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154977-ED8F-4DC5-84ED-CE586E435246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D8FF43-FFE4-49DF-9888-4EB5C09F7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00110" cy="2232248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FF0000"/>
                </a:solidFill>
                <a:effectLst/>
              </a:rPr>
              <a:t>КВАДРАТ СУММЫ И РАЗНОСТИ ДВУХ ВЫРАЖЕНИЙ</a:t>
            </a:r>
            <a:endParaRPr lang="ru-RU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157192"/>
            <a:ext cx="6372200" cy="144016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Учитель математики МБОУ «СОШ № 78» Приволжского района г. Казани</a:t>
            </a:r>
          </a:p>
          <a:p>
            <a:pPr algn="r"/>
            <a:r>
              <a:rPr lang="ru-RU" b="1" dirty="0" smtClean="0"/>
              <a:t>Петрова Надежда Геннадьевна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effectLst/>
              </a:rPr>
              <a:t>Прочитайте</a:t>
            </a:r>
            <a:endParaRPr lang="ru-RU" sz="4400" i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9917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88"/>
                <a:gridCol w="3749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4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х+у</a:t>
                      </a: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4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+2ху+у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+у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0" dirty="0" smtClean="0">
                          <a:effectLst/>
                        </a:rPr>
                        <a:t>16</a:t>
                      </a:r>
                      <a:r>
                        <a:rPr kumimoji="0" lang="ru-RU" sz="4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4000" b="1" i="0" dirty="0" smtClean="0">
                          <a:effectLst/>
                        </a:rPr>
                        <a:t>-8ас+</a:t>
                      </a:r>
                      <a:r>
                        <a:rPr kumimoji="0" lang="ru-RU" sz="4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-у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0" dirty="0" smtClean="0">
                          <a:effectLst/>
                        </a:rPr>
                        <a:t>(0,3х-7)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ru-RU" sz="4000" b="1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(2х+у)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i="0" dirty="0" smtClean="0">
                          <a:effectLst/>
                        </a:rPr>
                        <a:t>0,09</a:t>
                      </a:r>
                      <a:r>
                        <a:rPr lang="en-US" sz="4000" b="1" i="0" dirty="0" smtClean="0">
                          <a:effectLst/>
                        </a:rPr>
                        <a:t>a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i="0" dirty="0" smtClean="0">
                          <a:effectLst/>
                        </a:rPr>
                        <a:t>-b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4000" b="1" i="0" kern="1200" baseline="30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(2х)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+у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i="0" dirty="0" smtClean="0">
                          <a:effectLst/>
                        </a:rPr>
                        <a:t>(0,3a)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i="0" dirty="0" smtClean="0">
                          <a:effectLst/>
                        </a:rPr>
                        <a:t>-4</a:t>
                      </a:r>
                      <a:endParaRPr lang="ru-RU" sz="4000" b="1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(2х)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4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-у</a:t>
                      </a:r>
                      <a:r>
                        <a:rPr kumimoji="0" lang="ru-RU" sz="40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i="0" dirty="0" smtClean="0">
                          <a:effectLst/>
                        </a:rPr>
                        <a:t>4-3</a:t>
                      </a:r>
                      <a:r>
                        <a:rPr lang="en-US" sz="4000" b="1" i="0" dirty="0" smtClean="0">
                          <a:effectLst/>
                        </a:rPr>
                        <a:t>a</a:t>
                      </a:r>
                      <a:r>
                        <a:rPr kumimoji="0" lang="ru-RU" sz="4000" b="1" i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ru-RU" sz="4000" b="1" i="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/>
              </a:rPr>
              <a:t>Записать в виде квадрата</a:t>
            </a:r>
            <a:endParaRPr lang="ru-RU" i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397000"/>
          <a:ext cx="820891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16=4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36x</a:t>
                      </a:r>
                      <a:r>
                        <a:rPr kumimoji="0" lang="en-US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=(6x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25=5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144a</a:t>
                      </a:r>
                      <a:r>
                        <a:rPr kumimoji="0" lang="en-US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=(12a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121=11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/>
                        <a:t>196x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4000" b="1" spc="300" dirty="0" smtClean="0"/>
                        <a:t>=(14x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4000" b="1" spc="300" dirty="0" smtClean="0"/>
                        <a:t>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4a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=(2a)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81y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=(9xy)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169x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=(13x)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4a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=(2ab)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64b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kern="1500" spc="300" dirty="0" smtClean="0">
                          <a:solidFill>
                            <a:schemeClr val="bg1"/>
                          </a:solidFill>
                        </a:rPr>
                        <a:t>=(8b)</a:t>
                      </a:r>
                      <a:r>
                        <a:rPr kumimoji="0" lang="ru-RU" sz="4000" b="1" kern="15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ru-RU" sz="4000" b="1" kern="1500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49a</a:t>
                      </a:r>
                      <a:r>
                        <a:rPr kumimoji="0" lang="en-US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=(7a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spc="300" dirty="0" smtClean="0">
                          <a:solidFill>
                            <a:schemeClr val="bg1"/>
                          </a:solidFill>
                        </a:rPr>
                        <a:t>b)</a:t>
                      </a:r>
                      <a:r>
                        <a:rPr kumimoji="0" lang="ru-RU" sz="4000" b="1" kern="1200" spc="3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4000" b="1" spc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339752" y="429309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501317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148478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220486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85293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357301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148478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220486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285293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357301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42930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660232" y="4941168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2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kern="2400" dirty="0" smtClean="0">
                <a:solidFill>
                  <a:schemeClr val="bg1"/>
                </a:solidFill>
              </a:rPr>
              <a:t>(</a:t>
            </a:r>
            <a:r>
              <a:rPr lang="en-US" sz="8000" b="1" kern="2400" dirty="0" err="1" smtClean="0">
                <a:solidFill>
                  <a:schemeClr val="bg1"/>
                </a:solidFill>
              </a:rPr>
              <a:t>a+b</a:t>
            </a:r>
            <a:r>
              <a:rPr lang="en-US" sz="8000" b="1" kern="2400" dirty="0" smtClean="0">
                <a:solidFill>
                  <a:schemeClr val="bg1"/>
                </a:solidFill>
              </a:rPr>
              <a:t>)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r>
              <a:rPr lang="en-US" sz="8000" b="1" kern="2400" dirty="0" smtClean="0">
                <a:solidFill>
                  <a:schemeClr val="bg1"/>
                </a:solidFill>
              </a:rPr>
              <a:t>=a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r>
              <a:rPr lang="en-US" sz="8000" b="1" kern="2400" dirty="0" smtClean="0">
                <a:solidFill>
                  <a:schemeClr val="bg1"/>
                </a:solidFill>
              </a:rPr>
              <a:t>+2ab+b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endParaRPr lang="ru-RU" sz="8000" b="1" kern="2400" baseline="30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3600" b="1" kern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8000" b="1" kern="2400" dirty="0" smtClean="0">
                <a:solidFill>
                  <a:schemeClr val="bg1"/>
                </a:solidFill>
              </a:rPr>
              <a:t>(a-b)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r>
              <a:rPr lang="en-US" sz="8000" b="1" kern="2400" dirty="0" smtClean="0">
                <a:solidFill>
                  <a:schemeClr val="bg1"/>
                </a:solidFill>
              </a:rPr>
              <a:t>=a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r>
              <a:rPr lang="en-US" sz="8000" b="1" kern="2400" dirty="0" smtClean="0">
                <a:solidFill>
                  <a:schemeClr val="bg1"/>
                </a:solidFill>
              </a:rPr>
              <a:t>-2ab+b</a:t>
            </a:r>
            <a:r>
              <a:rPr lang="en-US" sz="8000" b="1" kern="2400" baseline="30000" dirty="0" smtClean="0">
                <a:solidFill>
                  <a:schemeClr val="bg1"/>
                </a:solidFill>
              </a:rPr>
              <a:t>2</a:t>
            </a:r>
            <a:endParaRPr lang="ru-RU" sz="8000" b="1" kern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/>
              </a:rPr>
              <a:t>Самостоятельная работа</a:t>
            </a:r>
            <a:endParaRPr lang="ru-RU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>
              <a:buNone/>
            </a:pPr>
            <a:r>
              <a:rPr lang="ru-RU" sz="4000" b="1" spc="350" dirty="0" smtClean="0">
                <a:solidFill>
                  <a:schemeClr val="bg1"/>
                </a:solidFill>
              </a:rPr>
              <a:t>1 вариант</a:t>
            </a:r>
          </a:p>
          <a:p>
            <a:pPr>
              <a:buNone/>
            </a:pPr>
            <a:r>
              <a:rPr lang="en-US" sz="4000" b="1" spc="350" dirty="0" smtClean="0">
                <a:solidFill>
                  <a:schemeClr val="bg1"/>
                </a:solidFill>
              </a:rPr>
              <a:t>(7a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spc="350" dirty="0" smtClean="0">
                <a:solidFill>
                  <a:schemeClr val="bg1"/>
                </a:solidFill>
              </a:rPr>
              <a:t>+4x)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=49a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6</a:t>
            </a:r>
            <a:r>
              <a:rPr lang="en-US" sz="4000" b="1" spc="350" dirty="0" smtClean="0">
                <a:solidFill>
                  <a:schemeClr val="bg1"/>
                </a:solidFill>
              </a:rPr>
              <a:t>+56a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spc="350" dirty="0" smtClean="0">
                <a:solidFill>
                  <a:schemeClr val="bg1"/>
                </a:solidFill>
              </a:rPr>
              <a:t>x+16x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endParaRPr lang="ru-RU" sz="4000" b="1" spc="35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b="1" spc="350" dirty="0" smtClean="0">
                <a:solidFill>
                  <a:schemeClr val="bg1"/>
                </a:solidFill>
              </a:rPr>
              <a:t>(5x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4</a:t>
            </a:r>
            <a:r>
              <a:rPr lang="en-US" sz="4000" b="1" spc="350" dirty="0" smtClean="0">
                <a:solidFill>
                  <a:schemeClr val="bg1"/>
                </a:solidFill>
              </a:rPr>
              <a:t>y-3x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5</a:t>
            </a:r>
            <a:r>
              <a:rPr lang="en-US" sz="4000" b="1" spc="350" dirty="0" smtClean="0">
                <a:solidFill>
                  <a:schemeClr val="bg1"/>
                </a:solidFill>
              </a:rPr>
              <a:t>)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=25x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8</a:t>
            </a:r>
            <a:r>
              <a:rPr lang="en-US" sz="4000" b="1" spc="350" dirty="0" smtClean="0">
                <a:solidFill>
                  <a:schemeClr val="bg1"/>
                </a:solidFill>
              </a:rPr>
              <a:t>y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-30x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9</a:t>
            </a:r>
            <a:r>
              <a:rPr lang="en-US" sz="4000" b="1" spc="350" dirty="0" smtClean="0">
                <a:solidFill>
                  <a:schemeClr val="bg1"/>
                </a:solidFill>
              </a:rPr>
              <a:t>y+9x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10</a:t>
            </a:r>
            <a:endParaRPr lang="ru-RU" sz="4000" b="1" spc="350" dirty="0" smtClean="0">
              <a:solidFill>
                <a:schemeClr val="bg1"/>
              </a:solidFill>
            </a:endParaRPr>
          </a:p>
          <a:p>
            <a:endParaRPr lang="ru-RU" sz="4000" b="1" spc="35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b="1" spc="350" dirty="0" smtClean="0">
                <a:solidFill>
                  <a:schemeClr val="bg1"/>
                </a:solidFill>
              </a:rPr>
              <a:t>2 вариант</a:t>
            </a:r>
          </a:p>
          <a:p>
            <a:pPr>
              <a:buNone/>
            </a:pPr>
            <a:r>
              <a:rPr lang="en-US" sz="4000" b="1" spc="350" dirty="0" smtClean="0">
                <a:solidFill>
                  <a:schemeClr val="bg1"/>
                </a:solidFill>
              </a:rPr>
              <a:t>(7c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spc="350" dirty="0" smtClean="0">
                <a:solidFill>
                  <a:schemeClr val="bg1"/>
                </a:solidFill>
              </a:rPr>
              <a:t>+4d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4</a:t>
            </a:r>
            <a:r>
              <a:rPr lang="en-US" sz="4000" b="1" spc="350" dirty="0" smtClean="0">
                <a:solidFill>
                  <a:schemeClr val="bg1"/>
                </a:solidFill>
              </a:rPr>
              <a:t>)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=49c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6</a:t>
            </a:r>
            <a:r>
              <a:rPr lang="en-US" sz="4000" b="1" spc="350" dirty="0" smtClean="0">
                <a:solidFill>
                  <a:schemeClr val="bg1"/>
                </a:solidFill>
              </a:rPr>
              <a:t>+56c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spc="350" dirty="0" smtClean="0">
                <a:solidFill>
                  <a:schemeClr val="bg1"/>
                </a:solidFill>
              </a:rPr>
              <a:t>d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4</a:t>
            </a:r>
            <a:r>
              <a:rPr lang="en-US" sz="4000" b="1" spc="350" dirty="0" smtClean="0">
                <a:solidFill>
                  <a:schemeClr val="bg1"/>
                </a:solidFill>
              </a:rPr>
              <a:t>+16d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endParaRPr lang="ru-RU" sz="4000" b="1" spc="35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b="1" spc="350" dirty="0" smtClean="0">
                <a:solidFill>
                  <a:schemeClr val="bg1"/>
                </a:solidFill>
              </a:rPr>
              <a:t>(2x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7</a:t>
            </a:r>
            <a:r>
              <a:rPr lang="en-US" sz="4000" b="1" spc="350" dirty="0" smtClean="0">
                <a:solidFill>
                  <a:schemeClr val="bg1"/>
                </a:solidFill>
              </a:rPr>
              <a:t>-8x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spc="350" dirty="0" smtClean="0">
                <a:solidFill>
                  <a:schemeClr val="bg1"/>
                </a:solidFill>
              </a:rPr>
              <a:t>y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)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=4x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14</a:t>
            </a:r>
            <a:r>
              <a:rPr lang="en-US" sz="4000" b="1" spc="350" dirty="0" smtClean="0">
                <a:solidFill>
                  <a:schemeClr val="bg1"/>
                </a:solidFill>
              </a:rPr>
              <a:t>-32x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10</a:t>
            </a:r>
            <a:r>
              <a:rPr lang="en-US" sz="4000" b="1" spc="350" dirty="0" smtClean="0">
                <a:solidFill>
                  <a:schemeClr val="bg1"/>
                </a:solidFill>
              </a:rPr>
              <a:t>y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spc="350" dirty="0" smtClean="0">
                <a:solidFill>
                  <a:schemeClr val="bg1"/>
                </a:solidFill>
              </a:rPr>
              <a:t>+64x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6</a:t>
            </a:r>
            <a:r>
              <a:rPr lang="en-US" sz="4000" b="1" spc="350" dirty="0" smtClean="0">
                <a:solidFill>
                  <a:schemeClr val="bg1"/>
                </a:solidFill>
              </a:rPr>
              <a:t>y</a:t>
            </a:r>
            <a:r>
              <a:rPr lang="en-US" sz="4000" b="1" spc="350" baseline="30000" dirty="0" smtClean="0">
                <a:solidFill>
                  <a:schemeClr val="bg1"/>
                </a:solidFill>
              </a:rPr>
              <a:t>4</a:t>
            </a:r>
            <a:endParaRPr lang="ru-RU" sz="4000" b="1" spc="35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132856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132856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13285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924944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292494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2924944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085184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5013176"/>
            <a:ext cx="1713372" cy="558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5013176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587727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5877272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587727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317</TotalTime>
  <Words>134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КВАДРАТ СУММЫ И РАЗНОСТИ ДВУХ ВЫРАЖЕНИЙ</vt:lpstr>
      <vt:lpstr>Прочитайте</vt:lpstr>
      <vt:lpstr>Записать в виде квадрата</vt:lpstr>
      <vt:lpstr>Слайд 4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 СУММЫ И РАЗНОСТИ ДВУХ ВЫРАЖЕНИЙ</dc:title>
  <dc:creator>Татьяна</dc:creator>
  <cp:lastModifiedBy>1</cp:lastModifiedBy>
  <cp:revision>36</cp:revision>
  <dcterms:created xsi:type="dcterms:W3CDTF">2014-01-27T01:39:11Z</dcterms:created>
  <dcterms:modified xsi:type="dcterms:W3CDTF">2014-01-31T12:45:29Z</dcterms:modified>
</cp:coreProperties>
</file>