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sldIdLst>
    <p:sldId id="257" r:id="rId3"/>
    <p:sldId id="259" r:id="rId4"/>
    <p:sldId id="258" r:id="rId5"/>
    <p:sldId id="261" r:id="rId6"/>
    <p:sldId id="262" r:id="rId7"/>
    <p:sldId id="281" r:id="rId8"/>
    <p:sldId id="282" r:id="rId9"/>
    <p:sldId id="294" r:id="rId10"/>
    <p:sldId id="283" r:id="rId11"/>
    <p:sldId id="263" r:id="rId12"/>
    <p:sldId id="264" r:id="rId13"/>
    <p:sldId id="265" r:id="rId14"/>
    <p:sldId id="284" r:id="rId15"/>
    <p:sldId id="267" r:id="rId16"/>
    <p:sldId id="289" r:id="rId17"/>
    <p:sldId id="268" r:id="rId18"/>
    <p:sldId id="269" r:id="rId19"/>
    <p:sldId id="270" r:id="rId20"/>
    <p:sldId id="285" r:id="rId21"/>
    <p:sldId id="271" r:id="rId22"/>
    <p:sldId id="272" r:id="rId23"/>
    <p:sldId id="273" r:id="rId24"/>
    <p:sldId id="274" r:id="rId25"/>
    <p:sldId id="275" r:id="rId26"/>
    <p:sldId id="295" r:id="rId27"/>
    <p:sldId id="287" r:id="rId28"/>
    <p:sldId id="288" r:id="rId29"/>
    <p:sldId id="291" r:id="rId30"/>
    <p:sldId id="276" r:id="rId31"/>
    <p:sldId id="292" r:id="rId32"/>
    <p:sldId id="293" r:id="rId33"/>
    <p:sldId id="277" r:id="rId34"/>
    <p:sldId id="278" r:id="rId35"/>
    <p:sldId id="279" r:id="rId36"/>
    <p:sldId id="280" r:id="rId3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93" d="100"/>
          <a:sy n="93" d="100"/>
        </p:scale>
        <p:origin x="-37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Rectangle 10"/>
          <p:cNvGrpSpPr>
            <a:grpSpLocks/>
          </p:cNvGrpSpPr>
          <p:nvPr/>
        </p:nvGrpSpPr>
        <p:grpSpPr bwMode="auto">
          <a:xfrm>
            <a:off x="-6350" y="3859213"/>
            <a:ext cx="9156700" cy="3005137"/>
            <a:chOff x="-4" y="2431"/>
            <a:chExt cx="5768" cy="1893"/>
          </a:xfrm>
        </p:grpSpPr>
        <p:pic>
          <p:nvPicPr>
            <p:cNvPr id="5" name="Rectangle 10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4" y="2431"/>
              <a:ext cx="5768" cy="1893"/>
            </a:xfrm>
            <a:prstGeom prst="rect">
              <a:avLst/>
            </a:prstGeom>
            <a:noFill/>
          </p:spPr>
        </p:pic>
        <p:sp>
          <p:nvSpPr>
            <p:cNvPr id="6" name="Text Box 3"/>
            <p:cNvSpPr txBox="1">
              <a:spLocks noChangeArrowheads="1"/>
            </p:cNvSpPr>
            <p:nvPr/>
          </p:nvSpPr>
          <p:spPr bwMode="auto">
            <a:xfrm>
              <a:off x="0" y="2436"/>
              <a:ext cx="5760" cy="1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7" name="Rectangle 11"/>
          <p:cNvGrpSpPr>
            <a:grpSpLocks/>
          </p:cNvGrpSpPr>
          <p:nvPr/>
        </p:nvGrpSpPr>
        <p:grpSpPr bwMode="auto">
          <a:xfrm>
            <a:off x="-6350" y="-6350"/>
            <a:ext cx="9156700" cy="3876675"/>
            <a:chOff x="-4" y="-4"/>
            <a:chExt cx="5768" cy="2442"/>
          </a:xfrm>
        </p:grpSpPr>
        <p:pic>
          <p:nvPicPr>
            <p:cNvPr id="8" name="Rectangle 11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4" y="-4"/>
              <a:ext cx="5768" cy="2442"/>
            </a:xfrm>
            <a:prstGeom prst="rect">
              <a:avLst/>
            </a:prstGeom>
            <a:noFill/>
          </p:spPr>
        </p:pic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4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</p:grpSp>
      <p:sp>
        <p:nvSpPr>
          <p:cNvPr id="10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1C456B0-767C-4326-9818-86BC2BFDC550}" type="datetimeFigureOut">
              <a:rPr lang="ru-RU"/>
              <a:pPr>
                <a:defRPr/>
              </a:pPr>
              <a:t>03.08.2014</a:t>
            </a:fld>
            <a:endParaRPr lang="ru-RU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9C9E849-DEC7-4334-A7A3-1767D9A428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6A4656D-3D81-4B29-AD62-94DEA835A28C}" type="datetimeFigureOut">
              <a:rPr lang="ru-RU"/>
              <a:pPr>
                <a:defRPr/>
              </a:pPr>
              <a:t>03.08.2014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1400B0D-9562-474E-B19C-0B61F64F77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42DE1C9-1D66-43B1-AE3C-282EE0C8C09F}" type="datetimeFigureOut">
              <a:rPr lang="ru-RU"/>
              <a:pPr>
                <a:defRPr/>
              </a:pPr>
              <a:t>03.08.2014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7E9D87E-041E-45AA-A18A-35AFD0A3F0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5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grpSp>
        <p:nvGrpSpPr>
          <p:cNvPr id="6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7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</p:grp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229D96FC-0D98-4335-8EFB-C28140FA386E}" type="datetimeFigureOut">
              <a:rPr lang="ru-RU"/>
              <a:pPr>
                <a:defRPr/>
              </a:pPr>
              <a:t>03.08.2014</a:t>
            </a:fld>
            <a:endParaRPr lang="ru-RU"/>
          </a:p>
        </p:txBody>
      </p:sp>
      <p:sp>
        <p:nvSpPr>
          <p:cNvPr id="11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094FBDAE-0754-4BB4-A3E1-7B8DB99A8D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977D37-B14A-4DD5-B941-29B3EDE18785}" type="datetimeFigureOut">
              <a:rPr lang="ru-RU"/>
              <a:pPr>
                <a:defRPr/>
              </a:pPr>
              <a:t>03.08.2014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2C0FD-AF46-4598-A669-BFA91C1F6F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5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grpSp>
        <p:nvGrpSpPr>
          <p:cNvPr id="6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7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3F7CB85C-25DA-4CC6-8E0E-0CAEA1240AF3}" type="datetimeFigureOut">
              <a:rPr lang="ru-RU"/>
              <a:pPr>
                <a:defRPr/>
              </a:pPr>
              <a:t>03.08.2014</a:t>
            </a:fld>
            <a:endParaRPr lang="ru-RU"/>
          </a:p>
        </p:txBody>
      </p:sp>
      <p:sp>
        <p:nvSpPr>
          <p:cNvPr id="10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CB8CB66D-0383-4C05-9B13-770939F2A2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672E85-22EE-431E-B439-DE32FC8CC25A}" type="datetimeFigureOut">
              <a:rPr lang="ru-RU"/>
              <a:pPr>
                <a:defRPr/>
              </a:pPr>
              <a:t>03.08.2014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05C933-DCDD-40B0-B09A-21C905479F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CCED8-1BC5-4F8D-8288-2809CA7E59AF}" type="datetimeFigureOut">
              <a:rPr lang="ru-RU"/>
              <a:pPr>
                <a:defRPr/>
              </a:pPr>
              <a:t>03.08.2014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801A0-CD43-4ADC-B1E8-7E9DBEC70C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716D6-0338-4792-92F9-B74B5B9E76AD}" type="datetimeFigureOut">
              <a:rPr lang="ru-RU"/>
              <a:pPr>
                <a:defRPr/>
              </a:pPr>
              <a:t>03.08.2014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6B8C9-D3A6-4AA5-B0F9-BA34B87621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5BD05-BE36-450E-834F-7DC6646289CB}" type="datetimeFigureOut">
              <a:rPr lang="ru-RU"/>
              <a:pPr>
                <a:defRPr/>
              </a:pPr>
              <a:t>03.08.2014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39449-D0DB-489D-A46C-6079CF9AAB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46266-09F4-48DC-9497-41D49EC6FBBD}" type="datetimeFigureOut">
              <a:rPr lang="ru-RU"/>
              <a:pPr>
                <a:defRPr/>
              </a:pPr>
              <a:t>03.08.2014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365EC-5776-4C29-BBA7-F00916BC88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55F6A14-A4E4-4BD0-A8F8-3241B1859C80}" type="datetimeFigureOut">
              <a:rPr lang="ru-RU"/>
              <a:pPr>
                <a:defRPr/>
              </a:pPr>
              <a:t>03.08.2014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93632A7-09C1-4505-8674-836BCEE61E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ый треугольник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8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5067E-C2D4-4462-B7C7-79E4690110F1}" type="datetimeFigureOut">
              <a:rPr lang="ru-RU"/>
              <a:pPr>
                <a:defRPr/>
              </a:pPr>
              <a:t>03.08.2014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23D6A-C54E-41D8-B6CC-E58550B9BF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13429-301E-4E6C-88D9-F3E889B0C9A2}" type="datetimeFigureOut">
              <a:rPr lang="ru-RU"/>
              <a:pPr>
                <a:defRPr/>
              </a:pPr>
              <a:t>03.08.2014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83029-8596-497D-BD62-926456A105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C159E-4D1F-4313-9FFB-54C88C62D134}" type="datetimeFigureOut">
              <a:rPr lang="ru-RU"/>
              <a:pPr>
                <a:defRPr/>
              </a:pPr>
              <a:t>03.08.2014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E1619-29F8-44CF-A3CE-1FB833BE3E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902D471-C899-49D0-8B69-058E535E0EC7}" type="datetimeFigureOut">
              <a:rPr lang="ru-RU"/>
              <a:pPr>
                <a:defRPr/>
              </a:pPr>
              <a:t>03.08.2014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8C4C04C-C499-4ED5-91C4-38416E1760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0F4217F-8DD1-4C35-88AC-AB3F6FEB35F4}" type="datetimeFigureOut">
              <a:rPr lang="ru-RU"/>
              <a:pPr>
                <a:defRPr/>
              </a:pPr>
              <a:t>03.08.2014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1CCCE90-C48A-403E-AECD-0D311CDE9C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FEAB3A1-0A21-4CF1-98E0-D653F2A75DA1}" type="datetimeFigureOut">
              <a:rPr lang="ru-RU"/>
              <a:pPr>
                <a:defRPr/>
              </a:pPr>
              <a:t>03.08.2014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4D2EB29-ED9F-4C11-BCB4-29B7C51276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E4A616E-B8A8-4FCC-81C7-F78D874E264A}" type="datetimeFigureOut">
              <a:rPr lang="ru-RU"/>
              <a:pPr>
                <a:defRPr/>
              </a:pPr>
              <a:t>03.08.2014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F1B1FA2-8D51-42CA-8FA5-317170D55F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432669C-9302-4356-A24F-CCDD40C612AC}" type="datetimeFigureOut">
              <a:rPr lang="ru-RU"/>
              <a:pPr>
                <a:defRPr/>
              </a:pPr>
              <a:t>03.08.2014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9924C0F-2059-4B21-BA5D-6213595BCF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EB634FD-D8A5-4B54-820D-163CCB328689}" type="datetimeFigureOut">
              <a:rPr lang="ru-RU"/>
              <a:pPr>
                <a:defRPr/>
              </a:pPr>
              <a:t>03.08.2014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79A946D-7DF7-403C-89C0-2FDFD470EA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B17CC6C-971D-4965-8DD0-D3691B019EEA}" type="datetimeFigureOut">
              <a:rPr lang="ru-RU"/>
              <a:pPr>
                <a:defRPr/>
              </a:pPr>
              <a:t>03.08.2014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F475A40-DEC9-4410-A6FE-52F1CB70EF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 smtClean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4ABE3905-2350-462A-8633-8DA8616E898A}" type="datetimeFigureOut">
              <a:rPr lang="ru-RU"/>
              <a:pPr>
                <a:defRPr/>
              </a:pPr>
              <a:t>03.08.2014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smtClean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28509600-2B7B-4B71-8166-80A4213D91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ransition spd="med">
    <p:dissolve/>
  </p:transition>
  <p:timing>
    <p:tnLst>
      <p:par>
        <p:cTn id="1" dur="indefinite" restart="never" nodeType="tmRoot"/>
      </p:par>
    </p:tnLst>
  </p:timing>
  <p:txStyles>
    <p:titleStyle>
      <a:lvl1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3316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317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rgbClr val="04617B">
                    <a:shade val="90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4A51FE5B-52E1-4E61-AE48-941A81D89DAB}" type="datetimeFigureOut">
              <a:rPr lang="ru-RU"/>
              <a:pPr>
                <a:defRPr/>
              </a:pPr>
              <a:t>03.08.2014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4617B">
                    <a:shade val="90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rgbClr val="04617B">
                    <a:shade val="90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BBA3117B-8D5E-432A-8B53-0869A539E6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3321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grpSp>
          <p:nvGrpSpPr>
            <p:cNvPr id="12" name="Полилиния 11"/>
            <p:cNvGrpSpPr>
              <a:grpSpLocks/>
            </p:cNvGrpSpPr>
            <p:nvPr/>
          </p:nvGrpSpPr>
          <p:grpSpPr bwMode="auto">
            <a:xfrm>
              <a:off x="-6124" y="-10242"/>
              <a:ext cx="9137904" cy="1048512"/>
              <a:chOff x="-6096" y="-24384"/>
              <a:chExt cx="9137904" cy="1048512"/>
            </a:xfrm>
          </p:grpSpPr>
          <p:pic>
            <p:nvPicPr>
              <p:cNvPr id="13322" name="Полилиния 11"/>
              <p:cNvPicPr>
                <a:picLocks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-6096" y="-24384"/>
                <a:ext cx="9137904" cy="1048512"/>
              </a:xfrm>
              <a:prstGeom prst="rect">
                <a:avLst/>
              </a:prstGeom>
              <a:noFill/>
            </p:spPr>
          </p:pic>
          <p:sp>
            <p:nvSpPr>
              <p:cNvPr id="13323" name="Text Box 11"/>
              <p:cNvSpPr txBox="1">
                <a:spLocks noChangeArrowheads="1"/>
              </p:cNvSpPr>
              <p:nvPr/>
            </p:nvSpPr>
            <p:spPr bwMode="auto">
              <a:xfrm rot="21435692">
                <a:off x="-29294" y="421671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Constantia" pitchFamily="18" charset="0"/>
                </a:endParaRPr>
              </a:p>
            </p:txBody>
          </p:sp>
        </p:grp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18" r:id="rId2"/>
    <p:sldLayoutId id="2147483731" r:id="rId3"/>
    <p:sldLayoutId id="2147483717" r:id="rId4"/>
    <p:sldLayoutId id="2147483716" r:id="rId5"/>
    <p:sldLayoutId id="2147483715" r:id="rId6"/>
    <p:sldLayoutId id="2147483714" r:id="rId7"/>
    <p:sldLayoutId id="2147483713" r:id="rId8"/>
    <p:sldLayoutId id="2147483732" r:id="rId9"/>
    <p:sldLayoutId id="2147483712" r:id="rId10"/>
    <p:sldLayoutId id="2147483711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7.xml"/><Relationship Id="rId1" Type="http://schemas.openxmlformats.org/officeDocument/2006/relationships/audio" Target="NULL" TargetMode="Externa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biznes-kartinki.my1.ru/photo/01/biznes_kartinki_my1_ru_15/12-0-655" TargetMode="External"/><Relationship Id="rId7" Type="http://schemas.openxmlformats.org/officeDocument/2006/relationships/image" Target="../media/image2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eg"/><Relationship Id="rId5" Type="http://schemas.openxmlformats.org/officeDocument/2006/relationships/hyperlink" Target="http://biznes-kartinki.my1.ru/photo/01/biznes_kartinki_my1_ru_20/12-0-660" TargetMode="Externa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589088" y="188913"/>
            <a:ext cx="62245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altLang="ru-RU" sz="3600" b="1" i="1">
                <a:solidFill>
                  <a:srgbClr val="FF0000"/>
                </a:solidFill>
              </a:rPr>
              <a:t>Учебный проект по теме</a:t>
            </a: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3851275" y="5661025"/>
            <a:ext cx="41814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b="1" i="1">
                <a:solidFill>
                  <a:srgbClr val="002060"/>
                </a:solidFill>
              </a:rPr>
              <a:t>Исполнители: ученики 1 в класса </a:t>
            </a:r>
          </a:p>
          <a:p>
            <a:r>
              <a:rPr lang="ru-RU" altLang="ru-RU" b="1" i="1">
                <a:solidFill>
                  <a:srgbClr val="002060"/>
                </a:solidFill>
              </a:rPr>
              <a:t>МБОУ СОШ №35 г. Астрахани</a:t>
            </a:r>
          </a:p>
          <a:p>
            <a:r>
              <a:rPr lang="ru-RU" altLang="ru-RU" b="1" i="1">
                <a:solidFill>
                  <a:srgbClr val="002060"/>
                </a:solidFill>
              </a:rPr>
              <a:t>Руководитель: Фирсова И.А.</a:t>
            </a:r>
          </a:p>
        </p:txBody>
      </p:sp>
      <p:sp>
        <p:nvSpPr>
          <p:cNvPr id="25603" name="WordArt 5"/>
          <p:cNvSpPr>
            <a:spLocks noChangeArrowheads="1" noChangeShapeType="1" noTextEdit="1"/>
          </p:cNvSpPr>
          <p:nvPr/>
        </p:nvSpPr>
        <p:spPr bwMode="auto">
          <a:xfrm>
            <a:off x="611188" y="1844675"/>
            <a:ext cx="7815262" cy="28575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ru-RU" sz="3600" b="1" i="1" kern="1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3399"/>
                </a:solidFill>
                <a:latin typeface="Monotype Corsiva"/>
              </a:rPr>
              <a:t>«Мы в ответе за тех </a:t>
            </a:r>
          </a:p>
          <a:p>
            <a:pPr algn="ctr"/>
            <a:r>
              <a:rPr lang="ru-RU" sz="3600" b="1" i="1" kern="1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3399"/>
                </a:solidFill>
                <a:latin typeface="Monotype Corsiva"/>
              </a:rPr>
              <a:t>кого приручили»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0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0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Прямоугольник 2"/>
          <p:cNvSpPr>
            <a:spLocks noChangeArrowheads="1"/>
          </p:cNvSpPr>
          <p:nvPr/>
        </p:nvSpPr>
        <p:spPr bwMode="auto">
          <a:xfrm>
            <a:off x="755650" y="279400"/>
            <a:ext cx="8064500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ru-RU" sz="2800" b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Животные у учащихся нашего класса дома.</a:t>
            </a:r>
            <a:endParaRPr lang="ru-RU" sz="2800" b="1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098" name="Picture 2" descr="F:\DCIM\101MSDCF\DSC076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3847245">
            <a:off x="6026944" y="1629569"/>
            <a:ext cx="2863850" cy="214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4099" name="Picture 3" descr="F:\DCIM\101MSDCF\DSC0766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11150" y="365125"/>
            <a:ext cx="3975100" cy="4194175"/>
          </a:xfrm>
          <a:prstGeom prst="rect">
            <a:avLst/>
          </a:prstGeom>
          <a:noFill/>
        </p:spPr>
      </p:pic>
      <p:pic>
        <p:nvPicPr>
          <p:cNvPr id="4100" name="Picture 4" descr="G:\про животных на семинар\IM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2800" y="974725"/>
            <a:ext cx="2206625" cy="5621338"/>
          </a:xfrm>
          <a:prstGeom prst="rect">
            <a:avLst/>
          </a:prstGeom>
          <a:noFill/>
        </p:spPr>
      </p:pic>
      <p:pic>
        <p:nvPicPr>
          <p:cNvPr id="4101" name="Picture 5" descr="G:\про животных на семинар\IMG_000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6113" y="3956050"/>
            <a:ext cx="3870325" cy="2852738"/>
          </a:xfrm>
          <a:prstGeom prst="rect">
            <a:avLst/>
          </a:prstGeom>
          <a:noFill/>
        </p:spPr>
      </p:pic>
      <p:pic>
        <p:nvPicPr>
          <p:cNvPr id="4102" name="Picture 6" descr="G:\про животных на семинар\IMG_000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60913" y="4286250"/>
            <a:ext cx="3035300" cy="430371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638" y="11113"/>
            <a:ext cx="3303587" cy="21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24225" y="11113"/>
            <a:ext cx="3225800" cy="21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27763" y="11113"/>
            <a:ext cx="2916237" cy="21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1001188">
            <a:off x="325438" y="4527550"/>
            <a:ext cx="2695575" cy="20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09699">
            <a:off x="6230938" y="4371975"/>
            <a:ext cx="2738437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87675" y="4545013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Прямоугольник 1"/>
          <p:cNvSpPr>
            <a:spLocks noChangeArrowheads="1"/>
          </p:cNvSpPr>
          <p:nvPr/>
        </p:nvSpPr>
        <p:spPr bwMode="auto">
          <a:xfrm>
            <a:off x="395288" y="2492375"/>
            <a:ext cx="7993062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FF0000"/>
                </a:solidFill>
                <a:latin typeface="Trebuchet MS" pitchFamily="34" charset="0"/>
              </a:rPr>
              <a:t>Чтобы правильно подобрать домашнее животное необходимо:</a:t>
            </a:r>
          </a:p>
          <a:p>
            <a:r>
              <a:rPr lang="ru-RU">
                <a:latin typeface="Trebuchet MS" pitchFamily="34" charset="0"/>
              </a:rPr>
              <a:t>-Обсудить всей семьёй, какого питомца хотелось бы иметь каждому члену семьи.</a:t>
            </a:r>
          </a:p>
          <a:p>
            <a:r>
              <a:rPr lang="ru-RU">
                <a:latin typeface="Trebuchet MS" pitchFamily="34" charset="0"/>
              </a:rPr>
              <a:t>- Решить, какое животное может жить в доме?</a:t>
            </a:r>
          </a:p>
          <a:p>
            <a:r>
              <a:rPr lang="ru-RU">
                <a:latin typeface="Trebuchet MS" pitchFamily="34" charset="0"/>
              </a:rPr>
              <a:t>-Кто будет ухаживать за животным?</a:t>
            </a:r>
          </a:p>
          <a:p>
            <a:r>
              <a:rPr lang="ru-RU">
                <a:latin typeface="Trebuchet MS" pitchFamily="34" charset="0"/>
              </a:rPr>
              <a:t>- Куда деть животное в случае длительного отпуска и отъезда?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0638"/>
            <a:ext cx="4537075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3" y="3213100"/>
            <a:ext cx="4819650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Прямоугольник 1"/>
          <p:cNvSpPr>
            <a:spLocks noChangeArrowheads="1"/>
          </p:cNvSpPr>
          <p:nvPr/>
        </p:nvSpPr>
        <p:spPr bwMode="auto">
          <a:xfrm>
            <a:off x="4572000" y="706438"/>
            <a:ext cx="4572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i="1">
                <a:solidFill>
                  <a:srgbClr val="FF0000"/>
                </a:solidFill>
                <a:latin typeface="Trebuchet MS" pitchFamily="34" charset="0"/>
              </a:rPr>
              <a:t>Не надо мне джинсы,</a:t>
            </a:r>
          </a:p>
          <a:p>
            <a:pPr algn="ctr"/>
            <a:r>
              <a:rPr lang="ru-RU" sz="2000" i="1">
                <a:solidFill>
                  <a:srgbClr val="FF0000"/>
                </a:solidFill>
                <a:latin typeface="Trebuchet MS" pitchFamily="34" charset="0"/>
              </a:rPr>
              <a:t>                  Кроссовки и жвачку.</a:t>
            </a:r>
          </a:p>
          <a:p>
            <a:pPr algn="ctr"/>
            <a:r>
              <a:rPr lang="ru-RU" sz="2000" i="1">
                <a:solidFill>
                  <a:srgbClr val="FF0000"/>
                </a:solidFill>
                <a:latin typeface="Trebuchet MS" pitchFamily="34" charset="0"/>
              </a:rPr>
              <a:t>                  Купите простую,</a:t>
            </a:r>
          </a:p>
          <a:p>
            <a:pPr algn="ctr"/>
            <a:r>
              <a:rPr lang="ru-RU" sz="2000" i="1">
                <a:solidFill>
                  <a:srgbClr val="FF0000"/>
                </a:solidFill>
                <a:latin typeface="Trebuchet MS" pitchFamily="34" charset="0"/>
              </a:rPr>
              <a:t>                  Живую собачку.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Прямоугольник 1"/>
          <p:cNvSpPr>
            <a:spLocks noChangeArrowheads="1"/>
          </p:cNvSpPr>
          <p:nvPr/>
        </p:nvSpPr>
        <p:spPr bwMode="auto">
          <a:xfrm>
            <a:off x="1258888" y="333375"/>
            <a:ext cx="6265862" cy="108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Итог работы второй группы.</a:t>
            </a:r>
            <a:endParaRPr lang="ru-RU" sz="200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Выяснить правила ухода за домашними животными и изучить язык общения с животными.</a:t>
            </a:r>
            <a:endParaRPr lang="ru-RU" sz="1400">
              <a:latin typeface="Calibri" pitchFamily="34" charset="0"/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381125"/>
            <a:ext cx="302260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1381125"/>
            <a:ext cx="3517900" cy="264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088" y="4333875"/>
            <a:ext cx="3819525" cy="239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53038" y="4333875"/>
            <a:ext cx="2990850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G:\про животных на семинар\brushdo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96838"/>
            <a:ext cx="4032250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11375" y="3735388"/>
            <a:ext cx="4348163" cy="289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5" descr="G:\про животных на семинар\IMG_459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6100" y="96838"/>
            <a:ext cx="4787900" cy="319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775" y="1196975"/>
            <a:ext cx="8137525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Прямоугольник 1"/>
          <p:cNvSpPr>
            <a:spLocks noChangeArrowheads="1"/>
          </p:cNvSpPr>
          <p:nvPr/>
        </p:nvSpPr>
        <p:spPr bwMode="auto">
          <a:xfrm>
            <a:off x="2195513" y="404813"/>
            <a:ext cx="47101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rebuchet MS" pitchFamily="34" charset="0"/>
              </a:rPr>
              <a:t> </a:t>
            </a:r>
            <a:r>
              <a:rPr lang="ru-RU" sz="3200">
                <a:solidFill>
                  <a:srgbClr val="FF0000"/>
                </a:solidFill>
                <a:latin typeface="Trebuchet MS" pitchFamily="34" charset="0"/>
              </a:rPr>
              <a:t>«Узнай кошачий язык».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9538" y="0"/>
            <a:ext cx="4962526" cy="4048125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9525" y="-36513"/>
            <a:ext cx="3694113" cy="3986213"/>
          </a:xfrm>
          <a:prstGeom prst="rect">
            <a:avLst/>
          </a:prstGeom>
          <a:noFill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03188" y="3749675"/>
            <a:ext cx="5119688" cy="3333750"/>
          </a:xfrm>
          <a:prstGeom prst="rect">
            <a:avLst/>
          </a:prstGeom>
          <a:noFill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60913" y="3340100"/>
            <a:ext cx="4413250" cy="370046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16463" cy="357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2205038"/>
            <a:ext cx="4535487" cy="371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Прямоугольник 1"/>
          <p:cNvSpPr>
            <a:spLocks noChangeArrowheads="1"/>
          </p:cNvSpPr>
          <p:nvPr/>
        </p:nvSpPr>
        <p:spPr bwMode="auto">
          <a:xfrm>
            <a:off x="4284663" y="404813"/>
            <a:ext cx="48593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rebuchet MS" pitchFamily="34" charset="0"/>
              </a:rPr>
              <a:t>Берегите своих кошек и собак,</a:t>
            </a:r>
          </a:p>
          <a:p>
            <a:r>
              <a:rPr lang="ru-RU">
                <a:latin typeface="Trebuchet MS" pitchFamily="34" charset="0"/>
              </a:rPr>
              <a:t>Надевайте поводок, когда ходите гулять!</a:t>
            </a:r>
          </a:p>
          <a:p>
            <a:r>
              <a:rPr lang="ru-RU">
                <a:latin typeface="Trebuchet MS" pitchFamily="34" charset="0"/>
              </a:rPr>
              <a:t>Не забудьте вовремя кормить и поить,</a:t>
            </a:r>
          </a:p>
          <a:p>
            <a:r>
              <a:rPr lang="ru-RU">
                <a:latin typeface="Trebuchet MS" pitchFamily="34" charset="0"/>
              </a:rPr>
              <a:t> Прививки им делать и просто любить!</a:t>
            </a:r>
          </a:p>
        </p:txBody>
      </p:sp>
      <p:pic>
        <p:nvPicPr>
          <p:cNvPr id="41988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4188" y="3573463"/>
            <a:ext cx="3748087" cy="296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62525" y="1030288"/>
            <a:ext cx="3730625" cy="6888162"/>
          </a:xfrm>
          <a:prstGeom prst="rect">
            <a:avLst/>
          </a:prstGeom>
          <a:noFill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32113" y="4144963"/>
            <a:ext cx="3108325" cy="2408237"/>
          </a:xfrm>
          <a:prstGeom prst="rect">
            <a:avLst/>
          </a:prstGeom>
          <a:noFill/>
        </p:spPr>
      </p:pic>
      <p:sp>
        <p:nvSpPr>
          <p:cNvPr id="43011" name="Прямоугольник 1"/>
          <p:cNvSpPr>
            <a:spLocks noChangeArrowheads="1"/>
          </p:cNvSpPr>
          <p:nvPr/>
        </p:nvSpPr>
        <p:spPr bwMode="auto">
          <a:xfrm>
            <a:off x="403225" y="30163"/>
            <a:ext cx="81645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FF0000"/>
                </a:solidFill>
                <a:latin typeface="Trebuchet MS" pitchFamily="34" charset="0"/>
              </a:rPr>
              <a:t>Итог работы третьей группы.</a:t>
            </a:r>
          </a:p>
          <a:p>
            <a:r>
              <a:rPr lang="ru-RU">
                <a:latin typeface="Trebuchet MS" pitchFamily="34" charset="0"/>
              </a:rPr>
              <a:t>- Почему появляются бездомные животные?</a:t>
            </a:r>
          </a:p>
          <a:p>
            <a:r>
              <a:rPr lang="ru-RU">
                <a:latin typeface="Trebuchet MS" pitchFamily="34" charset="0"/>
              </a:rPr>
              <a:t>-Какие меры надо принимать, чтобы было меньше бездомных животных?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363" y="1219200"/>
            <a:ext cx="3840162" cy="683895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3" y="-30163"/>
            <a:ext cx="5467351" cy="5065713"/>
          </a:xfrm>
          <a:prstGeom prst="rect">
            <a:avLst/>
          </a:prstGeom>
          <a:noFill/>
        </p:spPr>
      </p:pic>
      <p:pic>
        <p:nvPicPr>
          <p:cNvPr id="4403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231830">
            <a:off x="4567238" y="2216150"/>
            <a:ext cx="3760787" cy="681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Прямоугольник 1"/>
          <p:cNvSpPr>
            <a:spLocks noChangeArrowheads="1"/>
          </p:cNvSpPr>
          <p:nvPr/>
        </p:nvSpPr>
        <p:spPr bwMode="auto">
          <a:xfrm>
            <a:off x="395288" y="692150"/>
            <a:ext cx="8280400" cy="540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ru-RU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Основополагающий вопрос</a:t>
            </a:r>
            <a:endParaRPr lang="ru-RU" sz="280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Почему мы в ответе за тех, кого приручили? </a:t>
            </a:r>
            <a:endParaRPr lang="ru-RU" sz="160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lnSpc>
                <a:spcPct val="115000"/>
              </a:lnSpc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 </a:t>
            </a:r>
            <a:endParaRPr lang="ru-RU" sz="1600">
              <a:latin typeface="Calibri" pitchFamily="34" charset="0"/>
            </a:endParaRPr>
          </a:p>
          <a:p>
            <a:pPr>
              <a:lnSpc>
                <a:spcPct val="115000"/>
              </a:lnSpc>
            </a:pPr>
            <a:r>
              <a:rPr lang="ru-RU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Проблемные вопросы</a:t>
            </a:r>
            <a:endParaRPr lang="ru-RU" sz="2800">
              <a:solidFill>
                <a:srgbClr val="FF0000"/>
              </a:solidFill>
              <a:latin typeface="Calibri" pitchFamily="34" charset="0"/>
            </a:endParaRPr>
          </a:p>
          <a:p>
            <a:pPr>
              <a:lnSpc>
                <a:spcPct val="115000"/>
              </a:lnSpc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Как правильно подобрать домашнее животное?</a:t>
            </a:r>
            <a:endParaRPr lang="ru-RU" sz="1600">
              <a:latin typeface="Calibri" pitchFamily="34" charset="0"/>
            </a:endParaRPr>
          </a:p>
          <a:p>
            <a:pPr>
              <a:lnSpc>
                <a:spcPct val="115000"/>
              </a:lnSpc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Почему люди заводят домашних животных?</a:t>
            </a:r>
            <a:endParaRPr lang="ru-RU" sz="1600">
              <a:latin typeface="Calibri" pitchFamily="34" charset="0"/>
            </a:endParaRPr>
          </a:p>
          <a:p>
            <a:pPr>
              <a:lnSpc>
                <a:spcPct val="115000"/>
              </a:lnSpc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Как повысить ответственность хозяев за своих животных?</a:t>
            </a:r>
            <a:endParaRPr lang="ru-RU" sz="1600">
              <a:latin typeface="Calibri" pitchFamily="34" charset="0"/>
            </a:endParaRPr>
          </a:p>
          <a:p>
            <a:pPr>
              <a:lnSpc>
                <a:spcPct val="115000"/>
              </a:lnSpc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Почему появляются бездомные животные?</a:t>
            </a:r>
            <a:endParaRPr lang="ru-RU" sz="1600">
              <a:latin typeface="Calibri" pitchFamily="34" charset="0"/>
            </a:endParaRPr>
          </a:p>
          <a:p>
            <a:pPr>
              <a:lnSpc>
                <a:spcPct val="115000"/>
              </a:lnSpc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 </a:t>
            </a:r>
            <a:endParaRPr lang="ru-RU" sz="1600">
              <a:latin typeface="Calibri" pitchFamily="34" charset="0"/>
            </a:endParaRPr>
          </a:p>
          <a:p>
            <a:pPr>
              <a:lnSpc>
                <a:spcPct val="115000"/>
              </a:lnSpc>
            </a:pPr>
            <a:r>
              <a:rPr lang="ru-RU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Учебные вопросы</a:t>
            </a:r>
            <a:endParaRPr lang="ru-RU" sz="2800">
              <a:solidFill>
                <a:srgbClr val="FF0000"/>
              </a:solidFill>
              <a:latin typeface="Calibri" pitchFamily="34" charset="0"/>
            </a:endParaRPr>
          </a:p>
          <a:p>
            <a:pPr>
              <a:lnSpc>
                <a:spcPct val="115000"/>
              </a:lnSpc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Каких животных можно назвать домашними?</a:t>
            </a:r>
            <a:endParaRPr lang="ru-RU" sz="1600">
              <a:latin typeface="Calibri" pitchFamily="34" charset="0"/>
            </a:endParaRPr>
          </a:p>
          <a:p>
            <a:pPr>
              <a:lnSpc>
                <a:spcPct val="115000"/>
              </a:lnSpc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Каких животных можно держать дома?</a:t>
            </a:r>
            <a:endParaRPr lang="ru-RU" sz="1600">
              <a:latin typeface="Calibri" pitchFamily="34" charset="0"/>
            </a:endParaRPr>
          </a:p>
          <a:p>
            <a:pPr>
              <a:lnSpc>
                <a:spcPct val="115000"/>
              </a:lnSpc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Почему люди заводят домашних животных?</a:t>
            </a:r>
            <a:endParaRPr lang="ru-RU" sz="1600">
              <a:latin typeface="Calibri" pitchFamily="34" charset="0"/>
            </a:endParaRPr>
          </a:p>
          <a:p>
            <a:pPr>
              <a:lnSpc>
                <a:spcPct val="115000"/>
              </a:lnSpc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Откуда на улицах появляются бездомные животные?</a:t>
            </a:r>
            <a:endParaRPr lang="ru-RU" sz="1600">
              <a:latin typeface="Calibri" pitchFamily="34" charset="0"/>
            </a:endParaRPr>
          </a:p>
          <a:p>
            <a:pPr>
              <a:lnSpc>
                <a:spcPct val="115000"/>
              </a:lnSpc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Какие меры надо принимать, чтобы было меньше бездомных животных?</a:t>
            </a:r>
            <a:endParaRPr lang="ru-RU" sz="1600">
              <a:latin typeface="Calibri" pitchFamily="34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35600" y="58738"/>
            <a:ext cx="3556000" cy="284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Прямоугольник 1"/>
          <p:cNvSpPr>
            <a:spLocks noChangeArrowheads="1"/>
          </p:cNvSpPr>
          <p:nvPr/>
        </p:nvSpPr>
        <p:spPr bwMode="auto">
          <a:xfrm>
            <a:off x="395288" y="404813"/>
            <a:ext cx="84248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FF0000"/>
                </a:solidFill>
                <a:latin typeface="Trebuchet MS" pitchFamily="34" charset="0"/>
              </a:rPr>
              <a:t>Откуда на улицах появляются бездомные животные?</a:t>
            </a:r>
            <a:endParaRPr lang="ru-RU" sz="2400">
              <a:solidFill>
                <a:srgbClr val="FF0000"/>
              </a:solidFill>
              <a:latin typeface="Trebuchet MS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8288" y="858838"/>
            <a:ext cx="4333875" cy="6596062"/>
          </a:xfrm>
          <a:prstGeom prst="rect">
            <a:avLst/>
          </a:prstGeom>
          <a:noFill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0913" y="1620838"/>
            <a:ext cx="4254500" cy="6669087"/>
          </a:xfrm>
          <a:prstGeom prst="rect">
            <a:avLst/>
          </a:prstGeom>
          <a:noFill/>
        </p:spPr>
      </p:pic>
      <p:sp>
        <p:nvSpPr>
          <p:cNvPr id="45060" name="Прямоугольник 2"/>
          <p:cNvSpPr>
            <a:spLocks noChangeArrowheads="1"/>
          </p:cNvSpPr>
          <p:nvPr/>
        </p:nvSpPr>
        <p:spPr bwMode="auto">
          <a:xfrm>
            <a:off x="147638" y="4341813"/>
            <a:ext cx="457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rebuchet MS" pitchFamily="34" charset="0"/>
              </a:rPr>
              <a:t>Бездомные животные - это выброшенные, потерявшиеся собаки и кошки, а также те, которые родились на улице. </a:t>
            </a:r>
          </a:p>
        </p:txBody>
      </p:sp>
      <p:sp>
        <p:nvSpPr>
          <p:cNvPr id="45061" name="Прямоугольник 3"/>
          <p:cNvSpPr>
            <a:spLocks noChangeArrowheads="1"/>
          </p:cNvSpPr>
          <p:nvPr/>
        </p:nvSpPr>
        <p:spPr bwMode="auto">
          <a:xfrm>
            <a:off x="3267075" y="5541963"/>
            <a:ext cx="5715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rebuchet MS" pitchFamily="34" charset="0"/>
              </a:rPr>
              <a:t>    Каждое выброшенное на улицу животное – это чьё-то предательство. Надо помнить об этом и не давать в обиду тех, кто не может защититься сам. 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075" y="23813"/>
            <a:ext cx="8886825" cy="640715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8" y="347663"/>
            <a:ext cx="4449762" cy="3559175"/>
          </a:xfrm>
          <a:prstGeom prst="rect">
            <a:avLst/>
          </a:prstGeom>
          <a:noFill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5950" y="3144838"/>
            <a:ext cx="4437063" cy="3511550"/>
          </a:xfrm>
          <a:prstGeom prst="rect">
            <a:avLst/>
          </a:prstGeom>
          <a:noFill/>
        </p:spPr>
      </p:pic>
      <p:sp>
        <p:nvSpPr>
          <p:cNvPr id="47107" name="Прямоугольник 1"/>
          <p:cNvSpPr>
            <a:spLocks noChangeArrowheads="1"/>
          </p:cNvSpPr>
          <p:nvPr/>
        </p:nvSpPr>
        <p:spPr bwMode="auto">
          <a:xfrm>
            <a:off x="4608513" y="377825"/>
            <a:ext cx="457200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solidFill>
                  <a:srgbClr val="FF0000"/>
                </a:solidFill>
                <a:latin typeface="Trebuchet MS" pitchFamily="34" charset="0"/>
              </a:rPr>
              <a:t>Вы смотрели бездомной собаке в глаза?</a:t>
            </a:r>
          </a:p>
          <a:p>
            <a:r>
              <a:rPr lang="ru-RU" sz="2000">
                <a:solidFill>
                  <a:srgbClr val="FF0000"/>
                </a:solidFill>
                <a:latin typeface="Trebuchet MS" pitchFamily="34" charset="0"/>
              </a:rPr>
              <a:t>Вы когда -нибудь видели столько печали ?</a:t>
            </a:r>
          </a:p>
          <a:p>
            <a:r>
              <a:rPr lang="ru-RU" sz="2000">
                <a:solidFill>
                  <a:srgbClr val="FF0000"/>
                </a:solidFill>
                <a:latin typeface="Trebuchet MS" pitchFamily="34" charset="0"/>
              </a:rPr>
              <a:t>Две дорожки от глаз "протоптала" слеза.</a:t>
            </a:r>
          </a:p>
          <a:p>
            <a:r>
              <a:rPr lang="ru-RU" sz="2000">
                <a:solidFill>
                  <a:srgbClr val="FF0000"/>
                </a:solidFill>
                <a:latin typeface="Trebuchet MS" pitchFamily="34" charset="0"/>
              </a:rPr>
              <a:t>Сколько боли, несчастья у ней за плечами.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325" y="165100"/>
            <a:ext cx="5949950" cy="3962400"/>
          </a:xfrm>
          <a:prstGeom prst="rect">
            <a:avLst/>
          </a:prstGeom>
          <a:noFill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56113" y="3187700"/>
            <a:ext cx="4548187" cy="3663950"/>
          </a:xfrm>
          <a:prstGeom prst="rect">
            <a:avLst/>
          </a:prstGeom>
          <a:noFill/>
        </p:spPr>
      </p:pic>
      <p:sp>
        <p:nvSpPr>
          <p:cNvPr id="48131" name="Прямоугольник 1"/>
          <p:cNvSpPr>
            <a:spLocks noChangeArrowheads="1"/>
          </p:cNvSpPr>
          <p:nvPr/>
        </p:nvSpPr>
        <p:spPr bwMode="auto">
          <a:xfrm>
            <a:off x="0" y="4262438"/>
            <a:ext cx="4572000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002060"/>
                </a:solidFill>
                <a:latin typeface="Trebuchet MS" pitchFamily="34" charset="0"/>
              </a:rPr>
              <a:t>Разве Вас не учили: "Мы в ответе за тех..."</a:t>
            </a:r>
          </a:p>
          <a:p>
            <a:r>
              <a:rPr lang="ru-RU" sz="2000" b="1">
                <a:solidFill>
                  <a:srgbClr val="002060"/>
                </a:solidFill>
                <a:latin typeface="Trebuchet MS" pitchFamily="34" charset="0"/>
              </a:rPr>
              <a:t>Или может Вы просто про это забыли ,</a:t>
            </a:r>
          </a:p>
          <a:p>
            <a:r>
              <a:rPr lang="ru-RU" sz="2000" b="1">
                <a:solidFill>
                  <a:srgbClr val="002060"/>
                </a:solidFill>
                <a:latin typeface="Trebuchet MS" pitchFamily="34" charset="0"/>
              </a:rPr>
              <a:t>Когда Вам надоело и после утех.</a:t>
            </a:r>
          </a:p>
          <a:p>
            <a:r>
              <a:rPr lang="ru-RU" sz="2000" b="1">
                <a:solidFill>
                  <a:srgbClr val="002060"/>
                </a:solidFill>
                <a:latin typeface="Trebuchet MS" pitchFamily="34" charset="0"/>
              </a:rPr>
              <a:t>Вы за ней двери дома закрыли?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504825"/>
            <a:ext cx="3224213" cy="531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75038" y="173038"/>
            <a:ext cx="3048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1150" y="3633788"/>
            <a:ext cx="2868613" cy="306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AutoShape 7" descr="http://ia117.mycdn.me/getImage?photoId=514045468553&amp;photoType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Trebuchet MS" pitchFamily="34" charset="0"/>
            </a:endParaRPr>
          </a:p>
        </p:txBody>
      </p:sp>
      <p:pic>
        <p:nvPicPr>
          <p:cNvPr id="49157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84888" y="3633788"/>
            <a:ext cx="2808287" cy="278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7488238" y="1081088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6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Прямоугольник 1"/>
          <p:cNvSpPr>
            <a:spLocks noChangeArrowheads="1"/>
          </p:cNvSpPr>
          <p:nvPr/>
        </p:nvSpPr>
        <p:spPr bwMode="auto">
          <a:xfrm>
            <a:off x="73025" y="566738"/>
            <a:ext cx="8713788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FF0000"/>
                </a:solidFill>
                <a:latin typeface="Trebuchet MS" pitchFamily="34" charset="0"/>
              </a:rPr>
              <a:t>Причины, по которым животные становятся бездомными</a:t>
            </a:r>
          </a:p>
          <a:p>
            <a:pPr algn="ctr"/>
            <a:endParaRPr lang="ru-RU" b="1">
              <a:solidFill>
                <a:srgbClr val="FF0000"/>
              </a:solidFill>
              <a:latin typeface="Trebuchet MS" pitchFamily="34" charset="0"/>
            </a:endParaRPr>
          </a:p>
          <a:p>
            <a:r>
              <a:rPr lang="ru-RU">
                <a:latin typeface="Trebuchet MS" pitchFamily="34" charset="0"/>
              </a:rPr>
              <a:t>1.Отказ хозяина от своего любимца (нашкодит любимец, надоест хозяевам)</a:t>
            </a:r>
          </a:p>
          <a:p>
            <a:r>
              <a:rPr lang="ru-RU">
                <a:latin typeface="Trebuchet MS" pitchFamily="34" charset="0"/>
              </a:rPr>
              <a:t>2.Хозяева больше не могут прокормить питомца, т.к. нет денег</a:t>
            </a:r>
          </a:p>
          <a:p>
            <a:r>
              <a:rPr lang="ru-RU">
                <a:latin typeface="Trebuchet MS" pitchFamily="34" charset="0"/>
              </a:rPr>
              <a:t>3.Невнимательность хозяев во время прогулок (животное остается без присмотра, заиграется, убегает и теряется)</a:t>
            </a:r>
          </a:p>
          <a:p>
            <a:r>
              <a:rPr lang="ru-RU">
                <a:latin typeface="Trebuchet MS" pitchFamily="34" charset="0"/>
              </a:rPr>
              <a:t>4.Рождение новых бездомных животных прямо на улице.</a:t>
            </a: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3100388"/>
            <a:ext cx="360045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5" y="3068638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23850" y="260350"/>
            <a:ext cx="8496300" cy="597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Прямоугольник 1"/>
          <p:cNvSpPr>
            <a:spLocks noChangeArrowheads="1"/>
          </p:cNvSpPr>
          <p:nvPr/>
        </p:nvSpPr>
        <p:spPr bwMode="auto">
          <a:xfrm>
            <a:off x="250825" y="260350"/>
            <a:ext cx="83534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FF0000"/>
                </a:solidFill>
                <a:latin typeface="Trebuchet MS" pitchFamily="34" charset="0"/>
              </a:rPr>
              <a:t>Как решить проблему бездомных животных?</a:t>
            </a:r>
          </a:p>
          <a:p>
            <a:endParaRPr lang="ru-RU">
              <a:latin typeface="Trebuchet MS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1838" y="890588"/>
            <a:ext cx="3602037" cy="5461000"/>
          </a:xfrm>
          <a:prstGeom prst="rect">
            <a:avLst/>
          </a:prstGeom>
          <a:noFill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92688" y="950913"/>
            <a:ext cx="3633787" cy="5413375"/>
          </a:xfrm>
          <a:prstGeom prst="rect">
            <a:avLst/>
          </a:prstGeom>
          <a:noFill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5263" y="4048125"/>
            <a:ext cx="3816350" cy="5046663"/>
          </a:xfrm>
          <a:prstGeom prst="rect">
            <a:avLst/>
          </a:prstGeom>
          <a:noFill/>
        </p:spPr>
      </p:pic>
      <p:sp>
        <p:nvSpPr>
          <p:cNvPr id="52229" name="Прямоугольник 2"/>
          <p:cNvSpPr>
            <a:spLocks noChangeArrowheads="1"/>
          </p:cNvSpPr>
          <p:nvPr/>
        </p:nvSpPr>
        <p:spPr bwMode="auto">
          <a:xfrm>
            <a:off x="3984625" y="4149725"/>
            <a:ext cx="5113338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i="1">
                <a:solidFill>
                  <a:srgbClr val="002060"/>
                </a:solidFill>
                <a:latin typeface="Trebuchet MS" pitchFamily="34" charset="0"/>
              </a:rPr>
              <a:t>-Строить для них приюты. </a:t>
            </a:r>
          </a:p>
          <a:p>
            <a:r>
              <a:rPr lang="ru-RU" sz="2400" i="1">
                <a:solidFill>
                  <a:srgbClr val="002060"/>
                </a:solidFill>
                <a:latin typeface="Trebuchet MS" pitchFamily="34" charset="0"/>
              </a:rPr>
              <a:t>-Искать хозяев для бездомных животных, дав объявления.</a:t>
            </a:r>
          </a:p>
          <a:p>
            <a:r>
              <a:rPr lang="ru-RU" sz="2400" i="1">
                <a:solidFill>
                  <a:srgbClr val="002060"/>
                </a:solidFill>
                <a:latin typeface="Trebuchet MS" pitchFamily="34" charset="0"/>
              </a:rPr>
              <a:t>-Выпускать листовки в защиту животных.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1592997">
            <a:off x="611188" y="504825"/>
            <a:ext cx="2886075" cy="260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4005263"/>
            <a:ext cx="3305175" cy="220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1638" y="288925"/>
            <a:ext cx="4057650" cy="304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6100" y="3860800"/>
            <a:ext cx="4044950" cy="269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Прямоугольник 1"/>
          <p:cNvSpPr>
            <a:spLocks noChangeArrowheads="1"/>
          </p:cNvSpPr>
          <p:nvPr/>
        </p:nvSpPr>
        <p:spPr bwMode="auto">
          <a:xfrm>
            <a:off x="227013" y="404813"/>
            <a:ext cx="8497887" cy="375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FF0000"/>
                </a:solidFill>
                <a:latin typeface="Trebuchet MS" pitchFamily="34" charset="0"/>
              </a:rPr>
              <a:t>Добрые советы</a:t>
            </a:r>
            <a:r>
              <a:rPr lang="ru-RU" b="1">
                <a:latin typeface="Trebuchet MS" pitchFamily="34" charset="0"/>
              </a:rPr>
              <a:t>:</a:t>
            </a:r>
            <a:endParaRPr lang="ru-RU">
              <a:latin typeface="Trebuchet MS" pitchFamily="34" charset="0"/>
            </a:endParaRPr>
          </a:p>
          <a:p>
            <a:r>
              <a:rPr lang="ru-RU">
                <a:latin typeface="Trebuchet MS" pitchFamily="34" charset="0"/>
              </a:rPr>
              <a:t> </a:t>
            </a:r>
          </a:p>
          <a:p>
            <a:pPr algn="ctr"/>
            <a:r>
              <a:rPr lang="ru-RU">
                <a:latin typeface="Trebuchet MS" pitchFamily="34" charset="0"/>
              </a:rPr>
              <a:t>-</a:t>
            </a:r>
            <a:r>
              <a:rPr lang="ru-RU" sz="2400">
                <a:latin typeface="Trebuchet MS" pitchFamily="34" charset="0"/>
              </a:rPr>
              <a:t>Никогда не избавляйтесь от своих домашних любимцев,</a:t>
            </a:r>
          </a:p>
          <a:p>
            <a:pPr algn="ctr"/>
            <a:r>
              <a:rPr lang="ru-RU" sz="2400">
                <a:latin typeface="Trebuchet MS" pitchFamily="34" charset="0"/>
              </a:rPr>
              <a:t> поскольку, предав их любовь и доверие, вы можете стать виновниками их смерти</a:t>
            </a:r>
          </a:p>
          <a:p>
            <a:pPr algn="ctr"/>
            <a:r>
              <a:rPr lang="ru-RU" sz="2400">
                <a:latin typeface="Trebuchet MS" pitchFamily="34" charset="0"/>
              </a:rPr>
              <a:t>-Будьте внимательны. Всегда проверяйте поводки и ошейники. </a:t>
            </a:r>
          </a:p>
          <a:p>
            <a:pPr algn="ctr"/>
            <a:r>
              <a:rPr lang="ru-RU" sz="2400">
                <a:latin typeface="Trebuchet MS" pitchFamily="34" charset="0"/>
              </a:rPr>
              <a:t>-Обязательно прикрепляйте к ошейнику табличку с данными на любимца и вашими телефонами, чтобы люди могли вам его вернуть.</a:t>
            </a: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7600" y="4159250"/>
            <a:ext cx="4176713" cy="257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Прямоугольник 1"/>
          <p:cNvSpPr>
            <a:spLocks noChangeArrowheads="1"/>
          </p:cNvSpPr>
          <p:nvPr/>
        </p:nvSpPr>
        <p:spPr bwMode="auto">
          <a:xfrm>
            <a:off x="17463" y="20638"/>
            <a:ext cx="9144000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Гипотеза.</a:t>
            </a:r>
            <a:r>
              <a:rPr lang="ru-RU" sz="400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4000">
                <a:latin typeface="Calibri" pitchFamily="34" charset="0"/>
                <a:ea typeface="Calibri" pitchFamily="34" charset="0"/>
                <a:cs typeface="Times New Roman" pitchFamily="18" charset="0"/>
              </a:rPr>
              <a:t>Если каждый из нас будет задумываться, что мы в ответе за тех, кого приручаем, то бездомных животных будет на Земле меньше.</a:t>
            </a:r>
            <a:br>
              <a:rPr lang="ru-RU" sz="4000"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endParaRPr lang="ru-RU" sz="4000">
              <a:latin typeface="Trebuchet MS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3365500"/>
            <a:ext cx="4105275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3314700"/>
            <a:ext cx="3663950" cy="317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Прямоугольник 1"/>
          <p:cNvSpPr>
            <a:spLocks noChangeArrowheads="1"/>
          </p:cNvSpPr>
          <p:nvPr/>
        </p:nvSpPr>
        <p:spPr bwMode="auto">
          <a:xfrm>
            <a:off x="1331913" y="322263"/>
            <a:ext cx="63642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>
                <a:solidFill>
                  <a:srgbClr val="FF0000"/>
                </a:solidFill>
                <a:latin typeface="Trebuchet MS" pitchFamily="34" charset="0"/>
              </a:rPr>
              <a:t>Итог работы над проектом.</a:t>
            </a: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" y="1016000"/>
            <a:ext cx="3959225" cy="354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71963" y="1016000"/>
            <a:ext cx="4559300" cy="304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43213" y="4313238"/>
            <a:ext cx="3933825" cy="254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Прямоугольник 1"/>
          <p:cNvSpPr>
            <a:spLocks noChangeArrowheads="1"/>
          </p:cNvSpPr>
          <p:nvPr/>
        </p:nvSpPr>
        <p:spPr bwMode="auto">
          <a:xfrm>
            <a:off x="179388" y="188913"/>
            <a:ext cx="8280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FF0000"/>
                </a:solidFill>
                <a:latin typeface="Trebuchet MS" pitchFamily="34" charset="0"/>
              </a:rPr>
              <a:t> «Доброта - это солнце, которое согревает душу человека. Всё хорошее в природе - от солнца, а всё лучшее в жизни - от человека»</a:t>
            </a:r>
          </a:p>
        </p:txBody>
      </p:sp>
      <p:pic>
        <p:nvPicPr>
          <p:cNvPr id="56322" name="Picture 2" descr="C:\Users\1\Desktop\Новая папка\72439612_solnuyshk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57913" y="981075"/>
            <a:ext cx="2301875" cy="217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Прямоугольник 2"/>
          <p:cNvSpPr>
            <a:spLocks noChangeArrowheads="1"/>
          </p:cNvSpPr>
          <p:nvPr/>
        </p:nvSpPr>
        <p:spPr bwMode="auto">
          <a:xfrm>
            <a:off x="11113" y="3789363"/>
            <a:ext cx="914400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>
                <a:solidFill>
                  <a:srgbClr val="002060"/>
                </a:solidFill>
                <a:latin typeface="Trebuchet MS" pitchFamily="34" charset="0"/>
              </a:rPr>
              <a:t>Заботьтесь о своих питомцах и помните:</a:t>
            </a:r>
          </a:p>
          <a:p>
            <a:pPr algn="ctr"/>
            <a:endParaRPr lang="ru-RU" sz="3600">
              <a:solidFill>
                <a:srgbClr val="002060"/>
              </a:solidFill>
              <a:latin typeface="Trebuchet MS" pitchFamily="34" charset="0"/>
            </a:endParaRPr>
          </a:p>
          <a:p>
            <a:pPr algn="ctr"/>
            <a:r>
              <a:rPr lang="ru-RU" sz="3600" b="1">
                <a:solidFill>
                  <a:srgbClr val="FF0000"/>
                </a:solidFill>
                <a:latin typeface="Trebuchet MS" pitchFamily="34" charset="0"/>
              </a:rPr>
              <a:t>« Мы в ответе за тех, кого приручили</a:t>
            </a:r>
            <a:r>
              <a:rPr lang="ru-RU" sz="3600">
                <a:solidFill>
                  <a:srgbClr val="FF0000"/>
                </a:solidFill>
                <a:latin typeface="Trebuchet MS" pitchFamily="34" charset="0"/>
              </a:rPr>
              <a:t>.»</a:t>
            </a:r>
            <a:endParaRPr lang="ru-RU" sz="3600">
              <a:solidFill>
                <a:srgbClr val="002060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 descr="C:\Documents and Settings\Loner\Рабочий стол\сербернар Варр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476250"/>
            <a:ext cx="3887787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6" name="TextBox 2"/>
          <p:cNvSpPr txBox="1">
            <a:spLocks noChangeArrowheads="1"/>
          </p:cNvSpPr>
          <p:nvPr/>
        </p:nvSpPr>
        <p:spPr bwMode="auto">
          <a:xfrm>
            <a:off x="4716463" y="404813"/>
            <a:ext cx="3671887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latin typeface="Trebuchet MS" pitchFamily="34" charset="0"/>
              </a:rPr>
              <a:t>Памятник сенбернару Барри, который спас в Альпийских горах 40 человек.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 descr="C:\Documents and Settings\Loner\Рабочий стол\памятник собакам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38125"/>
            <a:ext cx="7993063" cy="542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0" name="TextBox 2"/>
          <p:cNvSpPr txBox="1">
            <a:spLocks noChangeArrowheads="1"/>
          </p:cNvSpPr>
          <p:nvPr/>
        </p:nvSpPr>
        <p:spPr bwMode="auto">
          <a:xfrm>
            <a:off x="611188" y="5805488"/>
            <a:ext cx="727392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Trebuchet MS" pitchFamily="34" charset="0"/>
              </a:rPr>
              <a:t>Памятник собакам, ожидающим своего хозяина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 descr="C:\Documents and Settings\Loner\Рабочий стол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296863"/>
            <a:ext cx="7345362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4" name="TextBox 2"/>
          <p:cNvSpPr txBox="1">
            <a:spLocks noChangeArrowheads="1"/>
          </p:cNvSpPr>
          <p:nvPr/>
        </p:nvSpPr>
        <p:spPr bwMode="auto">
          <a:xfrm>
            <a:off x="971550" y="5876925"/>
            <a:ext cx="6192838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latin typeface="Trebuchet MS" pitchFamily="34" charset="0"/>
              </a:rPr>
              <a:t>Памятник «Верность»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</p:spPr>
        <p:txBody>
          <a:bodyPr>
            <a:normAutofit fontScale="90000"/>
          </a:bodyPr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2800" dirty="0" smtClean="0">
                <a:solidFill>
                  <a:srgbClr val="006699"/>
                </a:solidFill>
                <a:latin typeface="+mn-lt"/>
              </a:rPr>
              <a:t>Люди, не обижайте своих питомцев! </a:t>
            </a:r>
            <a:r>
              <a:rPr lang="ru-RU" sz="2800" dirty="0">
                <a:solidFill>
                  <a:srgbClr val="006699"/>
                </a:solidFill>
                <a:latin typeface="+mn-lt"/>
              </a:rPr>
              <a:t/>
            </a:r>
            <a:br>
              <a:rPr lang="ru-RU" sz="2800" dirty="0">
                <a:solidFill>
                  <a:srgbClr val="006699"/>
                </a:solidFill>
                <a:latin typeface="+mn-lt"/>
              </a:rPr>
            </a:br>
            <a:r>
              <a:rPr lang="ru-RU" sz="2800" dirty="0" smtClean="0">
                <a:solidFill>
                  <a:srgbClr val="006699"/>
                </a:solidFill>
                <a:latin typeface="+mn-lt"/>
              </a:rPr>
              <a:t>Мы в ответе за тех, кого приручили!</a:t>
            </a:r>
            <a:endParaRPr lang="ru-RU" sz="2800" dirty="0">
              <a:solidFill>
                <a:srgbClr val="006699"/>
              </a:solidFill>
              <a:latin typeface="+mn-lt"/>
            </a:endParaRPr>
          </a:p>
        </p:txBody>
      </p:sp>
      <p:pic>
        <p:nvPicPr>
          <p:cNvPr id="60418" name="Содержимое 3" descr="собака1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038225" y="1643063"/>
            <a:ext cx="7086600" cy="4429125"/>
          </a:xfrm>
        </p:spPr>
      </p:pic>
      <p:sp>
        <p:nvSpPr>
          <p:cNvPr id="60419" name="Прямоугольник 2"/>
          <p:cNvSpPr>
            <a:spLocks noChangeArrowheads="1"/>
          </p:cNvSpPr>
          <p:nvPr/>
        </p:nvSpPr>
        <p:spPr bwMode="auto">
          <a:xfrm>
            <a:off x="539750" y="393700"/>
            <a:ext cx="80645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solidFill>
                  <a:srgbClr val="006699"/>
                </a:solidFill>
                <a:latin typeface="Trebuchet MS" pitchFamily="34" charset="0"/>
              </a:rPr>
              <a:t>Люди, не обижайте своих питомцев! </a:t>
            </a:r>
            <a:br>
              <a:rPr lang="ru-RU" sz="3200" b="1">
                <a:solidFill>
                  <a:srgbClr val="006699"/>
                </a:solidFill>
                <a:latin typeface="Trebuchet MS" pitchFamily="34" charset="0"/>
              </a:rPr>
            </a:br>
            <a:r>
              <a:rPr lang="ru-RU" sz="3200" b="1">
                <a:solidFill>
                  <a:srgbClr val="006699"/>
                </a:solidFill>
                <a:latin typeface="Trebuchet MS" pitchFamily="34" charset="0"/>
              </a:rPr>
              <a:t>Мы в ответе за тех, кого приручили!</a:t>
            </a:r>
            <a:endParaRPr lang="ru-RU" sz="3200">
              <a:latin typeface="Trebuchet MS" pitchFamily="34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Прямоугольник 1"/>
          <p:cNvSpPr>
            <a:spLocks noChangeArrowheads="1"/>
          </p:cNvSpPr>
          <p:nvPr/>
        </p:nvSpPr>
        <p:spPr bwMode="auto">
          <a:xfrm>
            <a:off x="250825" y="404813"/>
            <a:ext cx="8424863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solidFill>
                  <a:srgbClr val="FF0000"/>
                </a:solidFill>
                <a:latin typeface="Trebuchet MS" pitchFamily="34" charset="0"/>
              </a:rPr>
              <a:t> А.Сент-Экзюпери</a:t>
            </a:r>
          </a:p>
          <a:p>
            <a:pPr algn="ctr"/>
            <a:r>
              <a:rPr lang="ru-RU" sz="2800">
                <a:solidFill>
                  <a:srgbClr val="FF0000"/>
                </a:solidFill>
                <a:latin typeface="Trebuchet MS" pitchFamily="34" charset="0"/>
              </a:rPr>
              <a:t/>
            </a:r>
            <a:br>
              <a:rPr lang="ru-RU" sz="2800">
                <a:solidFill>
                  <a:srgbClr val="FF0000"/>
                </a:solidFill>
                <a:latin typeface="Trebuchet MS" pitchFamily="34" charset="0"/>
              </a:rPr>
            </a:br>
            <a:r>
              <a:rPr lang="ru-RU" sz="3600">
                <a:solidFill>
                  <a:srgbClr val="FF0000"/>
                </a:solidFill>
                <a:latin typeface="Trebuchet MS" pitchFamily="34" charset="0"/>
              </a:rPr>
              <a:t>« Ты навсегда в ответе за тех, кого приручил…»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4500" y="2633663"/>
            <a:ext cx="3359150" cy="6510337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53013" y="2657475"/>
            <a:ext cx="3500437" cy="646271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Прямоугольник 1"/>
          <p:cNvSpPr>
            <a:spLocks noChangeArrowheads="1"/>
          </p:cNvSpPr>
          <p:nvPr/>
        </p:nvSpPr>
        <p:spPr bwMode="auto">
          <a:xfrm>
            <a:off x="827088" y="476250"/>
            <a:ext cx="7489825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Приручить – сделать ручным, послушным. Приручиться – стать ручным, привыкнуть к человеку    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(Словарь С.И.Ожегова).</a:t>
            </a:r>
            <a:endParaRPr lang="ru-RU" sz="1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9698" name="Прямоугольник 2"/>
          <p:cNvSpPr>
            <a:spLocks noChangeArrowheads="1"/>
          </p:cNvSpPr>
          <p:nvPr/>
        </p:nvSpPr>
        <p:spPr bwMode="auto">
          <a:xfrm>
            <a:off x="179388" y="2967038"/>
            <a:ext cx="8713787" cy="218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FF0000"/>
                </a:solidFill>
                <a:latin typeface="Times New Roman" pitchFamily="18" charset="0"/>
              </a:rPr>
              <a:t>Цель работы над проектом</a:t>
            </a:r>
            <a:r>
              <a:rPr lang="ru-RU">
                <a:latin typeface="Times New Roman" pitchFamily="18" charset="0"/>
              </a:rPr>
              <a:t>: </a:t>
            </a:r>
          </a:p>
          <a:p>
            <a:r>
              <a:rPr lang="ru-RU" sz="3600">
                <a:latin typeface="Times New Roman" pitchFamily="18" charset="0"/>
              </a:rPr>
              <a:t>выяснить значение домашних животных и привлечь к проблеме бездомных животных  учащихся и взрослых</a:t>
            </a:r>
            <a:endParaRPr lang="ru-RU" sz="3600">
              <a:latin typeface="Trebuchet MS" pitchFamily="34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Прямоугольник 1"/>
          <p:cNvSpPr>
            <a:spLocks noChangeArrowheads="1"/>
          </p:cNvSpPr>
          <p:nvPr/>
        </p:nvSpPr>
        <p:spPr bwMode="auto">
          <a:xfrm>
            <a:off x="250825" y="188913"/>
            <a:ext cx="83883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FF0000"/>
                </a:solidFill>
                <a:latin typeface="Trebuchet MS" pitchFamily="34" charset="0"/>
              </a:rPr>
              <a:t>В ходе работы мы делали поделки, аппликации, рисовали рисунки наших домашних питомцев.</a:t>
            </a:r>
          </a:p>
        </p:txBody>
      </p:sp>
      <p:pic>
        <p:nvPicPr>
          <p:cNvPr id="30722" name="Picture 2" descr="F:\DCIM\101MSDCF\DSC076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1449730">
            <a:off x="395288" y="1196975"/>
            <a:ext cx="2363787" cy="177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 descr="F:\DCIM\101MSDCF\DSC0764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1052513"/>
            <a:ext cx="3036888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5" descr="F:\DCIM\101MSDCF\DSC0764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2413" y="3551238"/>
            <a:ext cx="2940050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6" descr="F:\DCIM\101MSDCF\DSC0765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19475" y="4508500"/>
            <a:ext cx="2447925" cy="203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8" descr="F:\DCIM\101MSDCF\DSC0765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11863" y="3551238"/>
            <a:ext cx="3132137" cy="234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9" descr="F:\DCIM\101MSDCF\DSC0764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4552354">
            <a:off x="6486525" y="1035050"/>
            <a:ext cx="256540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Прямоугольник 1"/>
          <p:cNvSpPr>
            <a:spLocks noChangeArrowheads="1"/>
          </p:cNvSpPr>
          <p:nvPr/>
        </p:nvSpPr>
        <p:spPr bwMode="auto">
          <a:xfrm>
            <a:off x="539750" y="188913"/>
            <a:ext cx="77041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FF0000"/>
                </a:solidFill>
                <a:latin typeface="Trebuchet MS" pitchFamily="34" charset="0"/>
              </a:rPr>
              <a:t>Участвовали в фото- выставке «Наши четвероногие друзья»</a:t>
            </a:r>
          </a:p>
        </p:txBody>
      </p:sp>
      <p:pic>
        <p:nvPicPr>
          <p:cNvPr id="2050" name="Picture 2" descr="F:\DCIM\101MSDCF\DSC075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5" y="755650"/>
            <a:ext cx="4078288" cy="6815138"/>
          </a:xfrm>
          <a:prstGeom prst="rect">
            <a:avLst/>
          </a:prstGeom>
          <a:noFill/>
        </p:spPr>
      </p:pic>
      <p:pic>
        <p:nvPicPr>
          <p:cNvPr id="2051" name="Picture 3" descr="F:\DCIM\101MSDCF\DSC0754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33875" y="2425700"/>
            <a:ext cx="4621213" cy="690086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68413"/>
            <a:ext cx="9144000" cy="5400675"/>
          </a:xfrm>
        </p:spPr>
        <p:txBody>
          <a:bodyPr>
            <a:normAutofit/>
          </a:bodyPr>
          <a:lstStyle/>
          <a:p>
            <a:pPr marL="274320" indent="-274320" algn="ctr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b="1" dirty="0" smtClean="0"/>
              <a:t>Правила работы в команде и выбор лидера:</a:t>
            </a:r>
          </a:p>
          <a:p>
            <a:pPr marL="274320" indent="-274320" algn="ctr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b="1" dirty="0" smtClean="0"/>
          </a:p>
          <a:p>
            <a:pPr marL="514350" indent="-514350" fontAlgn="auto">
              <a:spcAft>
                <a:spcPts val="0"/>
              </a:spcAft>
              <a:buClr>
                <a:schemeClr val="accent3"/>
              </a:buClr>
              <a:buFont typeface="Wingdings 2"/>
              <a:buAutoNum type="arabicPeriod"/>
              <a:defRPr/>
            </a:pPr>
            <a:r>
              <a:rPr lang="ru-RU" dirty="0" smtClean="0"/>
              <a:t>«Совместная работа»;</a:t>
            </a:r>
          </a:p>
          <a:p>
            <a:pPr marL="514350" indent="-514350" fontAlgn="auto">
              <a:spcAft>
                <a:spcPts val="0"/>
              </a:spcAft>
              <a:buClr>
                <a:schemeClr val="accent3"/>
              </a:buClr>
              <a:buFont typeface="Wingdings 2"/>
              <a:buAutoNum type="arabicPeriod"/>
              <a:defRPr/>
            </a:pPr>
            <a:endParaRPr lang="ru-RU" dirty="0" smtClean="0"/>
          </a:p>
          <a:p>
            <a:pPr marL="514350" indent="-514350" fontAlgn="auto">
              <a:spcAft>
                <a:spcPts val="0"/>
              </a:spcAft>
              <a:buClr>
                <a:schemeClr val="accent3"/>
              </a:buClr>
              <a:buFont typeface="Wingdings 2"/>
              <a:buAutoNum type="arabicPeriod"/>
              <a:defRPr/>
            </a:pPr>
            <a:r>
              <a:rPr lang="ru-RU" dirty="0" smtClean="0"/>
              <a:t>«Умение договариваться»;</a:t>
            </a:r>
          </a:p>
          <a:p>
            <a:pPr marL="514350" indent="-514350" fontAlgn="auto">
              <a:spcAft>
                <a:spcPts val="0"/>
              </a:spcAft>
              <a:buClr>
                <a:schemeClr val="accent3"/>
              </a:buClr>
              <a:buFont typeface="Wingdings 2"/>
              <a:buAutoNum type="arabicPeriod"/>
              <a:defRPr/>
            </a:pPr>
            <a:endParaRPr lang="ru-RU" dirty="0" smtClean="0"/>
          </a:p>
          <a:p>
            <a:pPr marL="514350" indent="-514350" fontAlgn="auto">
              <a:spcAft>
                <a:spcPts val="0"/>
              </a:spcAft>
              <a:buClr>
                <a:schemeClr val="accent3"/>
              </a:buClr>
              <a:buFont typeface="Wingdings 2"/>
              <a:buAutoNum type="arabicPeriod"/>
              <a:defRPr/>
            </a:pPr>
            <a:r>
              <a:rPr lang="ru-RU" dirty="0" smtClean="0"/>
              <a:t>«Взаимопомощь»;</a:t>
            </a:r>
          </a:p>
          <a:p>
            <a:pPr marL="514350" indent="-514350" fontAlgn="auto">
              <a:spcAft>
                <a:spcPts val="0"/>
              </a:spcAft>
              <a:buClr>
                <a:schemeClr val="accent3"/>
              </a:buClr>
              <a:buFont typeface="Wingdings 2"/>
              <a:buAutoNum type="arabicPeriod"/>
              <a:defRPr/>
            </a:pPr>
            <a:endParaRPr lang="ru-RU" dirty="0"/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 smtClean="0"/>
              <a:t> 4.</a:t>
            </a:r>
          </a:p>
          <a:p>
            <a:pPr marL="514350" indent="-514350" fontAlgn="auto">
              <a:spcAft>
                <a:spcPts val="0"/>
              </a:spcAft>
              <a:buClr>
                <a:schemeClr val="accent3"/>
              </a:buClr>
              <a:buFont typeface="Wingdings 2"/>
              <a:buAutoNum type="arabicPeriod"/>
              <a:defRPr/>
            </a:pPr>
            <a:endParaRPr lang="ru-RU" dirty="0" smtClean="0"/>
          </a:p>
          <a:p>
            <a:pPr marL="514350" indent="-514350" fontAlgn="auto">
              <a:spcAft>
                <a:spcPts val="0"/>
              </a:spcAft>
              <a:buClr>
                <a:schemeClr val="accent3"/>
              </a:buClr>
              <a:buFont typeface="Wingdings 2"/>
              <a:buAutoNum type="arabicPeriod"/>
              <a:defRPr/>
            </a:pPr>
            <a:endParaRPr lang="ru-RU" dirty="0"/>
          </a:p>
          <a:p>
            <a:pPr marL="514350" indent="-514350" fontAlgn="auto">
              <a:spcAft>
                <a:spcPts val="0"/>
              </a:spcAft>
              <a:buClr>
                <a:schemeClr val="accent3"/>
              </a:buClr>
              <a:buFont typeface="Wingdings 2"/>
              <a:buAutoNum type="arabicPeriod"/>
              <a:defRPr/>
            </a:pPr>
            <a:endParaRPr lang="ru-RU" dirty="0" smtClean="0"/>
          </a:p>
        </p:txBody>
      </p:sp>
      <p:pic>
        <p:nvPicPr>
          <p:cNvPr id="32770" name="Picture 4" descr="C:\Users\1\Desktop\7571164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29438" y="3000375"/>
            <a:ext cx="1871662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14" descr="http://biznes-kartinki.my1.ru/_ph/12/1/279351253.jpg">
            <a:hlinkClick r:id="rId3" tooltip="Просмотры: 509 | Размеры: 1600x1400, 64.2Kb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05375" y="4648200"/>
            <a:ext cx="1844675" cy="161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12" descr="http://biznes-kartinki.my1.ru/_ph/12/1/159261347.jpg">
            <a:hlinkClick r:id="rId5" tooltip="Просмотры: 446 | Размеры: 1600x1491, 75.8Kb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29188" y="1643063"/>
            <a:ext cx="1820862" cy="169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9750" y="5084763"/>
            <a:ext cx="4554538" cy="74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Прямоугольник 1"/>
          <p:cNvSpPr>
            <a:spLocks noChangeArrowheads="1"/>
          </p:cNvSpPr>
          <p:nvPr/>
        </p:nvSpPr>
        <p:spPr bwMode="auto">
          <a:xfrm>
            <a:off x="107950" y="549275"/>
            <a:ext cx="892810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FF0000"/>
                </a:solidFill>
                <a:latin typeface="Trebuchet MS" pitchFamily="34" charset="0"/>
              </a:rPr>
              <a:t>Итог работы первой группы.</a:t>
            </a:r>
          </a:p>
          <a:p>
            <a:pPr algn="ctr"/>
            <a:endParaRPr lang="ru-RU" sz="2400" b="1">
              <a:solidFill>
                <a:srgbClr val="FF0000"/>
              </a:solidFill>
              <a:latin typeface="Trebuchet MS" pitchFamily="34" charset="0"/>
            </a:endParaRPr>
          </a:p>
          <a:p>
            <a:pPr algn="ctr"/>
            <a:endParaRPr lang="ru-RU" sz="2400" b="1">
              <a:solidFill>
                <a:srgbClr val="FF0000"/>
              </a:solidFill>
              <a:latin typeface="Trebuchet MS" pitchFamily="34" charset="0"/>
            </a:endParaRPr>
          </a:p>
          <a:p>
            <a:r>
              <a:rPr lang="ru-RU" sz="2400">
                <a:latin typeface="Trebuchet MS" pitchFamily="34" charset="0"/>
              </a:rPr>
              <a:t>В результате работы над проектом предстояло выяснить, </a:t>
            </a:r>
          </a:p>
          <a:p>
            <a:r>
              <a:rPr lang="ru-RU" sz="2400">
                <a:latin typeface="Trebuchet MS" pitchFamily="34" charset="0"/>
              </a:rPr>
              <a:t>-Какие животные живут у учащихся нашего класса дома?</a:t>
            </a:r>
          </a:p>
          <a:p>
            <a:r>
              <a:rPr lang="ru-RU" sz="2400">
                <a:latin typeface="Trebuchet MS" pitchFamily="34" charset="0"/>
              </a:rPr>
              <a:t>- Какие условия созданы для домашних животных в семье?</a:t>
            </a:r>
          </a:p>
          <a:p>
            <a:r>
              <a:rPr lang="ru-RU" sz="2400">
                <a:latin typeface="Trebuchet MS" pitchFamily="34" charset="0"/>
              </a:rPr>
              <a:t>-Выяснить, почему люди заводят домашних животных?</a:t>
            </a:r>
          </a:p>
        </p:txBody>
      </p:sp>
      <p:pic>
        <p:nvPicPr>
          <p:cNvPr id="33794" name="Picture 2" descr="G:\про животных на семинар\foto0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3427413"/>
            <a:ext cx="4103688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G:\про животных на семинар\IMG_457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59300" y="3413125"/>
            <a:ext cx="4346575" cy="326866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398</TotalTime>
  <Words>594</Words>
  <Application>Microsoft Office PowerPoint</Application>
  <PresentationFormat>Экран (4:3)</PresentationFormat>
  <Paragraphs>101</Paragraphs>
  <Slides>35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Шаблон оформления</vt:lpstr>
      </vt:variant>
      <vt:variant>
        <vt:i4>16</vt:i4>
      </vt:variant>
      <vt:variant>
        <vt:lpstr>Заголовки слайдов</vt:lpstr>
      </vt:variant>
      <vt:variant>
        <vt:i4>35</vt:i4>
      </vt:variant>
    </vt:vector>
  </HeadingPairs>
  <TitlesOfParts>
    <vt:vector size="58" baseType="lpstr">
      <vt:lpstr>Trebuchet MS</vt:lpstr>
      <vt:lpstr>Arial</vt:lpstr>
      <vt:lpstr>Georgia</vt:lpstr>
      <vt:lpstr>Calibri</vt:lpstr>
      <vt:lpstr>Constantia</vt:lpstr>
      <vt:lpstr>Wingdings 2</vt:lpstr>
      <vt:lpstr>Times New Roman</vt:lpstr>
      <vt:lpstr>Воздушный поток</vt:lpstr>
      <vt:lpstr>Поток</vt:lpstr>
      <vt:lpstr>Воздушный поток</vt:lpstr>
      <vt:lpstr>Воздушный поток</vt:lpstr>
      <vt:lpstr>Воздушный поток</vt:lpstr>
      <vt:lpstr>Воздушный поток</vt:lpstr>
      <vt:lpstr>Воздушный поток</vt:lpstr>
      <vt:lpstr>Воздушный поток</vt:lpstr>
      <vt:lpstr>Воздушный поток</vt:lpstr>
      <vt:lpstr>Воздушный поток</vt:lpstr>
      <vt:lpstr>Воздушный поток</vt:lpstr>
      <vt:lpstr>Воздушный поток</vt:lpstr>
      <vt:lpstr>Воздушный поток</vt:lpstr>
      <vt:lpstr>Поток</vt:lpstr>
      <vt:lpstr>Поток</vt:lpstr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User</cp:lastModifiedBy>
  <cp:revision>33</cp:revision>
  <dcterms:created xsi:type="dcterms:W3CDTF">2013-10-14T14:35:56Z</dcterms:created>
  <dcterms:modified xsi:type="dcterms:W3CDTF">2014-08-03T15:36:32Z</dcterms:modified>
</cp:coreProperties>
</file>