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2" r:id="rId4"/>
    <p:sldId id="263" r:id="rId5"/>
    <p:sldId id="265" r:id="rId6"/>
    <p:sldId id="279" r:id="rId7"/>
    <p:sldId id="273" r:id="rId8"/>
    <p:sldId id="272" r:id="rId9"/>
    <p:sldId id="274" r:id="rId10"/>
    <p:sldId id="275" r:id="rId11"/>
    <p:sldId id="276" r:id="rId12"/>
    <p:sldId id="271" r:id="rId13"/>
    <p:sldId id="277" r:id="rId14"/>
    <p:sldId id="278" r:id="rId15"/>
    <p:sldId id="280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CC"/>
    <a:srgbClr val="007A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>
        <p:scale>
          <a:sx n="70" d="100"/>
          <a:sy n="70" d="100"/>
        </p:scale>
        <p:origin x="-1986" y="-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B953BE-1D01-47EA-B147-C4ECF53C092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170BE30-BACF-4B5A-9A5A-A0CA834A65B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smtClean="0"/>
            <a:t>Соревнование между классами.</a:t>
          </a:r>
        </a:p>
        <a:p>
          <a:pPr>
            <a:spcAft>
              <a:spcPts val="0"/>
            </a:spcAft>
          </a:pPr>
          <a:r>
            <a:rPr lang="ru-RU" sz="2400" b="0" dirty="0" smtClean="0"/>
            <a:t>Суммируются все баллы  класса. </a:t>
          </a:r>
          <a:endParaRPr lang="ru-RU" sz="2400" b="1" dirty="0"/>
        </a:p>
      </dgm:t>
    </dgm:pt>
    <dgm:pt modelId="{41114E60-B45F-4CE3-9100-37C8ABF80170}" type="parTrans" cxnId="{1CD9D373-3BEB-44B5-9275-B4226EE74D2E}">
      <dgm:prSet/>
      <dgm:spPr/>
      <dgm:t>
        <a:bodyPr/>
        <a:lstStyle/>
        <a:p>
          <a:endParaRPr lang="ru-RU"/>
        </a:p>
      </dgm:t>
    </dgm:pt>
    <dgm:pt modelId="{538FA4BA-01DA-47FF-8A7D-700273DD0A11}" type="sibTrans" cxnId="{1CD9D373-3BEB-44B5-9275-B4226EE74D2E}">
      <dgm:prSet/>
      <dgm:spPr/>
      <dgm:t>
        <a:bodyPr/>
        <a:lstStyle/>
        <a:p>
          <a:endParaRPr lang="ru-RU"/>
        </a:p>
      </dgm:t>
    </dgm:pt>
    <dgm:pt modelId="{E38C6947-6143-49B3-A76E-91487C076C54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smtClean="0"/>
            <a:t>Соревнование между группами.</a:t>
          </a:r>
        </a:p>
        <a:p>
          <a:pPr>
            <a:spcAft>
              <a:spcPts val="0"/>
            </a:spcAft>
          </a:pPr>
          <a:r>
            <a:rPr lang="ru-RU" sz="2400" b="0" dirty="0" smtClean="0"/>
            <a:t>Суммируются все баллы участников группы. </a:t>
          </a:r>
          <a:endParaRPr lang="ru-RU" sz="2400" b="0" dirty="0"/>
        </a:p>
      </dgm:t>
    </dgm:pt>
    <dgm:pt modelId="{3A393112-C2E6-4B45-89B3-CC680925414C}" type="parTrans" cxnId="{D436F69B-9422-4C83-BBE7-F36EFC4B8BEC}">
      <dgm:prSet/>
      <dgm:spPr/>
      <dgm:t>
        <a:bodyPr/>
        <a:lstStyle/>
        <a:p>
          <a:endParaRPr lang="ru-RU"/>
        </a:p>
      </dgm:t>
    </dgm:pt>
    <dgm:pt modelId="{C07D8B04-8F41-4D92-B4CA-3B72C747C1C3}" type="sibTrans" cxnId="{D436F69B-9422-4C83-BBE7-F36EFC4B8BEC}">
      <dgm:prSet/>
      <dgm:spPr/>
      <dgm:t>
        <a:bodyPr/>
        <a:lstStyle/>
        <a:p>
          <a:endParaRPr lang="ru-RU"/>
        </a:p>
      </dgm:t>
    </dgm:pt>
    <dgm:pt modelId="{20D9ADED-4D63-4D58-A5B8-C5607B85BC8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400" b="1" dirty="0" smtClean="0"/>
            <a:t>Личное соревнование.</a:t>
          </a:r>
        </a:p>
        <a:p>
          <a:pPr>
            <a:spcAft>
              <a:spcPts val="0"/>
            </a:spcAft>
          </a:pPr>
          <a:r>
            <a:rPr lang="ru-RU" sz="2400" b="0" dirty="0" smtClean="0"/>
            <a:t>5-6 ответов – «5»; 3-4 ответа – «4».</a:t>
          </a:r>
          <a:endParaRPr lang="ru-RU" sz="2400" b="0" dirty="0"/>
        </a:p>
      </dgm:t>
    </dgm:pt>
    <dgm:pt modelId="{06C97F0C-56E1-47E8-8020-86D0BD273883}" type="parTrans" cxnId="{91527235-EE8B-4C1F-B0FE-B54DC50CAF07}">
      <dgm:prSet/>
      <dgm:spPr/>
      <dgm:t>
        <a:bodyPr/>
        <a:lstStyle/>
        <a:p>
          <a:endParaRPr lang="ru-RU"/>
        </a:p>
      </dgm:t>
    </dgm:pt>
    <dgm:pt modelId="{ACC12AAA-1CA4-42DF-B196-F24A2C841A1A}" type="sibTrans" cxnId="{91527235-EE8B-4C1F-B0FE-B54DC50CAF07}">
      <dgm:prSet/>
      <dgm:spPr/>
      <dgm:t>
        <a:bodyPr/>
        <a:lstStyle/>
        <a:p>
          <a:endParaRPr lang="ru-RU"/>
        </a:p>
      </dgm:t>
    </dgm:pt>
    <dgm:pt modelId="{B5489219-D5E9-476C-AE16-A34DAE4BC5FB}">
      <dgm:prSet custT="1"/>
      <dgm:spPr/>
      <dgm:t>
        <a:bodyPr/>
        <a:lstStyle/>
        <a:p>
          <a:r>
            <a:rPr lang="ru-RU" sz="3600" b="1" dirty="0" smtClean="0">
              <a:solidFill>
                <a:srgbClr val="FF0000"/>
              </a:solidFill>
            </a:rPr>
            <a:t>ПОБЕДА</a:t>
          </a:r>
          <a:endParaRPr lang="ru-RU" sz="3600" b="1" dirty="0">
            <a:solidFill>
              <a:srgbClr val="FF0000"/>
            </a:solidFill>
          </a:endParaRPr>
        </a:p>
      </dgm:t>
    </dgm:pt>
    <dgm:pt modelId="{D25EDEFA-65C6-42DC-8EB9-278731B31052}" type="parTrans" cxnId="{1D1986FD-16C6-40D4-A2BE-5F8442BFFA39}">
      <dgm:prSet/>
      <dgm:spPr/>
      <dgm:t>
        <a:bodyPr/>
        <a:lstStyle/>
        <a:p>
          <a:endParaRPr lang="ru-RU"/>
        </a:p>
      </dgm:t>
    </dgm:pt>
    <dgm:pt modelId="{A5983EDD-B498-406B-93E3-B71E3AA30934}" type="sibTrans" cxnId="{1D1986FD-16C6-40D4-A2BE-5F8442BFFA39}">
      <dgm:prSet/>
      <dgm:spPr/>
      <dgm:t>
        <a:bodyPr/>
        <a:lstStyle/>
        <a:p>
          <a:endParaRPr lang="ru-RU"/>
        </a:p>
      </dgm:t>
    </dgm:pt>
    <dgm:pt modelId="{BC5BAA31-0982-4823-906F-C4463B32A22C}" type="pres">
      <dgm:prSet presAssocID="{2BB953BE-1D01-47EA-B147-C4ECF53C0924}" presName="compositeShape" presStyleCnt="0">
        <dgm:presLayoutVars>
          <dgm:dir/>
          <dgm:resizeHandles/>
        </dgm:presLayoutVars>
      </dgm:prSet>
      <dgm:spPr/>
    </dgm:pt>
    <dgm:pt modelId="{5A651B74-972D-4C59-AD6C-16BC95E98A8E}" type="pres">
      <dgm:prSet presAssocID="{2BB953BE-1D01-47EA-B147-C4ECF53C0924}" presName="pyramid" presStyleLbl="node1" presStyleIdx="0" presStyleCnt="1" custScaleX="79037" custScaleY="90563" custLinFactNeighborX="-13564" custLinFactNeighborY="4077"/>
      <dgm:spPr/>
    </dgm:pt>
    <dgm:pt modelId="{A343CAE2-81A4-4918-91AD-07B4FB3CAE63}" type="pres">
      <dgm:prSet presAssocID="{2BB953BE-1D01-47EA-B147-C4ECF53C0924}" presName="theList" presStyleCnt="0"/>
      <dgm:spPr/>
    </dgm:pt>
    <dgm:pt modelId="{2DFE2CEF-78D9-464A-A483-26A7D664A28A}" type="pres">
      <dgm:prSet presAssocID="{A170BE30-BACF-4B5A-9A5A-A0CA834A65B3}" presName="aNode" presStyleLbl="fgAcc1" presStyleIdx="0" presStyleCnt="4" custScaleX="144676" custLinFactY="78061" custLinFactNeighborX="514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13561D-11D0-47F9-8C76-A42C6C28D680}" type="pres">
      <dgm:prSet presAssocID="{A170BE30-BACF-4B5A-9A5A-A0CA834A65B3}" presName="aSpace" presStyleCnt="0"/>
      <dgm:spPr/>
    </dgm:pt>
    <dgm:pt modelId="{16035226-CE7A-4395-9339-D4C322E61A7B}" type="pres">
      <dgm:prSet presAssocID="{B5489219-D5E9-476C-AE16-A34DAE4BC5FB}" presName="aNode" presStyleLbl="fgAcc1" presStyleIdx="1" presStyleCnt="4" custScaleX="69426" custScaleY="63076" custLinFactY="-139287" custLinFactNeighborX="-33131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7249A-B984-46F1-A7D6-1877CB089BE4}" type="pres">
      <dgm:prSet presAssocID="{B5489219-D5E9-476C-AE16-A34DAE4BC5FB}" presName="aSpace" presStyleCnt="0"/>
      <dgm:spPr/>
    </dgm:pt>
    <dgm:pt modelId="{CD759335-64E7-4DE3-A1E3-A9C0F7BD349F}" type="pres">
      <dgm:prSet presAssocID="{E38C6947-6143-49B3-A76E-91487C076C54}" presName="aNode" presStyleLbl="fgAcc1" presStyleIdx="2" presStyleCnt="4" custScaleX="144618" custLinFactY="18776" custLinFactNeighborX="71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8050C-A440-4AEA-AD73-548CA3A8FC94}" type="pres">
      <dgm:prSet presAssocID="{E38C6947-6143-49B3-A76E-91487C076C54}" presName="aSpace" presStyleCnt="0"/>
      <dgm:spPr/>
    </dgm:pt>
    <dgm:pt modelId="{FB9805E9-F6C5-42A4-B59E-E06C112A7723}" type="pres">
      <dgm:prSet presAssocID="{20D9ADED-4D63-4D58-A5B8-C5607B85BC88}" presName="aNode" presStyleLbl="fgAcc1" presStyleIdx="3" presStyleCnt="4" custScaleX="141946" custLinFactY="35068" custLinFactNeighborX="514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8F530-BA95-4DB8-8105-36C4DA89F634}" type="pres">
      <dgm:prSet presAssocID="{20D9ADED-4D63-4D58-A5B8-C5607B85BC88}" presName="aSpace" presStyleCnt="0"/>
      <dgm:spPr/>
    </dgm:pt>
  </dgm:ptLst>
  <dgm:cxnLst>
    <dgm:cxn modelId="{F44293F4-A70A-473A-8BA3-FDD0266D1B46}" type="presOf" srcId="{20D9ADED-4D63-4D58-A5B8-C5607B85BC88}" destId="{FB9805E9-F6C5-42A4-B59E-E06C112A7723}" srcOrd="0" destOrd="0" presId="urn:microsoft.com/office/officeart/2005/8/layout/pyramid2"/>
    <dgm:cxn modelId="{1CD9D373-3BEB-44B5-9275-B4226EE74D2E}" srcId="{2BB953BE-1D01-47EA-B147-C4ECF53C0924}" destId="{A170BE30-BACF-4B5A-9A5A-A0CA834A65B3}" srcOrd="0" destOrd="0" parTransId="{41114E60-B45F-4CE3-9100-37C8ABF80170}" sibTransId="{538FA4BA-01DA-47FF-8A7D-700273DD0A11}"/>
    <dgm:cxn modelId="{1D1986FD-16C6-40D4-A2BE-5F8442BFFA39}" srcId="{2BB953BE-1D01-47EA-B147-C4ECF53C0924}" destId="{B5489219-D5E9-476C-AE16-A34DAE4BC5FB}" srcOrd="1" destOrd="0" parTransId="{D25EDEFA-65C6-42DC-8EB9-278731B31052}" sibTransId="{A5983EDD-B498-406B-93E3-B71E3AA30934}"/>
    <dgm:cxn modelId="{A4350C0E-2315-4522-BDD7-F7E2E7F8FDB1}" type="presOf" srcId="{B5489219-D5E9-476C-AE16-A34DAE4BC5FB}" destId="{16035226-CE7A-4395-9339-D4C322E61A7B}" srcOrd="0" destOrd="0" presId="urn:microsoft.com/office/officeart/2005/8/layout/pyramid2"/>
    <dgm:cxn modelId="{34971AB7-8D23-402E-8DB7-B6256FF33DAF}" type="presOf" srcId="{A170BE30-BACF-4B5A-9A5A-A0CA834A65B3}" destId="{2DFE2CEF-78D9-464A-A483-26A7D664A28A}" srcOrd="0" destOrd="0" presId="urn:microsoft.com/office/officeart/2005/8/layout/pyramid2"/>
    <dgm:cxn modelId="{91527235-EE8B-4C1F-B0FE-B54DC50CAF07}" srcId="{2BB953BE-1D01-47EA-B147-C4ECF53C0924}" destId="{20D9ADED-4D63-4D58-A5B8-C5607B85BC88}" srcOrd="3" destOrd="0" parTransId="{06C97F0C-56E1-47E8-8020-86D0BD273883}" sibTransId="{ACC12AAA-1CA4-42DF-B196-F24A2C841A1A}"/>
    <dgm:cxn modelId="{1EED3CFD-E5FA-4C6B-AE1B-0D372880491F}" type="presOf" srcId="{2BB953BE-1D01-47EA-B147-C4ECF53C0924}" destId="{BC5BAA31-0982-4823-906F-C4463B32A22C}" srcOrd="0" destOrd="0" presId="urn:microsoft.com/office/officeart/2005/8/layout/pyramid2"/>
    <dgm:cxn modelId="{D436F69B-9422-4C83-BBE7-F36EFC4B8BEC}" srcId="{2BB953BE-1D01-47EA-B147-C4ECF53C0924}" destId="{E38C6947-6143-49B3-A76E-91487C076C54}" srcOrd="2" destOrd="0" parTransId="{3A393112-C2E6-4B45-89B3-CC680925414C}" sibTransId="{C07D8B04-8F41-4D92-B4CA-3B72C747C1C3}"/>
    <dgm:cxn modelId="{82EC0889-0E1E-4F46-BB1A-4E8640237C8E}" type="presOf" srcId="{E38C6947-6143-49B3-A76E-91487C076C54}" destId="{CD759335-64E7-4DE3-A1E3-A9C0F7BD349F}" srcOrd="0" destOrd="0" presId="urn:microsoft.com/office/officeart/2005/8/layout/pyramid2"/>
    <dgm:cxn modelId="{7E11E49D-36DD-41F5-ACD7-2B8CC7E2FED7}" type="presParOf" srcId="{BC5BAA31-0982-4823-906F-C4463B32A22C}" destId="{5A651B74-972D-4C59-AD6C-16BC95E98A8E}" srcOrd="0" destOrd="0" presId="urn:microsoft.com/office/officeart/2005/8/layout/pyramid2"/>
    <dgm:cxn modelId="{3AFA38F4-4C81-454B-9D57-70838261B978}" type="presParOf" srcId="{BC5BAA31-0982-4823-906F-C4463B32A22C}" destId="{A343CAE2-81A4-4918-91AD-07B4FB3CAE63}" srcOrd="1" destOrd="0" presId="urn:microsoft.com/office/officeart/2005/8/layout/pyramid2"/>
    <dgm:cxn modelId="{B936E757-50DA-4046-8EB6-14EEA8CE2FB5}" type="presParOf" srcId="{A343CAE2-81A4-4918-91AD-07B4FB3CAE63}" destId="{2DFE2CEF-78D9-464A-A483-26A7D664A28A}" srcOrd="0" destOrd="0" presId="urn:microsoft.com/office/officeart/2005/8/layout/pyramid2"/>
    <dgm:cxn modelId="{5B8D476D-6B61-4ED8-AEC0-55535008FFBE}" type="presParOf" srcId="{A343CAE2-81A4-4918-91AD-07B4FB3CAE63}" destId="{BA13561D-11D0-47F9-8C76-A42C6C28D680}" srcOrd="1" destOrd="0" presId="urn:microsoft.com/office/officeart/2005/8/layout/pyramid2"/>
    <dgm:cxn modelId="{E32AB16B-E646-4C96-8685-19A7288ED2AB}" type="presParOf" srcId="{A343CAE2-81A4-4918-91AD-07B4FB3CAE63}" destId="{16035226-CE7A-4395-9339-D4C322E61A7B}" srcOrd="2" destOrd="0" presId="urn:microsoft.com/office/officeart/2005/8/layout/pyramid2"/>
    <dgm:cxn modelId="{BCA826B8-8818-44A9-8CDD-9D6010B2DD79}" type="presParOf" srcId="{A343CAE2-81A4-4918-91AD-07B4FB3CAE63}" destId="{E947249A-B984-46F1-A7D6-1877CB089BE4}" srcOrd="3" destOrd="0" presId="urn:microsoft.com/office/officeart/2005/8/layout/pyramid2"/>
    <dgm:cxn modelId="{2F3AC075-43E2-4A7C-AABF-9B0D6CE51BE5}" type="presParOf" srcId="{A343CAE2-81A4-4918-91AD-07B4FB3CAE63}" destId="{CD759335-64E7-4DE3-A1E3-A9C0F7BD349F}" srcOrd="4" destOrd="0" presId="urn:microsoft.com/office/officeart/2005/8/layout/pyramid2"/>
    <dgm:cxn modelId="{C0224071-C416-4CD9-A9EF-012EE5DF3598}" type="presParOf" srcId="{A343CAE2-81A4-4918-91AD-07B4FB3CAE63}" destId="{5678050C-A440-4AEA-AD73-548CA3A8FC94}" srcOrd="5" destOrd="0" presId="urn:microsoft.com/office/officeart/2005/8/layout/pyramid2"/>
    <dgm:cxn modelId="{CC82E308-95C1-4092-85F9-DD13EAA8C229}" type="presParOf" srcId="{A343CAE2-81A4-4918-91AD-07B4FB3CAE63}" destId="{FB9805E9-F6C5-42A4-B59E-E06C112A7723}" srcOrd="6" destOrd="0" presId="urn:microsoft.com/office/officeart/2005/8/layout/pyramid2"/>
    <dgm:cxn modelId="{3A76C596-4A60-441E-9F3B-E7A524966CA5}" type="presParOf" srcId="{A343CAE2-81A4-4918-91AD-07B4FB3CAE63}" destId="{56A8F530-BA95-4DB8-8105-36C4DA89F63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651B74-972D-4C59-AD6C-16BC95E98A8E}">
      <dsp:nvSpPr>
        <dsp:cNvPr id="0" name=""/>
        <dsp:cNvSpPr/>
      </dsp:nvSpPr>
      <dsp:spPr>
        <a:xfrm>
          <a:off x="0" y="482730"/>
          <a:ext cx="4337854" cy="497044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E2CEF-78D9-464A-A483-26A7D664A28A}">
      <dsp:nvSpPr>
        <dsp:cNvPr id="0" name=""/>
        <dsp:cNvSpPr/>
      </dsp:nvSpPr>
      <dsp:spPr>
        <a:xfrm>
          <a:off x="2015205" y="1512165"/>
          <a:ext cx="5161243" cy="10623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Соревнование между классами.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/>
            <a:t>Суммируются все баллы  класса. </a:t>
          </a:r>
          <a:endParaRPr lang="ru-RU" sz="2400" b="1" kern="1200" dirty="0"/>
        </a:p>
      </dsp:txBody>
      <dsp:txXfrm>
        <a:off x="2015205" y="1512165"/>
        <a:ext cx="5161243" cy="1062302"/>
      </dsp:txXfrm>
    </dsp:sp>
    <dsp:sp modelId="{16035226-CE7A-4395-9339-D4C322E61A7B}">
      <dsp:nvSpPr>
        <dsp:cNvPr id="0" name=""/>
        <dsp:cNvSpPr/>
      </dsp:nvSpPr>
      <dsp:spPr>
        <a:xfrm>
          <a:off x="1991874" y="0"/>
          <a:ext cx="2476737" cy="6700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</a:rPr>
            <a:t>ПОБЕДА</a:t>
          </a:r>
          <a:endParaRPr lang="ru-RU" sz="3600" b="1" kern="1200" dirty="0">
            <a:solidFill>
              <a:srgbClr val="FF0000"/>
            </a:solidFill>
          </a:endParaRPr>
        </a:p>
      </dsp:txBody>
      <dsp:txXfrm>
        <a:off x="1991874" y="0"/>
        <a:ext cx="2476737" cy="670057"/>
      </dsp:txXfrm>
    </dsp:sp>
    <dsp:sp modelId="{CD759335-64E7-4DE3-A1E3-A9C0F7BD349F}">
      <dsp:nvSpPr>
        <dsp:cNvPr id="0" name=""/>
        <dsp:cNvSpPr/>
      </dsp:nvSpPr>
      <dsp:spPr>
        <a:xfrm>
          <a:off x="2088231" y="2880315"/>
          <a:ext cx="5159174" cy="10623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Соревнование между группами.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/>
            <a:t>Суммируются все баллы участников группы. </a:t>
          </a:r>
          <a:endParaRPr lang="ru-RU" sz="2400" b="0" kern="1200" dirty="0"/>
        </a:p>
      </dsp:txBody>
      <dsp:txXfrm>
        <a:off x="2088231" y="2880315"/>
        <a:ext cx="5159174" cy="1062302"/>
      </dsp:txXfrm>
    </dsp:sp>
    <dsp:sp modelId="{FB9805E9-F6C5-42A4-B59E-E06C112A7723}">
      <dsp:nvSpPr>
        <dsp:cNvPr id="0" name=""/>
        <dsp:cNvSpPr/>
      </dsp:nvSpPr>
      <dsp:spPr>
        <a:xfrm>
          <a:off x="2063901" y="4248476"/>
          <a:ext cx="5063852" cy="10623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/>
            <a:t>Личное соревнование.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0" kern="1200" dirty="0" smtClean="0"/>
            <a:t>5-6 ответов – «5»; 3-4 ответа – «4».</a:t>
          </a:r>
          <a:endParaRPr lang="ru-RU" sz="2400" b="0" kern="1200" dirty="0"/>
        </a:p>
      </dsp:txBody>
      <dsp:txXfrm>
        <a:off x="2063901" y="4248476"/>
        <a:ext cx="5063852" cy="1062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D653A-6BD8-4FC9-BBEC-5A1DB53CEF52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57A60-7AF4-462D-B3D4-A630B58260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57A60-7AF4-462D-B3D4-A630B582609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C33F-73D1-4CB2-B3DC-E820D0DE80C3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39B1-7BA8-4E63-826E-080B921EA1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C33F-73D1-4CB2-B3DC-E820D0DE80C3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39B1-7BA8-4E63-826E-080B921EA1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C33F-73D1-4CB2-B3DC-E820D0DE80C3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39B1-7BA8-4E63-826E-080B921EA1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C33F-73D1-4CB2-B3DC-E820D0DE80C3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39B1-7BA8-4E63-826E-080B921EA1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C33F-73D1-4CB2-B3DC-E820D0DE80C3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39B1-7BA8-4E63-826E-080B921EA1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C33F-73D1-4CB2-B3DC-E820D0DE80C3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39B1-7BA8-4E63-826E-080B921EA1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C33F-73D1-4CB2-B3DC-E820D0DE80C3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39B1-7BA8-4E63-826E-080B921EA1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C33F-73D1-4CB2-B3DC-E820D0DE80C3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39B1-7BA8-4E63-826E-080B921EA1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C33F-73D1-4CB2-B3DC-E820D0DE80C3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39B1-7BA8-4E63-826E-080B921EA1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C33F-73D1-4CB2-B3DC-E820D0DE80C3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39B1-7BA8-4E63-826E-080B921EA1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C33F-73D1-4CB2-B3DC-E820D0DE80C3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939B1-7BA8-4E63-826E-080B921EA1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6C33F-73D1-4CB2-B3DC-E820D0DE80C3}" type="datetimeFigureOut">
              <a:rPr lang="ru-RU" smtClean="0"/>
              <a:pPr/>
              <a:t>15.02.2014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939B1-7BA8-4E63-826E-080B921EA1F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" y="404664"/>
            <a:ext cx="8964487" cy="1328023"/>
          </a:xfrm>
          <a:prstGeom prst="roundRect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ru-RU" sz="3600" b="1" dirty="0" smtClean="0">
                <a:solidFill>
                  <a:srgbClr val="007A37"/>
                </a:solidFill>
                <a:latin typeface="Century Gothic" pitchFamily="34" charset="0"/>
              </a:rPr>
              <a:t>ВПЕРЁД, К   </a:t>
            </a:r>
          </a:p>
          <a:p>
            <a:pPr algn="r"/>
            <a:r>
              <a:rPr lang="ru-RU" sz="3600" b="1" dirty="0" smtClean="0">
                <a:solidFill>
                  <a:srgbClr val="007A37"/>
                </a:solidFill>
                <a:latin typeface="Century Gothic" pitchFamily="34" charset="0"/>
              </a:rPr>
              <a:t>ХИМИЧЕСКОМУ ОЛИМПУ! </a:t>
            </a:r>
            <a:endParaRPr lang="ru-RU" sz="3600" b="1" dirty="0">
              <a:solidFill>
                <a:srgbClr val="007A37"/>
              </a:solidFill>
              <a:latin typeface="Century Gothic" pitchFamily="34" charset="0"/>
            </a:endParaRPr>
          </a:p>
        </p:txBody>
      </p:sp>
      <p:pic>
        <p:nvPicPr>
          <p:cNvPr id="2" name="Рисунок 1" descr="хим олимп-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002285" cy="2062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2241352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spc="300" dirty="0" smtClean="0">
                <a:latin typeface="Century Gothic" pitchFamily="34" charset="0"/>
                <a:cs typeface="Andalus" pitchFamily="18" charset="-78"/>
              </a:rPr>
              <a:t>Покоряем пик</a:t>
            </a:r>
          </a:p>
          <a:p>
            <a:r>
              <a:rPr lang="ru-RU" sz="8000" b="1" spc="600" dirty="0" smtClean="0">
                <a:solidFill>
                  <a:srgbClr val="FF0000"/>
                </a:solidFill>
              </a:rPr>
              <a:t>П</a:t>
            </a:r>
            <a:r>
              <a:rPr lang="ru-RU" sz="5400" b="1" spc="300" dirty="0" smtClean="0"/>
              <a:t>ервоначальных</a:t>
            </a:r>
          </a:p>
          <a:p>
            <a:r>
              <a:rPr lang="ru-RU" sz="8000" b="1" spc="600" dirty="0" smtClean="0">
                <a:solidFill>
                  <a:srgbClr val="FF0000"/>
                </a:solidFill>
              </a:rPr>
              <a:t>Х</a:t>
            </a:r>
            <a:r>
              <a:rPr lang="ru-RU" sz="5400" b="1" spc="600" dirty="0" smtClean="0"/>
              <a:t>имических</a:t>
            </a:r>
          </a:p>
          <a:p>
            <a:r>
              <a:rPr lang="ru-RU" sz="8000" b="1" spc="600" dirty="0" smtClean="0">
                <a:solidFill>
                  <a:srgbClr val="FF0000"/>
                </a:solidFill>
              </a:rPr>
              <a:t>П</a:t>
            </a:r>
            <a:r>
              <a:rPr lang="ru-RU" sz="5400" b="1" spc="600" dirty="0" smtClean="0"/>
              <a:t>онятий</a:t>
            </a:r>
            <a:endParaRPr lang="ru-RU" sz="5400" b="1" spc="600" dirty="0"/>
          </a:p>
        </p:txBody>
      </p:sp>
      <p:pic>
        <p:nvPicPr>
          <p:cNvPr id="6" name="Рисунок 5" descr="Поле для игры.png"/>
          <p:cNvPicPr>
            <a:picLocks noChangeAspect="1"/>
          </p:cNvPicPr>
          <p:nvPr/>
        </p:nvPicPr>
        <p:blipFill>
          <a:blip r:embed="rId3" cstate="print"/>
          <a:srcRect l="40410"/>
          <a:stretch>
            <a:fillRect/>
          </a:stretch>
        </p:blipFill>
        <p:spPr>
          <a:xfrm>
            <a:off x="6433068" y="3356992"/>
            <a:ext cx="2710932" cy="3501008"/>
          </a:xfrm>
          <a:prstGeom prst="snipRoundRect">
            <a:avLst>
              <a:gd name="adj1" fmla="val 50000"/>
              <a:gd name="adj2" fmla="val 10375"/>
            </a:avLst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141763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Эксперимент 2</a:t>
            </a:r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Знаю и определяю </a:t>
            </a:r>
            <a:endParaRPr lang="ru-RU" sz="48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63688" y="1700809"/>
            <a:ext cx="7056784" cy="3240360"/>
          </a:xfrm>
        </p:spPr>
        <p:txBody>
          <a:bodyPr>
            <a:normAutofit/>
          </a:bodyPr>
          <a:lstStyle/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Время работы с заданием – 3 минуты.</a:t>
            </a: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endParaRPr lang="ru-RU" sz="12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Даны металлические  стружки железа, алюминия, меди. Не открывая пробирки, определить каждое вещество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endParaRPr lang="ru-RU" sz="9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Каждое определенное вещество – 1 балл.</a:t>
            </a:r>
          </a:p>
          <a:p>
            <a:pPr marL="609600" indent="-609600">
              <a:buClr>
                <a:srgbClr val="FF3300"/>
              </a:buClr>
              <a:buFontTx/>
              <a:buAutoNum type="arabicPeriod"/>
            </a:pP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6" descr="пик для правил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569445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00192" y="5589240"/>
            <a:ext cx="2592288" cy="10556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СОРЕВНОВАНИЕ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ГРУППОВОЕ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КЛАССНО</a:t>
            </a:r>
            <a:r>
              <a:rPr lang="ru-RU" b="1" dirty="0" smtClean="0">
                <a:solidFill>
                  <a:schemeClr val="tx1"/>
                </a:solidFill>
              </a:rPr>
              <a:t>Е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141763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Эксперимент 2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Знаю и собираю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Содержимое 6" descr="пик для правил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569445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>
          <a:xfrm>
            <a:off x="1763688" y="1772816"/>
            <a:ext cx="7056437" cy="3312963"/>
          </a:xfrm>
        </p:spPr>
        <p:txBody>
          <a:bodyPr>
            <a:normAutofit/>
          </a:bodyPr>
          <a:lstStyle/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Время работы с заданием – 4 минуты    (3 – обсуждение, 1 – «сборка»)</a:t>
            </a: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endParaRPr lang="ru-RU" sz="12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Собрать прибор для разделения предложенной смеси.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endParaRPr lang="ru-RU" sz="9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Правильно выбранный способ разделения – 2 балла, правильно «собранный прибор» – 2 балла.</a:t>
            </a:r>
          </a:p>
          <a:p>
            <a:pPr marL="609600" indent="-609600">
              <a:buClr>
                <a:srgbClr val="FF3300"/>
              </a:buClr>
              <a:buNone/>
            </a:pP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09600" indent="-609600">
              <a:buClr>
                <a:srgbClr val="FF3300"/>
              </a:buClr>
              <a:buNone/>
            </a:pP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5013176"/>
            <a:ext cx="2592288" cy="10556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СОРЕВНОВАНИЕ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ГРУППОВОЕ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КЛАССНО</a:t>
            </a:r>
            <a:r>
              <a:rPr lang="ru-RU" b="1" dirty="0" smtClean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6165304"/>
            <a:ext cx="1584176" cy="47672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ЛИЧНОЕ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827584" y="5777880"/>
            <a:ext cx="1080120" cy="1080120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668344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Эксперимент 3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Знаю, выполняю, определяю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91680" y="1700809"/>
            <a:ext cx="7200800" cy="3816423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r>
              <a:rPr lang="ru-RU" b="1" dirty="0" smtClean="0">
                <a:latin typeface="Arial" charset="0"/>
              </a:rPr>
              <a:t>Время работы с заданием – 4 минуты.</a:t>
            </a: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endParaRPr lang="ru-RU" sz="900" b="1" dirty="0" smtClean="0">
              <a:latin typeface="Arial" charset="0"/>
            </a:endParaRP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r>
              <a:rPr lang="ru-RU" b="1" dirty="0" smtClean="0">
                <a:latin typeface="Arial" charset="0"/>
              </a:rPr>
              <a:t>Необходимо  проделать эксперимент, ответить на вопросы.</a:t>
            </a: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endParaRPr lang="ru-RU" sz="900" b="1" dirty="0" smtClean="0">
              <a:latin typeface="Arial" charset="0"/>
            </a:endParaRP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r>
              <a:rPr lang="ru-RU" b="1" dirty="0" smtClean="0">
                <a:latin typeface="Arial" charset="0"/>
              </a:rPr>
              <a:t>В обсуждении результатов участвует вся группа.</a:t>
            </a: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endParaRPr lang="ru-RU" sz="900" b="1" dirty="0" smtClean="0">
              <a:latin typeface="Arial" charset="0"/>
            </a:endParaRP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r>
              <a:rPr lang="ru-RU" b="1" dirty="0" smtClean="0">
                <a:latin typeface="Arial" charset="0"/>
              </a:rPr>
              <a:t> За  правильно определенное явление и объяснение команда получает 2 балла, за технику эксперимента дополнительно 2 б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а</a:t>
            </a:r>
            <a:r>
              <a:rPr lang="ru-RU" b="1" dirty="0" smtClean="0">
                <a:latin typeface="Arial" charset="0"/>
              </a:rPr>
              <a:t>лла.</a:t>
            </a:r>
          </a:p>
        </p:txBody>
      </p:sp>
      <p:pic>
        <p:nvPicPr>
          <p:cNvPr id="5" name="Содержимое 6" descr="пик для правил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569445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00192" y="5517232"/>
            <a:ext cx="2592288" cy="10556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СОРЕВНОВАНИЕ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ГРУППОВОЕ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КЛАССНО</a:t>
            </a:r>
            <a:r>
              <a:rPr lang="ru-RU" b="1" dirty="0" smtClean="0">
                <a:solidFill>
                  <a:schemeClr val="tx1"/>
                </a:solidFill>
              </a:rPr>
              <a:t>Е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344816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</a:rPr>
              <a:t>«Переводчики»</a:t>
            </a:r>
            <a:endParaRPr lang="ru-RU" sz="5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35696" y="1556792"/>
            <a:ext cx="6768752" cy="3456384"/>
          </a:xfrm>
        </p:spPr>
        <p:txBody>
          <a:bodyPr>
            <a:normAutofit lnSpcReduction="10000"/>
          </a:bodyPr>
          <a:lstStyle/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Время работы с заданием – 3 минуты.</a:t>
            </a: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endParaRPr lang="ru-RU" sz="9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Предложенную фразу на русском переводим на химический.</a:t>
            </a: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endParaRPr lang="ru-RU" sz="9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Точный перевод – 3 балла, один недочет – 2 балла,  небольшими  неточностями – 1 балл. 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pic>
        <p:nvPicPr>
          <p:cNvPr id="5" name="Содержимое 6" descr="пик для правил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569445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72200" y="5445224"/>
            <a:ext cx="2592288" cy="10556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СОРЕВНОВАНИЕ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ГРУППОВОЕ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КЛАССНО</a:t>
            </a:r>
            <a:r>
              <a:rPr lang="ru-RU" b="1" dirty="0" smtClean="0">
                <a:solidFill>
                  <a:schemeClr val="tx1"/>
                </a:solidFill>
              </a:rPr>
              <a:t>Е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1143000"/>
          </a:xfrm>
        </p:spPr>
        <p:txBody>
          <a:bodyPr/>
          <a:lstStyle/>
          <a:p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ПОДВЕДЕНИЕ ИТОГОВ</a:t>
            </a:r>
            <a:endParaRPr lang="ru-RU" dirty="0"/>
          </a:p>
        </p:txBody>
      </p:sp>
      <p:pic>
        <p:nvPicPr>
          <p:cNvPr id="5" name="Содержимое 6" descr="пик для правил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569445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 descr="C:\Users\user\Pictures\Картинки\Разное\остальное\BACKPACK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772816"/>
            <a:ext cx="2987824" cy="355623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25192" y="2780928"/>
            <a:ext cx="32099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СОБЕРИ</a:t>
            </a:r>
          </a:p>
          <a:p>
            <a:pPr algn="ctr"/>
            <a:r>
              <a:rPr lang="ru-RU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 РЮКЗАК!</a:t>
            </a:r>
            <a:endParaRPr lang="ru-RU" sz="4800" dirty="0">
              <a:solidFill>
                <a:srgbClr val="009900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827584" y="5777880"/>
            <a:ext cx="1080120" cy="1080120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" y="404664"/>
            <a:ext cx="8964487" cy="1328023"/>
          </a:xfrm>
          <a:prstGeom prst="roundRect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ru-RU" sz="3600" b="1" dirty="0" smtClean="0">
                <a:solidFill>
                  <a:srgbClr val="007A37"/>
                </a:solidFill>
                <a:latin typeface="Century Gothic" pitchFamily="34" charset="0"/>
              </a:rPr>
              <a:t>ВПЕРЁД, К   </a:t>
            </a:r>
          </a:p>
          <a:p>
            <a:pPr algn="r"/>
            <a:r>
              <a:rPr lang="ru-RU" sz="3600" b="1" dirty="0" smtClean="0">
                <a:solidFill>
                  <a:srgbClr val="007A37"/>
                </a:solidFill>
                <a:latin typeface="Century Gothic" pitchFamily="34" charset="0"/>
              </a:rPr>
              <a:t>ХИМИЧЕСКОМУ ОЛИМПУ! </a:t>
            </a:r>
            <a:endParaRPr lang="ru-RU" sz="3600" b="1" dirty="0">
              <a:solidFill>
                <a:srgbClr val="007A37"/>
              </a:solidFill>
              <a:latin typeface="Century Gothic" pitchFamily="34" charset="0"/>
            </a:endParaRPr>
          </a:p>
        </p:txBody>
      </p:sp>
      <p:pic>
        <p:nvPicPr>
          <p:cNvPr id="2" name="Рисунок 1" descr="хим олимп-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3002285" cy="20624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2241352"/>
            <a:ext cx="7200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spc="300" dirty="0" smtClean="0">
                <a:latin typeface="Century Gothic" pitchFamily="34" charset="0"/>
                <a:cs typeface="Andalus" pitchFamily="18" charset="-78"/>
              </a:rPr>
              <a:t>Следующий пик</a:t>
            </a:r>
          </a:p>
          <a:p>
            <a:r>
              <a:rPr lang="ru-RU" sz="6000" b="1" spc="600" dirty="0" smtClean="0">
                <a:solidFill>
                  <a:srgbClr val="FF0000"/>
                </a:solidFill>
              </a:rPr>
              <a:t>В</a:t>
            </a:r>
            <a:r>
              <a:rPr lang="ru-RU" sz="4000" b="1" spc="600" dirty="0" smtClean="0"/>
              <a:t>ЕЩЕСТВА.</a:t>
            </a:r>
          </a:p>
          <a:p>
            <a:r>
              <a:rPr lang="ru-RU" sz="6000" b="1" spc="600" dirty="0" smtClean="0">
                <a:solidFill>
                  <a:srgbClr val="FF0000"/>
                </a:solidFill>
              </a:rPr>
              <a:t>Т</a:t>
            </a:r>
            <a:r>
              <a:rPr lang="ru-RU" sz="4000" b="1" spc="600" dirty="0" smtClean="0"/>
              <a:t>ИПЫ</a:t>
            </a:r>
          </a:p>
          <a:p>
            <a:r>
              <a:rPr lang="ru-RU" sz="6000" b="1" spc="600" dirty="0" smtClean="0">
                <a:solidFill>
                  <a:srgbClr val="FF0000"/>
                </a:solidFill>
              </a:rPr>
              <a:t>Х</a:t>
            </a:r>
            <a:r>
              <a:rPr lang="ru-RU" sz="4000" b="1" spc="600" dirty="0" smtClean="0"/>
              <a:t>ИМИЧЕСКИХ</a:t>
            </a:r>
          </a:p>
          <a:p>
            <a:r>
              <a:rPr lang="ru-RU" sz="6000" b="1" spc="600" dirty="0" smtClean="0">
                <a:solidFill>
                  <a:srgbClr val="FF0000"/>
                </a:solidFill>
              </a:rPr>
              <a:t>Р</a:t>
            </a:r>
            <a:r>
              <a:rPr lang="ru-RU" sz="4000" b="1" spc="600" dirty="0" smtClean="0"/>
              <a:t>ЕАКЦИЙ</a:t>
            </a:r>
            <a:endParaRPr lang="ru-RU" sz="5400" b="1" spc="600" dirty="0" smtClean="0"/>
          </a:p>
          <a:p>
            <a:endParaRPr lang="ru-RU" sz="5400" b="1" spc="300" dirty="0" smtClean="0"/>
          </a:p>
          <a:p>
            <a:endParaRPr lang="ru-RU" sz="5400" b="1" spc="3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1" y="2862563"/>
            <a:ext cx="3131840" cy="39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0441" r="4264" b="7254"/>
          <a:stretch>
            <a:fillRect/>
          </a:stretch>
        </p:blipFill>
        <p:spPr bwMode="auto">
          <a:xfrm>
            <a:off x="1547664" y="1772816"/>
            <a:ext cx="7387485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668344" cy="980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Плато домашних заданий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6" descr="пик для правил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569445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Группа 8"/>
          <p:cNvGrpSpPr/>
          <p:nvPr/>
        </p:nvGrpSpPr>
        <p:grpSpPr>
          <a:xfrm>
            <a:off x="2627784" y="836712"/>
            <a:ext cx="4824536" cy="1368152"/>
            <a:chOff x="2411760" y="1340768"/>
            <a:chExt cx="5905118" cy="2370827"/>
          </a:xfrm>
        </p:grpSpPr>
        <p:pic>
          <p:nvPicPr>
            <p:cNvPr id="7" name="Рисунок 6"/>
            <p:cNvPicPr/>
            <p:nvPr/>
          </p:nvPicPr>
          <p:blipFill>
            <a:blip r:embed="rId4" cstate="print"/>
            <a:srcRect t="10708" r="1803" b="31252"/>
            <a:stretch>
              <a:fillRect/>
            </a:stretch>
          </p:blipFill>
          <p:spPr bwMode="auto">
            <a:xfrm>
              <a:off x="2411760" y="1556792"/>
              <a:ext cx="5833110" cy="21548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Рисунок 7"/>
            <p:cNvPicPr/>
            <p:nvPr/>
          </p:nvPicPr>
          <p:blipFill>
            <a:blip r:embed="rId4" cstate="print"/>
            <a:srcRect r="1803" b="92263"/>
            <a:stretch>
              <a:fillRect/>
            </a:stretch>
          </p:blipFill>
          <p:spPr bwMode="auto">
            <a:xfrm>
              <a:off x="2483768" y="1340768"/>
              <a:ext cx="5833110" cy="286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7308304" y="3789040"/>
            <a:ext cx="1080120" cy="280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tenda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0" y="5661248"/>
            <a:ext cx="1924425" cy="1196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ятиугольник 8"/>
          <p:cNvSpPr/>
          <p:nvPr/>
        </p:nvSpPr>
        <p:spPr>
          <a:xfrm>
            <a:off x="1138958" y="6457890"/>
            <a:ext cx="411843" cy="400110"/>
          </a:xfrm>
          <a:prstGeom prst="homePlate">
            <a:avLst/>
          </a:prstGeom>
          <a:noFill/>
          <a:ln w="38100">
            <a:solidFill>
              <a:srgbClr val="FFFF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0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ятиугольник 9"/>
          <p:cNvSpPr/>
          <p:nvPr/>
        </p:nvSpPr>
        <p:spPr>
          <a:xfrm flipH="1">
            <a:off x="8195742" y="5589240"/>
            <a:ext cx="411843" cy="400110"/>
          </a:xfrm>
          <a:prstGeom prst="homePlate">
            <a:avLst/>
          </a:prstGeom>
          <a:noFill/>
          <a:ln w="38100">
            <a:solidFill>
              <a:srgbClr val="FFFF00"/>
            </a:solidFill>
          </a:ln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0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ятиугольник 10"/>
          <p:cNvSpPr/>
          <p:nvPr/>
        </p:nvSpPr>
        <p:spPr>
          <a:xfrm flipH="1">
            <a:off x="5819478" y="4797152"/>
            <a:ext cx="411843" cy="400110"/>
          </a:xfrm>
          <a:prstGeom prst="homePlate">
            <a:avLst/>
          </a:prstGeom>
          <a:noFill/>
          <a:ln w="38100">
            <a:solidFill>
              <a:srgbClr val="FFFF00"/>
            </a:solidFill>
          </a:ln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0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3515222" y="5013176"/>
            <a:ext cx="411843" cy="400110"/>
          </a:xfrm>
          <a:prstGeom prst="homePlate">
            <a:avLst/>
          </a:prstGeom>
          <a:noFill/>
          <a:ln w="38100">
            <a:solidFill>
              <a:srgbClr val="FFFF00"/>
            </a:solidFill>
          </a:ln>
          <a:scene3d>
            <a:camera prst="isometricOffAxis2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0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1859038" y="3861048"/>
            <a:ext cx="411843" cy="400110"/>
          </a:xfrm>
          <a:prstGeom prst="homePlate">
            <a:avLst/>
          </a:prstGeom>
          <a:noFill/>
          <a:ln w="38100"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0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3515222" y="3068960"/>
            <a:ext cx="411843" cy="400110"/>
          </a:xfrm>
          <a:prstGeom prst="homePlate">
            <a:avLst/>
          </a:prstGeom>
          <a:noFill/>
          <a:ln w="38100"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20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4955382" y="2996952"/>
            <a:ext cx="411843" cy="400110"/>
          </a:xfrm>
          <a:prstGeom prst="homePlate">
            <a:avLst/>
          </a:prstGeom>
          <a:noFill/>
          <a:ln w="38100"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20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6179518" y="1844824"/>
            <a:ext cx="411843" cy="400110"/>
          </a:xfrm>
          <a:prstGeom prst="homePlate">
            <a:avLst/>
          </a:prstGeom>
          <a:noFill/>
          <a:ln w="38100"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20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 descr="колбочкацв3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6646" y="5949280"/>
            <a:ext cx="785330" cy="908720"/>
          </a:xfrm>
          <a:prstGeom prst="rect">
            <a:avLst/>
          </a:prstGeom>
        </p:spPr>
      </p:pic>
      <p:pic>
        <p:nvPicPr>
          <p:cNvPr id="18" name="Рисунок 17" descr="колбочка цв1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563888" y="6108103"/>
            <a:ext cx="648072" cy="74989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1143000"/>
          </a:xfrm>
        </p:spPr>
        <p:txBody>
          <a:bodyPr>
            <a:normAutofit/>
          </a:bodyPr>
          <a:lstStyle/>
          <a:p>
            <a:r>
              <a:rPr lang="ru-RU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ПРАВИЛА ИГРЫ </a:t>
            </a:r>
            <a:endParaRPr lang="ru-RU" sz="4800" dirty="0"/>
          </a:p>
        </p:txBody>
      </p:sp>
      <p:pic>
        <p:nvPicPr>
          <p:cNvPr id="10" name="Содержимое 6" descr="пик для правил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569445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1475656" y="1125538"/>
            <a:ext cx="7344816" cy="5543822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>
                <a:srgbClr val="FF3300"/>
              </a:buClr>
              <a:buFontTx/>
              <a:buAutoNum type="arabicPeriod"/>
            </a:pPr>
            <a:r>
              <a:rPr lang="ru-RU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Класс – команда</a:t>
            </a:r>
            <a:r>
              <a:rPr lang="ru-RU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 Все полученные классом баллы суммируются. По этой сумме будет определен победитель среди учащихся 8-х классов. </a:t>
            </a:r>
          </a:p>
          <a:p>
            <a:pPr marL="609600" indent="-609600">
              <a:lnSpc>
                <a:spcPct val="90000"/>
              </a:lnSpc>
              <a:buClr>
                <a:srgbClr val="FF3300"/>
              </a:buClr>
              <a:buFontTx/>
              <a:buAutoNum type="arabicPeriod"/>
            </a:pPr>
            <a:r>
              <a:rPr lang="ru-RU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Некоторые </a:t>
            </a:r>
            <a:r>
              <a:rPr lang="ru-RU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задания вы выполняете вместе, некоторые по </a:t>
            </a:r>
            <a:r>
              <a:rPr lang="ru-RU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группам. Группы соревнуются внутри класса. В конце урока в классе будет выбрана группа –победитель.</a:t>
            </a:r>
          </a:p>
          <a:p>
            <a:pPr marL="609600" indent="-609600">
              <a:lnSpc>
                <a:spcPct val="90000"/>
              </a:lnSpc>
              <a:buClr>
                <a:srgbClr val="FF3300"/>
              </a:buClr>
              <a:buFontTx/>
              <a:buAutoNum type="arabicPeriod"/>
            </a:pPr>
            <a:r>
              <a:rPr lang="ru-RU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Индивидуальные ответы учитываются в личном соревновании.   </a:t>
            </a:r>
            <a:endParaRPr lang="ru-RU" sz="2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609600" indent="-609600">
              <a:lnSpc>
                <a:spcPct val="90000"/>
              </a:lnSpc>
              <a:buClr>
                <a:srgbClr val="FF3300"/>
              </a:buClr>
              <a:buFontTx/>
              <a:buAutoNum type="arabicPeriod"/>
            </a:pPr>
            <a:endParaRPr lang="ru-RU" sz="4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609600" indent="-609600">
              <a:lnSpc>
                <a:spcPct val="90000"/>
              </a:lnSpc>
              <a:buClr>
                <a:srgbClr val="FF3300"/>
              </a:buClr>
              <a:buFontTx/>
              <a:buAutoNum type="arabicPeriod"/>
            </a:pPr>
            <a:r>
              <a:rPr lang="ru-RU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Работу оценивает жюри. Количество возможных баллов  указывается в начале каждого </a:t>
            </a:r>
            <a:r>
              <a:rPr lang="ru-RU" sz="2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задания.</a:t>
            </a:r>
            <a:endParaRPr lang="ru-RU" sz="2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609600" indent="-609600">
              <a:lnSpc>
                <a:spcPct val="90000"/>
              </a:lnSpc>
              <a:buClr>
                <a:srgbClr val="FF3300"/>
              </a:buClr>
              <a:buFontTx/>
              <a:buAutoNum type="arabicPeriod"/>
            </a:pPr>
            <a:endParaRPr lang="ru-RU" sz="4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609600" indent="-609600">
              <a:lnSpc>
                <a:spcPct val="90000"/>
              </a:lnSpc>
              <a:buClr>
                <a:srgbClr val="FF3300"/>
              </a:buClr>
              <a:buNone/>
            </a:pPr>
            <a:endParaRPr lang="ru-RU" sz="2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609600" indent="-609600">
              <a:lnSpc>
                <a:spcPct val="90000"/>
              </a:lnSpc>
              <a:buClr>
                <a:srgbClr val="FF3300"/>
              </a:buClr>
              <a:buFontTx/>
              <a:buAutoNum type="arabicPeriod"/>
            </a:pPr>
            <a:endParaRPr lang="ru-RU" sz="4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1143000"/>
          </a:xfrm>
        </p:spPr>
        <p:txBody>
          <a:bodyPr>
            <a:normAutofit/>
          </a:bodyPr>
          <a:lstStyle/>
          <a:p>
            <a:r>
              <a:rPr lang="ru-RU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Arial"/>
                <a:cs typeface="Arial"/>
              </a:rPr>
              <a:t>ПРАВИЛА ИГРЫ </a:t>
            </a:r>
            <a:endParaRPr lang="ru-RU" sz="4800" dirty="0"/>
          </a:p>
        </p:txBody>
      </p:sp>
      <p:pic>
        <p:nvPicPr>
          <p:cNvPr id="10" name="Содержимое 6" descr="пик для правил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569445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1475656" y="1125538"/>
            <a:ext cx="7344816" cy="5543822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>
                <a:srgbClr val="FF3300"/>
              </a:buClr>
              <a:buFontTx/>
              <a:buAutoNum type="arabicPeriod"/>
            </a:pPr>
            <a:endParaRPr lang="ru-RU" sz="4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609600" indent="-609600">
              <a:lnSpc>
                <a:spcPct val="90000"/>
              </a:lnSpc>
              <a:buClr>
                <a:srgbClr val="FF3300"/>
              </a:buClr>
              <a:buNone/>
            </a:pPr>
            <a:endParaRPr lang="ru-RU" sz="2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609600" indent="-609600">
              <a:lnSpc>
                <a:spcPct val="90000"/>
              </a:lnSpc>
              <a:buClr>
                <a:srgbClr val="FF3300"/>
              </a:buClr>
              <a:buFontTx/>
              <a:buAutoNum type="arabicPeriod"/>
            </a:pPr>
            <a:endParaRPr lang="ru-RU" sz="4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691680" y="1052736"/>
          <a:ext cx="7452320" cy="548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668344" cy="14176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Плато домашних заданий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79712" y="1700808"/>
            <a:ext cx="655272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Домашнее задание.</a:t>
            </a:r>
          </a:p>
          <a:p>
            <a:pPr>
              <a:buNone/>
            </a:pPr>
            <a:r>
              <a:rPr lang="ru-RU" b="1" dirty="0" smtClean="0"/>
              <a:t>	Тестирование «Учим химический» в системе </a:t>
            </a:r>
            <a:r>
              <a:rPr lang="en-US" b="1" dirty="0" err="1" smtClean="0"/>
              <a:t>NetShool</a:t>
            </a:r>
            <a:r>
              <a:rPr lang="ru-RU" b="1" dirty="0" smtClean="0"/>
              <a:t>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	Индивидуально – оценка в журнале.</a:t>
            </a:r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r>
              <a:rPr lang="ru-RU" b="1" dirty="0" smtClean="0"/>
              <a:t>	Команда – среднее арифметическое оценок  класса </a:t>
            </a:r>
            <a:r>
              <a:rPr lang="ru-RU" sz="2400" b="1" dirty="0" err="1" smtClean="0"/>
              <a:t>х</a:t>
            </a:r>
            <a:r>
              <a:rPr lang="ru-RU" b="1" dirty="0" smtClean="0"/>
              <a:t> 2.</a:t>
            </a:r>
            <a:endParaRPr lang="en-US" b="1" dirty="0" smtClean="0"/>
          </a:p>
        </p:txBody>
      </p:sp>
      <p:pic>
        <p:nvPicPr>
          <p:cNvPr id="5" name="Содержимое 6" descr="пик для правил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569445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72200" y="5589240"/>
            <a:ext cx="2592288" cy="11237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СОРЕВНОВАНИЕ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ЛИЧНОЕ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КЛАССНО</a:t>
            </a:r>
            <a:r>
              <a:rPr lang="ru-RU" b="1" dirty="0" smtClean="0">
                <a:solidFill>
                  <a:schemeClr val="tx1"/>
                </a:solidFill>
              </a:rPr>
              <a:t>Е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1360" r="5612" b="5874"/>
          <a:stretch>
            <a:fillRect/>
          </a:stretch>
        </p:blipFill>
        <p:spPr bwMode="auto">
          <a:xfrm>
            <a:off x="1403648" y="1844824"/>
            <a:ext cx="7574340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668344" cy="980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Плато домашних заданий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6" descr="пик для правил.pn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569445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Группа 8"/>
          <p:cNvGrpSpPr/>
          <p:nvPr/>
        </p:nvGrpSpPr>
        <p:grpSpPr>
          <a:xfrm>
            <a:off x="2267744" y="908720"/>
            <a:ext cx="4824536" cy="1368152"/>
            <a:chOff x="2411760" y="1340768"/>
            <a:chExt cx="5905118" cy="2370827"/>
          </a:xfrm>
        </p:grpSpPr>
        <p:pic>
          <p:nvPicPr>
            <p:cNvPr id="7" name="Рисунок 6"/>
            <p:cNvPicPr/>
            <p:nvPr/>
          </p:nvPicPr>
          <p:blipFill>
            <a:blip r:embed="rId4" cstate="print"/>
            <a:srcRect t="10708" r="1803" b="31252"/>
            <a:stretch>
              <a:fillRect/>
            </a:stretch>
          </p:blipFill>
          <p:spPr bwMode="auto">
            <a:xfrm>
              <a:off x="2411760" y="1556792"/>
              <a:ext cx="5833110" cy="21548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Рисунок 7"/>
            <p:cNvPicPr/>
            <p:nvPr/>
          </p:nvPicPr>
          <p:blipFill>
            <a:blip r:embed="rId4" cstate="print"/>
            <a:srcRect r="1803" b="92263"/>
            <a:stretch>
              <a:fillRect/>
            </a:stretch>
          </p:blipFill>
          <p:spPr bwMode="auto">
            <a:xfrm>
              <a:off x="2483768" y="1340768"/>
              <a:ext cx="5833110" cy="286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7169" t="13490" r="28653" b="44801"/>
          <a:stretch>
            <a:fillRect/>
          </a:stretch>
        </p:blipFill>
        <p:spPr bwMode="auto">
          <a:xfrm>
            <a:off x="2195736" y="2708920"/>
            <a:ext cx="67309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660232" y="3861048"/>
            <a:ext cx="1008112" cy="280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141763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Верно - неверно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63688" y="1412776"/>
            <a:ext cx="7200800" cy="3456384"/>
          </a:xfrm>
        </p:spPr>
        <p:txBody>
          <a:bodyPr>
            <a:normAutofit/>
          </a:bodyPr>
          <a:lstStyle/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Время разминки – 3 минуты.</a:t>
            </a: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endParaRPr lang="ru-RU" sz="12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Отвечать может любой член команды, которого назовет капитан, поочередно из каждой группы.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endParaRPr lang="ru-RU" sz="1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Каждый правильный ответ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sym typeface="Symbol"/>
              </a:rPr>
              <a:t> – 1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балл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6" descr="пик для правил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569445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00192" y="5301208"/>
            <a:ext cx="2592288" cy="14301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СОРЕВНОВАНИЕ</a:t>
            </a:r>
          </a:p>
          <a:p>
            <a:pPr lvl="1"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ЛИЧНОЕ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ГРУППОВОЕ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КЛАССНО</a:t>
            </a:r>
            <a:r>
              <a:rPr lang="ru-RU" b="1" dirty="0" smtClean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827584" y="5777880"/>
            <a:ext cx="1080120" cy="1080120"/>
          </a:xfrm>
          <a:prstGeom prst="triangl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Представление химического оборудования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91680" y="1700809"/>
            <a:ext cx="7056784" cy="3744416"/>
          </a:xfrm>
        </p:spPr>
        <p:txBody>
          <a:bodyPr>
            <a:normAutofit/>
          </a:bodyPr>
          <a:lstStyle/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r>
              <a:rPr lang="ru-RU" dirty="0" smtClean="0"/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Время работы с заданием – 3 минуты</a:t>
            </a: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endParaRPr lang="ru-RU" sz="1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Командам необходимо прочитать стихотворение, назвать нужное химическое оборудование и показать его на подносе.</a:t>
            </a:r>
            <a:endParaRPr lang="ru-RU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endParaRPr lang="ru-RU" sz="9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Каждое правильное название предмета – 0,5 балла; его демонстрация – 0,5 балла</a:t>
            </a:r>
          </a:p>
          <a:p>
            <a:pPr marL="609600" indent="-609600">
              <a:buClr>
                <a:srgbClr val="FF3300"/>
              </a:buClr>
              <a:buFontTx/>
              <a:buAutoNum type="arabicPeriod"/>
            </a:pP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pPr lvl="2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Clr>
                <a:srgbClr val="FF3300"/>
              </a:buClr>
              <a:buNone/>
            </a:pP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6" descr="пик для правил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569445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00192" y="5445224"/>
            <a:ext cx="2592288" cy="10556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СОРЕВНОВАНИЕ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ГРУППОВОЕ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КЛАССНО</a:t>
            </a:r>
            <a:r>
              <a:rPr lang="ru-RU" b="1" dirty="0" smtClean="0">
                <a:solidFill>
                  <a:schemeClr val="tx1"/>
                </a:solidFill>
              </a:rPr>
              <a:t>Е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596336" cy="141763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Расшифруй надпись </a:t>
            </a:r>
            <a:endParaRPr lang="ru-RU" sz="48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6" descr="пик для правил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0"/>
            <a:ext cx="1569445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>
          <a:xfrm>
            <a:off x="1691680" y="1700809"/>
            <a:ext cx="6840760" cy="3024336"/>
          </a:xfrm>
        </p:spPr>
        <p:txBody>
          <a:bodyPr>
            <a:normAutofit/>
          </a:bodyPr>
          <a:lstStyle/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r>
              <a:rPr lang="ru-RU" dirty="0" smtClean="0"/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Время работы с заданием – 4 минуты.</a:t>
            </a: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Группе необходимо восстановить текст, составив формулы.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endParaRPr lang="ru-RU" sz="9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>
              <a:buClr>
                <a:schemeClr val="accent3">
                  <a:lumMod val="75000"/>
                </a:schemeClr>
              </a:buClr>
              <a:buFontTx/>
              <a:buAutoNum type="arabicPeriod"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Каждая верная формула – 1 балл.</a:t>
            </a:r>
          </a:p>
          <a:p>
            <a:pPr marL="609600" indent="-609600">
              <a:buClr>
                <a:srgbClr val="FF3300"/>
              </a:buClr>
              <a:buNone/>
            </a:pP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609600" indent="-609600">
              <a:buClr>
                <a:srgbClr val="FF3300"/>
              </a:buClr>
              <a:buNone/>
            </a:pP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5013176"/>
            <a:ext cx="2592288" cy="10556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СОРЕВНОВАНИЕ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ГРУППОВОЕ</a:t>
            </a:r>
          </a:p>
          <a:p>
            <a:pPr lvl="1"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КЛАССНО</a:t>
            </a:r>
            <a:r>
              <a:rPr lang="ru-RU" b="1" dirty="0" smtClean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0312" y="6165304"/>
            <a:ext cx="1584176" cy="47672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ЛИЧНОЕ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463</Words>
  <Application>Microsoft Office PowerPoint</Application>
  <PresentationFormat>Экран (4:3)</PresentationFormat>
  <Paragraphs>127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ПРАВИЛА ИГРЫ </vt:lpstr>
      <vt:lpstr>ПРАВИЛА ИГРЫ </vt:lpstr>
      <vt:lpstr>Плато домашних заданий</vt:lpstr>
      <vt:lpstr>Плато домашних заданий</vt:lpstr>
      <vt:lpstr>Верно - неверно</vt:lpstr>
      <vt:lpstr>Представление химического оборудования</vt:lpstr>
      <vt:lpstr>Расшифруй надпись </vt:lpstr>
      <vt:lpstr>Эксперимент 2D.  Знаю и определяю </vt:lpstr>
      <vt:lpstr>Эксперимент 2D.  Знаю и собираю </vt:lpstr>
      <vt:lpstr>Эксперимент 3D.  Знаю, выполняю, определяю</vt:lpstr>
      <vt:lpstr>«Переводчики»</vt:lpstr>
      <vt:lpstr>ПОДВЕДЕНИЕ ИТОГОВ</vt:lpstr>
      <vt:lpstr>Слайд 15</vt:lpstr>
      <vt:lpstr>Плато домашних заданий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108</cp:lastModifiedBy>
  <cp:revision>80</cp:revision>
  <dcterms:created xsi:type="dcterms:W3CDTF">2013-10-21T15:58:08Z</dcterms:created>
  <dcterms:modified xsi:type="dcterms:W3CDTF">2014-02-15T11:48:52Z</dcterms:modified>
</cp:coreProperties>
</file>