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F60B32-FD4E-48DE-9091-465E374B7D1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FA8E16-CEE3-4E56-9619-A6829EDEE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C246857-5DB3-4E96-A310-6E03D93A3AE3}" type="slidenum">
              <a:rPr lang="ru-RU" sz="1200"/>
              <a:pPr algn="r"/>
              <a:t>7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EE2BA-DF69-412F-875A-28A2CCB5E3E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8052-19EE-4C05-8A34-5F0435B2D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1ADA6-F5F0-4B07-8ABA-BCF3610EEE0A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3F720-B2DF-4321-B962-2C492BDB0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78992-6935-42FB-BA19-47F3C23EE475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91122-A27B-49C6-BEFA-5F9F1502A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328507-C226-4415-BEE0-DF5D20F5C047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E186E7-AA56-4A8F-AF20-1354B3B26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AF67D-2E86-4FB1-815D-986F430C60F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4933-C865-4C93-B4DB-E3C543E4E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3DEE-79ED-4724-B583-25953A2F7475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2C312-37F4-4173-8A90-B0F5B5753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4EC3-8ABC-40A7-B1B9-CC9C61F4923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BA11C-A805-46C2-A6A2-781D53A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FFF817-3A66-4B4D-952F-1AF1098081F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715048-DFE3-45AF-80DA-F6300FCCC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5D1B-5AF5-465A-B3E4-CBF7DE5228B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0BB8-F20C-488C-9C9D-0FAD57787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7B48C5-50EF-454A-B85D-2F3618D7FF1C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919113-4A42-4350-9965-C60DAC377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8327A1-7B2D-4B17-8458-855AC7DC0750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0C5B05-25B2-4FD2-8AED-A07B570E1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F1C9544-40DB-4F05-B4A9-AB2EBCDA924D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0D8FBBB-20DD-4E84-9949-CC663B18C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971800" y="2924175"/>
            <a:ext cx="476885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cap="none" smtClean="0">
                <a:solidFill>
                  <a:srgbClr val="FF0000"/>
                </a:solidFill>
                <a:latin typeface="Times New Roman" pitchFamily="18" charset="0"/>
              </a:rPr>
              <a:t>ГЛАСНЫЕ – А-О В КОРНЯХ С ЧЕРЕДОВАНИЕМ</a:t>
            </a:r>
            <a:endParaRPr lang="ru-RU" sz="2400" cap="none" smtClean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0" smtClean="0">
                <a:solidFill>
                  <a:schemeClr val="tx1"/>
                </a:solidFill>
                <a:latin typeface="Georgia" pitchFamily="18" charset="0"/>
              </a:rPr>
              <a:t>Урок русского языка в 5 классе.</a:t>
            </a:r>
          </a:p>
          <a:p>
            <a:pPr eaLnBrk="1" hangingPunct="1">
              <a:lnSpc>
                <a:spcPct val="90000"/>
              </a:lnSpc>
            </a:pPr>
            <a:r>
              <a:rPr lang="ru-RU" b="0" smtClean="0">
                <a:solidFill>
                  <a:schemeClr val="tx1"/>
                </a:solidFill>
                <a:latin typeface="Arial" charset="0"/>
              </a:rPr>
              <a:t>Сулейманова Кадрия Курпаевна, </a:t>
            </a:r>
            <a:endParaRPr lang="ru-RU" b="0" smtClean="0">
              <a:solidFill>
                <a:schemeClr val="tx1"/>
              </a:solidFill>
              <a:latin typeface="Georgia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b="0" smtClean="0">
                <a:solidFill>
                  <a:schemeClr val="tx1"/>
                </a:solidFill>
                <a:latin typeface="Georgia" pitchFamily="18" charset="0"/>
              </a:rPr>
              <a:t>«</a:t>
            </a:r>
            <a:r>
              <a:rPr lang="ru-RU" b="0" smtClean="0">
                <a:solidFill>
                  <a:schemeClr val="tx1"/>
                </a:solidFill>
                <a:latin typeface="Arial" charset="0"/>
              </a:rPr>
              <a:t>МБОУ КСОШ №13</a:t>
            </a:r>
            <a:r>
              <a:rPr lang="ru-RU" b="0" smtClean="0">
                <a:solidFill>
                  <a:schemeClr val="tx1"/>
                </a:solidFill>
                <a:latin typeface="Georgia" pitchFamily="18" charset="0"/>
              </a:rPr>
              <a:t>»</a:t>
            </a:r>
            <a:r>
              <a:rPr lang="ru-RU" b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b="0" smtClean="0">
                <a:solidFill>
                  <a:schemeClr val="tx1"/>
                </a:solidFill>
                <a:latin typeface="Georgia" pitchFamily="18" charset="0"/>
              </a:rPr>
              <a:t>г.</a:t>
            </a:r>
            <a:r>
              <a:rPr lang="ru-RU" b="0" smtClean="0">
                <a:solidFill>
                  <a:schemeClr val="tx1"/>
                </a:solidFill>
                <a:latin typeface="Arial" charset="0"/>
              </a:rPr>
              <a:t> Новый Уренгой</a:t>
            </a:r>
            <a:endParaRPr lang="ru-RU" b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800" b="1" cap="none" smtClean="0">
                <a:solidFill>
                  <a:srgbClr val="5A160B"/>
                </a:solidFill>
                <a:latin typeface="Georgia" pitchFamily="18" charset="0"/>
              </a:rPr>
              <a:t>ДОКАЖИТЕ, ЧТО ДАННЫЕ ПРЕДЛОЖЕНИЯ</a:t>
            </a:r>
            <a:br>
              <a:rPr lang="ru-RU" sz="1800" b="1" cap="none" smtClean="0">
                <a:solidFill>
                  <a:srgbClr val="5A160B"/>
                </a:solidFill>
                <a:latin typeface="Georgia" pitchFamily="18" charset="0"/>
              </a:rPr>
            </a:br>
            <a:r>
              <a:rPr lang="ru-RU" sz="1800" b="1" cap="none" smtClean="0">
                <a:solidFill>
                  <a:srgbClr val="5A160B"/>
                </a:solidFill>
                <a:latin typeface="Georgia" pitchFamily="18" charset="0"/>
              </a:rPr>
              <a:t>ЯВЛЯЮТСЯ ТЕКСТОМ. ОБЪЯСНИТЬ ЗНАКИ ПРЕПИНА-</a:t>
            </a:r>
            <a:br>
              <a:rPr lang="ru-RU" sz="1800" b="1" cap="none" smtClean="0">
                <a:solidFill>
                  <a:srgbClr val="5A160B"/>
                </a:solidFill>
                <a:latin typeface="Georgia" pitchFamily="18" charset="0"/>
              </a:rPr>
            </a:br>
            <a:r>
              <a:rPr lang="ru-RU" sz="1800" b="1" cap="none" smtClean="0">
                <a:solidFill>
                  <a:srgbClr val="5A160B"/>
                </a:solidFill>
                <a:latin typeface="Georgia" pitchFamily="18" charset="0"/>
              </a:rPr>
              <a:t>НИЯ, ОРФОГРАММЫ.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   </a:t>
            </a:r>
            <a:r>
              <a:rPr lang="ru-RU" sz="2000" b="1" smtClean="0"/>
              <a:t>В одном из районов Сибир</a:t>
            </a:r>
            <a:r>
              <a:rPr lang="ru-RU" sz="2000" b="1" smtClean="0">
                <a:solidFill>
                  <a:srgbClr val="C00000"/>
                </a:solidFill>
              </a:rPr>
              <a:t>и</a:t>
            </a:r>
            <a:r>
              <a:rPr lang="ru-RU" sz="2000" b="1" smtClean="0"/>
              <a:t> г</a:t>
            </a:r>
            <a:r>
              <a:rPr lang="ru-RU" sz="2000" b="1" smtClean="0">
                <a:solidFill>
                  <a:srgbClr val="C00000"/>
                </a:solidFill>
              </a:rPr>
              <a:t>е</a:t>
            </a:r>
            <a:r>
              <a:rPr lang="ru-RU" sz="2000" b="1" smtClean="0"/>
              <a:t>ологи искали</a:t>
            </a:r>
          </a:p>
          <a:p>
            <a:pPr eaLnBrk="1" hangingPunct="1"/>
            <a:r>
              <a:rPr lang="ru-RU" sz="2000" b="1" smtClean="0"/>
              <a:t> руду. Однажды они заметили</a:t>
            </a:r>
            <a:r>
              <a:rPr lang="ru-RU" sz="2000" b="1" smtClean="0">
                <a:solidFill>
                  <a:srgbClr val="C00000"/>
                </a:solidFill>
              </a:rPr>
              <a:t>, </a:t>
            </a:r>
            <a:r>
              <a:rPr lang="ru-RU" sz="2000" b="1" smtClean="0"/>
              <a:t>что все к</a:t>
            </a:r>
            <a:r>
              <a:rPr lang="ru-RU" sz="2000" b="1" smtClean="0">
                <a:solidFill>
                  <a:srgbClr val="C00000"/>
                </a:solidFill>
              </a:rPr>
              <a:t>а</a:t>
            </a:r>
            <a:r>
              <a:rPr lang="ru-RU" sz="2000" b="1" smtClean="0"/>
              <a:t>на-</a:t>
            </a:r>
          </a:p>
          <a:p>
            <a:pPr eaLnBrk="1" hangingPunct="1"/>
            <a:r>
              <a:rPr lang="ru-RU" sz="2000" b="1" smtClean="0"/>
              <a:t> вы с рудой распол</a:t>
            </a:r>
            <a:r>
              <a:rPr lang="ru-RU" sz="2000" b="1" smtClean="0">
                <a:solidFill>
                  <a:srgbClr val="C00000"/>
                </a:solidFill>
              </a:rPr>
              <a:t>а</a:t>
            </a:r>
            <a:r>
              <a:rPr lang="ru-RU" sz="2000" b="1" smtClean="0"/>
              <a:t>гаются среди зар</a:t>
            </a:r>
            <a:r>
              <a:rPr lang="ru-RU" sz="2000" b="1" smtClean="0">
                <a:solidFill>
                  <a:srgbClr val="C00000"/>
                </a:solidFill>
              </a:rPr>
              <a:t>о</a:t>
            </a:r>
            <a:r>
              <a:rPr lang="ru-RU" sz="2000" b="1" smtClean="0"/>
              <a:t>слей</a:t>
            </a:r>
          </a:p>
          <a:p>
            <a:pPr eaLnBrk="1" hangingPunct="1"/>
            <a:r>
              <a:rPr lang="ru-RU" sz="2000" b="1" smtClean="0"/>
              <a:t> травы  с ф</a:t>
            </a:r>
            <a:r>
              <a:rPr lang="ru-RU" sz="2000" b="1" smtClean="0">
                <a:solidFill>
                  <a:srgbClr val="C00000"/>
                </a:solidFill>
              </a:rPr>
              <a:t>и</a:t>
            </a:r>
            <a:r>
              <a:rPr lang="ru-RU" sz="2000" b="1" smtClean="0"/>
              <a:t>олетовыми цв</a:t>
            </a:r>
            <a:r>
              <a:rPr lang="ru-RU" sz="2000" b="1" smtClean="0">
                <a:solidFill>
                  <a:srgbClr val="C00000"/>
                </a:solidFill>
              </a:rPr>
              <a:t>е</a:t>
            </a:r>
            <a:r>
              <a:rPr lang="ru-RU" sz="2000" b="1" smtClean="0"/>
              <a:t>тами.На склоне</a:t>
            </a:r>
          </a:p>
          <a:p>
            <a:pPr eaLnBrk="1" hangingPunct="1"/>
            <a:r>
              <a:rPr lang="ru-RU" sz="2000" b="1" smtClean="0"/>
              <a:t> х</a:t>
            </a:r>
            <a:r>
              <a:rPr lang="ru-RU" sz="2000" b="1" smtClean="0">
                <a:solidFill>
                  <a:srgbClr val="C00000"/>
                </a:solidFill>
              </a:rPr>
              <a:t>о</a:t>
            </a:r>
            <a:r>
              <a:rPr lang="ru-RU" sz="2000" b="1" smtClean="0"/>
              <a:t>лма г</a:t>
            </a:r>
            <a:r>
              <a:rPr lang="ru-RU" sz="2000" b="1" smtClean="0">
                <a:solidFill>
                  <a:srgbClr val="C00000"/>
                </a:solidFill>
              </a:rPr>
              <a:t>е</a:t>
            </a:r>
            <a:r>
              <a:rPr lang="ru-RU" sz="2000" b="1" smtClean="0"/>
              <a:t>ологи увидели целую полоску ф</a:t>
            </a:r>
            <a:r>
              <a:rPr lang="ru-RU" sz="2000" b="1" smtClean="0">
                <a:solidFill>
                  <a:srgbClr val="C00000"/>
                </a:solidFill>
              </a:rPr>
              <a:t>и</a:t>
            </a:r>
            <a:r>
              <a:rPr lang="ru-RU" sz="2000" b="1" smtClean="0"/>
              <a:t>о-</a:t>
            </a:r>
          </a:p>
          <a:p>
            <a:pPr eaLnBrk="1" hangingPunct="1"/>
            <a:r>
              <a:rPr lang="ru-RU" sz="2000" b="1" smtClean="0"/>
              <a:t> летового цвета. Они предпол</a:t>
            </a:r>
            <a:r>
              <a:rPr lang="ru-RU" sz="2000" b="1" smtClean="0">
                <a:solidFill>
                  <a:srgbClr val="C00000"/>
                </a:solidFill>
              </a:rPr>
              <a:t>о</a:t>
            </a:r>
            <a:r>
              <a:rPr lang="ru-RU" sz="2000" b="1" smtClean="0"/>
              <a:t>жили</a:t>
            </a:r>
            <a:r>
              <a:rPr lang="ru-RU" sz="2000" b="1" smtClean="0">
                <a:solidFill>
                  <a:srgbClr val="C00000"/>
                </a:solidFill>
              </a:rPr>
              <a:t>, </a:t>
            </a:r>
            <a:r>
              <a:rPr lang="ru-RU" sz="2000" b="1" smtClean="0"/>
              <a:t>что и</a:t>
            </a:r>
          </a:p>
          <a:p>
            <a:pPr eaLnBrk="1" hangingPunct="1"/>
            <a:r>
              <a:rPr lang="ru-RU" sz="2000" b="1" smtClean="0"/>
              <a:t> там находится руда. П</a:t>
            </a:r>
            <a:r>
              <a:rPr lang="ru-RU" sz="2000" b="1" smtClean="0">
                <a:solidFill>
                  <a:srgbClr val="C00000"/>
                </a:solidFill>
              </a:rPr>
              <a:t>о</a:t>
            </a:r>
            <a:r>
              <a:rPr lang="ru-RU" sz="2000" b="1" smtClean="0"/>
              <a:t>левые р</a:t>
            </a:r>
            <a:r>
              <a:rPr lang="ru-RU" sz="2000" b="1" smtClean="0">
                <a:solidFill>
                  <a:srgbClr val="C00000"/>
                </a:solidFill>
              </a:rPr>
              <a:t>а</a:t>
            </a:r>
            <a:r>
              <a:rPr lang="ru-RU" sz="2000" b="1" smtClean="0"/>
              <a:t>боты вскры-</a:t>
            </a:r>
          </a:p>
          <a:p>
            <a:pPr eaLnBrk="1" hangingPunct="1"/>
            <a:r>
              <a:rPr lang="ru-RU" sz="2000" b="1" smtClean="0"/>
              <a:t> ли б</a:t>
            </a:r>
            <a:r>
              <a:rPr lang="ru-RU" sz="2000" b="1" smtClean="0">
                <a:solidFill>
                  <a:srgbClr val="C00000"/>
                </a:solidFill>
              </a:rPr>
              <a:t>о</a:t>
            </a:r>
            <a:r>
              <a:rPr lang="ru-RU" sz="2000" b="1" smtClean="0"/>
              <a:t>гатую рудную залежь. Так на помощь</a:t>
            </a:r>
          </a:p>
          <a:p>
            <a:pPr eaLnBrk="1" hangingPunct="1"/>
            <a:r>
              <a:rPr lang="ru-RU" sz="2000" b="1" smtClean="0"/>
              <a:t> ра</a:t>
            </a:r>
            <a:r>
              <a:rPr lang="ru-RU" sz="2000" b="1" smtClean="0">
                <a:solidFill>
                  <a:srgbClr val="002060"/>
                </a:solidFill>
              </a:rPr>
              <a:t>з</a:t>
            </a:r>
            <a:r>
              <a:rPr lang="ru-RU" sz="2000" b="1" smtClean="0"/>
              <a:t>ведчикам недр приходят р</a:t>
            </a:r>
            <a:r>
              <a:rPr lang="ru-RU" sz="2000" b="1" smtClean="0">
                <a:solidFill>
                  <a:srgbClr val="C00000"/>
                </a:solidFill>
              </a:rPr>
              <a:t>а</a:t>
            </a:r>
            <a:r>
              <a:rPr lang="ru-RU" sz="2000" b="1" smtClean="0"/>
              <a:t>стения.</a:t>
            </a:r>
          </a:p>
          <a:p>
            <a:pPr eaLnBrk="1" hangingPunct="1"/>
            <a:r>
              <a:rPr lang="ru-RU" sz="2000" b="1" smtClean="0"/>
              <a:t> 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   </a:t>
            </a:r>
            <a:r>
              <a:rPr lang="en-US" dirty="0" smtClean="0"/>
              <a:t>                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Лови ошибку!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25602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Century" pitchFamily="18" charset="0"/>
              </a:rPr>
              <a:t>угрожать распра-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вой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улажиться в срок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приласкать соба-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ку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поглащать энер-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гию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предлогать помощь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обромление картины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соеденение деталей</a:t>
            </a:r>
          </a:p>
          <a:p>
            <a:pPr eaLnBrk="1" hangingPunct="1"/>
            <a:endParaRPr lang="ru-RU" sz="2800" b="1" smtClean="0">
              <a:latin typeface="Century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r>
              <a:rPr lang="ru-RU" b="1" smtClean="0"/>
              <a:t>ул</a:t>
            </a:r>
            <a:r>
              <a:rPr lang="ru-RU" b="1" smtClean="0">
                <a:solidFill>
                  <a:srgbClr val="C00000"/>
                </a:solidFill>
              </a:rPr>
              <a:t>о</a:t>
            </a:r>
            <a:r>
              <a:rPr lang="ru-RU" b="1" smtClean="0"/>
              <a:t>житься</a:t>
            </a:r>
          </a:p>
          <a:p>
            <a:pPr eaLnBrk="1" hangingPunct="1"/>
            <a:endParaRPr lang="ru-RU" b="1" smtClean="0"/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погл</a:t>
            </a:r>
            <a:r>
              <a:rPr lang="ru-RU" b="1" smtClean="0">
                <a:solidFill>
                  <a:srgbClr val="C00000"/>
                </a:solidFill>
              </a:rPr>
              <a:t>о</a:t>
            </a:r>
            <a:r>
              <a:rPr lang="ru-RU" b="1" smtClean="0"/>
              <a:t>щать</a:t>
            </a:r>
          </a:p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предл</a:t>
            </a:r>
            <a:r>
              <a:rPr lang="ru-RU" b="1" smtClean="0">
                <a:solidFill>
                  <a:srgbClr val="C00000"/>
                </a:solidFill>
              </a:rPr>
              <a:t>а</a:t>
            </a:r>
            <a:r>
              <a:rPr lang="ru-RU" b="1" smtClean="0"/>
              <a:t>гать</a:t>
            </a:r>
          </a:p>
          <a:p>
            <a:pPr eaLnBrk="1" hangingPunct="1"/>
            <a:r>
              <a:rPr lang="ru-RU" b="1" smtClean="0"/>
              <a:t>обр</a:t>
            </a:r>
            <a:r>
              <a:rPr lang="ru-RU" b="1" smtClean="0">
                <a:solidFill>
                  <a:srgbClr val="C00000"/>
                </a:solidFill>
              </a:rPr>
              <a:t>а</a:t>
            </a:r>
            <a:r>
              <a:rPr lang="ru-RU" b="1" smtClean="0"/>
              <a:t>мление</a:t>
            </a:r>
          </a:p>
          <a:p>
            <a:pPr eaLnBrk="1" hangingPunct="1"/>
            <a:r>
              <a:rPr lang="ru-RU" b="1" smtClean="0"/>
              <a:t>соед</a:t>
            </a:r>
            <a:r>
              <a:rPr lang="ru-RU" b="1" smtClean="0">
                <a:solidFill>
                  <a:srgbClr val="C00000"/>
                </a:solidFill>
              </a:rPr>
              <a:t>и</a:t>
            </a:r>
            <a:r>
              <a:rPr lang="ru-RU" b="1" smtClean="0"/>
              <a:t>нение</a:t>
            </a:r>
          </a:p>
        </p:txBody>
      </p:sp>
      <p:pic>
        <p:nvPicPr>
          <p:cNvPr id="25604" name="Picture 2" descr="C:\Documents and Settings\Admin\Мои документы\8034_gif\gif\74766801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60350"/>
            <a:ext cx="1296987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latin typeface="Century" pitchFamily="18" charset="0"/>
              </a:rPr>
              <a:t>Литература.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1.Т.А.Ладыженская, М.Т.Баранов и др.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 Русский язык. 5 </a:t>
            </a:r>
            <a:r>
              <a:rPr lang="ru-RU" b="1" dirty="0" err="1" smtClean="0">
                <a:latin typeface="Century" pitchFamily="18" charset="0"/>
              </a:rPr>
              <a:t>кл.Учебник</a:t>
            </a:r>
            <a:r>
              <a:rPr lang="ru-RU" b="1" dirty="0" smtClean="0">
                <a:latin typeface="Century" pitchFamily="18" charset="0"/>
              </a:rPr>
              <a:t> для </a:t>
            </a:r>
            <a:r>
              <a:rPr lang="ru-RU" b="1" dirty="0" err="1" smtClean="0">
                <a:latin typeface="Century" pitchFamily="18" charset="0"/>
              </a:rPr>
              <a:t>общеобразо-вательных</a:t>
            </a:r>
            <a:r>
              <a:rPr lang="ru-RU" b="1" dirty="0" smtClean="0">
                <a:latin typeface="Century" pitchFamily="18" charset="0"/>
              </a:rPr>
              <a:t> учреждений.М.Просвещение.2011.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2.Л.А.Виноградова.Сборник диктантов по русскому языку. 5 </a:t>
            </a:r>
            <a:r>
              <a:rPr lang="ru-RU" b="1" dirty="0" err="1" smtClean="0">
                <a:latin typeface="Century" pitchFamily="18" charset="0"/>
              </a:rPr>
              <a:t>кл.М.Просвещение</a:t>
            </a:r>
            <a:r>
              <a:rPr lang="ru-RU" b="1" dirty="0" smtClean="0">
                <a:latin typeface="Century" pitchFamily="18" charset="0"/>
              </a:rPr>
              <a:t>. 2006.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3.Л.И.Мальцева.Тематические тесты.5 </a:t>
            </a:r>
            <a:r>
              <a:rPr lang="ru-RU" b="1" dirty="0" err="1" smtClean="0">
                <a:latin typeface="Century" pitchFamily="18" charset="0"/>
              </a:rPr>
              <a:t>кл</a:t>
            </a:r>
            <a:r>
              <a:rPr lang="ru-RU" b="1" dirty="0" smtClean="0">
                <a:latin typeface="Century" pitchFamily="18" charset="0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НИИ школьных технологий.М.2011.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4.Н.Г.Ткаченко.Тесты по грамматике русского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latin typeface="Century" pitchFamily="18" charset="0"/>
              </a:rPr>
              <a:t>языка.М.Айрис-пресс.2004.</a:t>
            </a:r>
            <a:endParaRPr lang="en-US" b="1" dirty="0" smtClean="0">
              <a:latin typeface="Century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>
                <a:latin typeface="Century" pitchFamily="18" charset="0"/>
              </a:rPr>
              <a:t>5</a:t>
            </a:r>
            <a:r>
              <a:rPr lang="ru-RU" b="1" dirty="0" smtClean="0">
                <a:latin typeface="Century" pitchFamily="18" charset="0"/>
              </a:rPr>
              <a:t>.</a:t>
            </a:r>
            <a:r>
              <a:rPr lang="ru-RU" b="1" dirty="0" err="1" smtClean="0">
                <a:latin typeface="Century" pitchFamily="18" charset="0"/>
              </a:rPr>
              <a:t>А.Милн.Винни-Пух</a:t>
            </a:r>
            <a:r>
              <a:rPr lang="ru-RU" b="1" dirty="0" smtClean="0">
                <a:latin typeface="Century" pitchFamily="18" charset="0"/>
              </a:rPr>
              <a:t> и </a:t>
            </a:r>
            <a:r>
              <a:rPr lang="ru-RU" b="1" dirty="0" err="1" smtClean="0">
                <a:latin typeface="Century" pitchFamily="18" charset="0"/>
              </a:rPr>
              <a:t>все-все-все.Иллюстра</a:t>
            </a:r>
            <a:r>
              <a:rPr lang="ru-RU" b="1" dirty="0" smtClean="0">
                <a:latin typeface="Century" pitchFamily="18" charset="0"/>
              </a:rPr>
              <a:t>-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err="1" smtClean="0">
                <a:latin typeface="Century" pitchFamily="18" charset="0"/>
              </a:rPr>
              <a:t>ции</a:t>
            </a:r>
            <a:r>
              <a:rPr lang="ru-RU" b="1" dirty="0" smtClean="0">
                <a:latin typeface="Century" pitchFamily="18" charset="0"/>
              </a:rPr>
              <a:t>  </a:t>
            </a:r>
            <a:r>
              <a:rPr lang="ru-RU" b="1" dirty="0" err="1" smtClean="0">
                <a:latin typeface="Century" pitchFamily="18" charset="0"/>
              </a:rPr>
              <a:t>Б.Диорова</a:t>
            </a:r>
            <a:r>
              <a:rPr lang="ru-RU" b="1" smtClean="0">
                <a:latin typeface="Century" pitchFamily="18" charset="0"/>
              </a:rPr>
              <a:t>.</a:t>
            </a:r>
            <a:endParaRPr lang="ru-RU" b="1" dirty="0">
              <a:latin typeface="Centur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Орфоэпическая разминка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15362" name="Picture 2" descr="C:\Documents and Settings\Admin\Мои документы\8034_gif\gif\518132007.gif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620713"/>
            <a:ext cx="933450" cy="790575"/>
          </a:xfrm>
        </p:spPr>
      </p:pic>
      <p:sp>
        <p:nvSpPr>
          <p:cNvPr id="15363" name="Прямоугольник 4"/>
          <p:cNvSpPr>
            <a:spLocks noChangeArrowheads="1"/>
          </p:cNvSpPr>
          <p:nvPr/>
        </p:nvSpPr>
        <p:spPr bwMode="auto">
          <a:xfrm>
            <a:off x="827088" y="1773238"/>
            <a:ext cx="7848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Кашне, квартал,конечно, но, модель, музей, облегчить, партер, пустячный, сантиметр, свекла, свитер, скворечник, скучный, теннис, торты,  щавель, яичница, алфавит,ателье, взяла, взяли, доска, на    доску,досуг, звонит. </a:t>
            </a:r>
          </a:p>
          <a:p>
            <a:r>
              <a:rPr lang="ru-RU" sz="2400" b="1">
                <a:solidFill>
                  <a:srgbClr val="5A160B"/>
                </a:solidFill>
                <a:latin typeface="Georgia" pitchFamily="18" charset="0"/>
              </a:rPr>
              <a:t>1.</a:t>
            </a:r>
            <a:r>
              <a:rPr lang="ru-RU" sz="2400" b="1">
                <a:solidFill>
                  <a:srgbClr val="5A160B"/>
                </a:solidFill>
              </a:rPr>
              <a:t> Выпишите сначала с</a:t>
            </a:r>
            <a:r>
              <a:rPr lang="ru-RU" sz="2400" b="1">
                <a:solidFill>
                  <a:srgbClr val="5A160B"/>
                </a:solidFill>
                <a:latin typeface="Georgia" pitchFamily="18" charset="0"/>
              </a:rPr>
              <a:t>лова с ударением на 1-м слоге; на 2-м слоге.</a:t>
            </a:r>
          </a:p>
          <a:p>
            <a:r>
              <a:rPr lang="ru-RU" sz="2400" b="1">
                <a:solidFill>
                  <a:srgbClr val="5A160B"/>
                </a:solidFill>
                <a:latin typeface="Georgia" pitchFamily="18" charset="0"/>
              </a:rPr>
              <a:t> 2.Выпишите слова, в которых </a:t>
            </a:r>
          </a:p>
          <a:p>
            <a:r>
              <a:rPr lang="ru-RU" sz="2400" b="1">
                <a:solidFill>
                  <a:srgbClr val="5A160B"/>
                </a:solidFill>
                <a:latin typeface="Georgia" pitchFamily="18" charset="0"/>
              </a:rPr>
              <a:t>    только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твёрдые согласные;</a:t>
            </a:r>
          </a:p>
          <a:p>
            <a:r>
              <a:rPr lang="ru-RU" sz="2400" b="1">
                <a:solidFill>
                  <a:srgbClr val="5A160B"/>
                </a:solidFill>
                <a:latin typeface="Georgia" pitchFamily="18" charset="0"/>
              </a:rPr>
              <a:t>    только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мягкие согласные</a:t>
            </a:r>
            <a:r>
              <a:rPr lang="ru-RU" sz="2400" b="1" i="1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latin typeface="Georgia" pitchFamily="18" charset="0"/>
              </a:rPr>
              <a:t> 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Безударные гласные в корне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                       слова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непроверяемые </a:t>
            </a:r>
            <a:r>
              <a:rPr lang="ru-RU" sz="2800" b="1" dirty="0" smtClean="0"/>
              <a:t>         </a:t>
            </a:r>
            <a:r>
              <a:rPr lang="ru-RU" sz="2800" b="1" dirty="0" smtClean="0">
                <a:solidFill>
                  <a:srgbClr val="7030A0"/>
                </a:solidFill>
              </a:rPr>
              <a:t>проверяемые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>
                <a:solidFill>
                  <a:srgbClr val="7030A0"/>
                </a:solidFill>
              </a:rPr>
              <a:t>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2800" b="1" dirty="0" smtClean="0"/>
              <a:t>                     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чередующиеся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4075" y="2565400"/>
            <a:ext cx="19431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067175" y="2565400"/>
            <a:ext cx="208915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067175" y="2636838"/>
            <a:ext cx="0" cy="1439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200" b="1" cap="none" smtClean="0">
                <a:solidFill>
                  <a:srgbClr val="5A160B"/>
                </a:solidFill>
              </a:rPr>
              <a:t>    </a:t>
            </a:r>
            <a:r>
              <a:rPr lang="ru-RU" sz="1800" b="1" cap="none" smtClean="0">
                <a:solidFill>
                  <a:srgbClr val="5A160B"/>
                </a:solidFill>
              </a:rPr>
              <a:t>РАСПРЕДЕЛИТЬ СЛОВА В СООТВЕТСТВИИ С  </a:t>
            </a:r>
            <a:br>
              <a:rPr lang="ru-RU" sz="1800" b="1" cap="none" smtClean="0">
                <a:solidFill>
                  <a:srgbClr val="5A160B"/>
                </a:solidFill>
              </a:rPr>
            </a:br>
            <a:r>
              <a:rPr lang="ru-RU" sz="1800" b="1" cap="none" smtClean="0">
                <a:solidFill>
                  <a:srgbClr val="5A160B"/>
                </a:solidFill>
              </a:rPr>
              <a:t> ИХ ЛЕКСИЧЕСКИМ ЗНАЧЕНИЕМ, ВСТАВИТЬ БУКВЫ</a:t>
            </a:r>
            <a:endParaRPr lang="ru-RU" sz="1800" cap="none" smtClean="0">
              <a:solidFill>
                <a:srgbClr val="5A160B"/>
              </a:solidFill>
            </a:endParaRPr>
          </a:p>
        </p:txBody>
      </p:sp>
      <p:sp>
        <p:nvSpPr>
          <p:cNvPr id="17410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600" b="1" smtClean="0"/>
          </a:p>
          <a:p>
            <a:pPr eaLnBrk="1" hangingPunct="1">
              <a:lnSpc>
                <a:spcPct val="80000"/>
              </a:lnSpc>
            </a:pPr>
            <a:r>
              <a:rPr lang="ru-RU" sz="2600" b="1" smtClean="0"/>
              <a:t> 1) душистый, приятный запах -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smtClean="0"/>
              <a:t> 2) мягкая мебель для сидения или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smtClean="0"/>
              <a:t>      лежания -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b="1" smtClean="0"/>
              <a:t> 3) выступающая на верхних этажах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b="1" smtClean="0"/>
              <a:t>здания площадка с перилами-</a:t>
            </a:r>
          </a:p>
          <a:p>
            <a:pPr eaLnBrk="1" hangingPunct="1">
              <a:lnSpc>
                <a:spcPct val="80000"/>
              </a:lnSpc>
            </a:pPr>
            <a:endParaRPr lang="ru-RU" sz="19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900" b="1" smtClean="0"/>
              <a:t>    </a:t>
            </a:r>
          </a:p>
          <a:p>
            <a:pPr eaLnBrk="1" hangingPunct="1">
              <a:lnSpc>
                <a:spcPct val="80000"/>
              </a:lnSpc>
            </a:pPr>
            <a:endParaRPr lang="ru-RU" sz="190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а</a:t>
            </a:r>
            <a:r>
              <a:rPr lang="ru-RU" sz="3600" b="1" dirty="0" smtClean="0">
                <a:solidFill>
                  <a:srgbClr val="002060"/>
                </a:solidFill>
              </a:rPr>
              <a:t>р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мат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д</a:t>
            </a:r>
            <a:r>
              <a:rPr lang="ru-RU" sz="3600" b="1" dirty="0" smtClean="0">
                <a:solidFill>
                  <a:srgbClr val="C00000"/>
                </a:solidFill>
              </a:rPr>
              <a:t>и</a:t>
            </a:r>
            <a:r>
              <a:rPr lang="ru-RU" sz="3600" b="1" dirty="0" smtClean="0">
                <a:solidFill>
                  <a:srgbClr val="002060"/>
                </a:solidFill>
              </a:rPr>
              <a:t>ван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б</a:t>
            </a:r>
            <a:r>
              <a:rPr lang="ru-RU" sz="3600" b="1" dirty="0" smtClean="0">
                <a:solidFill>
                  <a:srgbClr val="C00000"/>
                </a:solidFill>
              </a:rPr>
              <a:t>а</a:t>
            </a:r>
            <a:r>
              <a:rPr lang="ru-RU" sz="3600" b="1" dirty="0" smtClean="0">
                <a:solidFill>
                  <a:srgbClr val="002060"/>
                </a:solidFill>
              </a:rPr>
              <a:t>лкон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4) комната для занятий, работы-</a:t>
            </a:r>
          </a:p>
          <a:p>
            <a:pPr eaLnBrk="1" hangingPunct="1"/>
            <a:r>
              <a:rPr lang="ru-RU" b="1" smtClean="0"/>
              <a:t> 5) цвета  фиалки, синий с краснова- тым  оттенком-</a:t>
            </a:r>
          </a:p>
          <a:p>
            <a:pPr eaLnBrk="1" hangingPunct="1"/>
            <a:r>
              <a:rPr lang="ru-RU" b="1" smtClean="0"/>
              <a:t> 6) путь следования-</a:t>
            </a:r>
          </a:p>
          <a:p>
            <a:pPr eaLnBrk="1" hangingPunct="1"/>
            <a:r>
              <a:rPr lang="ru-RU" b="1" smtClean="0"/>
              <a:t> 7) музыкальный клавишный инстру- мент в форме вы-</a:t>
            </a:r>
          </a:p>
          <a:p>
            <a:pPr eaLnBrk="1" hangingPunct="1"/>
            <a:r>
              <a:rPr lang="ru-RU" b="1" smtClean="0"/>
              <a:t>сокого ящика -</a:t>
            </a:r>
          </a:p>
          <a:p>
            <a:pPr eaLnBrk="1" hangingPunct="1"/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к</a:t>
            </a:r>
            <a:r>
              <a:rPr lang="ru-RU" b="1" smtClean="0">
                <a:solidFill>
                  <a:srgbClr val="C00000"/>
                </a:solidFill>
              </a:rPr>
              <a:t>а</a:t>
            </a:r>
            <a:r>
              <a:rPr lang="ru-RU" b="1" smtClean="0">
                <a:solidFill>
                  <a:srgbClr val="002060"/>
                </a:solidFill>
              </a:rPr>
              <a:t>б</a:t>
            </a:r>
            <a:r>
              <a:rPr lang="ru-RU" b="1" smtClean="0">
                <a:solidFill>
                  <a:srgbClr val="C00000"/>
                </a:solidFill>
              </a:rPr>
              <a:t>и</a:t>
            </a:r>
            <a:r>
              <a:rPr lang="ru-RU" b="1" smtClean="0">
                <a:solidFill>
                  <a:srgbClr val="002060"/>
                </a:solidFill>
              </a:rPr>
              <a:t>нет</a:t>
            </a:r>
          </a:p>
          <a:p>
            <a:pPr eaLnBrk="1" hangingPunct="1"/>
            <a:endParaRPr lang="ru-RU" b="1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ф</a:t>
            </a:r>
            <a:r>
              <a:rPr lang="ru-RU" b="1" smtClean="0">
                <a:solidFill>
                  <a:srgbClr val="C00000"/>
                </a:solidFill>
              </a:rPr>
              <a:t>и</a:t>
            </a:r>
            <a:r>
              <a:rPr lang="ru-RU" b="1" smtClean="0">
                <a:solidFill>
                  <a:srgbClr val="002060"/>
                </a:solidFill>
              </a:rPr>
              <a:t>олетовый</a:t>
            </a:r>
          </a:p>
          <a:p>
            <a:pPr eaLnBrk="1" hangingPunct="1"/>
            <a:endParaRPr lang="ru-RU" b="1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м</a:t>
            </a:r>
            <a:r>
              <a:rPr lang="ru-RU" b="1" smtClean="0">
                <a:solidFill>
                  <a:srgbClr val="C00000"/>
                </a:solidFill>
              </a:rPr>
              <a:t>а</a:t>
            </a:r>
            <a:r>
              <a:rPr lang="ru-RU" b="1" smtClean="0">
                <a:solidFill>
                  <a:srgbClr val="002060"/>
                </a:solidFill>
              </a:rPr>
              <a:t>ршрут</a:t>
            </a:r>
          </a:p>
          <a:p>
            <a:pPr eaLnBrk="1" hangingPunct="1"/>
            <a:endParaRPr lang="ru-RU" b="1" smtClean="0">
              <a:solidFill>
                <a:srgbClr val="002060"/>
              </a:solidFill>
            </a:endParaRP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</a:t>
            </a:r>
            <a:r>
              <a:rPr lang="ru-RU" b="1" smtClean="0">
                <a:solidFill>
                  <a:srgbClr val="C00000"/>
                </a:solidFill>
              </a:rPr>
              <a:t>и</a:t>
            </a:r>
            <a:r>
              <a:rPr lang="ru-RU" b="1" smtClean="0">
                <a:solidFill>
                  <a:srgbClr val="002060"/>
                </a:solidFill>
              </a:rPr>
              <a:t>анино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4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700" cap="none" smtClean="0"/>
              <a:t> </a:t>
            </a:r>
            <a:r>
              <a:rPr lang="ru-RU" sz="1800" b="1" i="1" cap="none" smtClean="0">
                <a:solidFill>
                  <a:srgbClr val="C00000"/>
                </a:solidFill>
                <a:latin typeface="Georgia" pitchFamily="18" charset="0"/>
              </a:rPr>
              <a:t>"ЗАГЛЯДЫВАЛ Я ВСТАРЬ В АКАДЕМИЧЕСКИЙ </a:t>
            </a:r>
            <a:br>
              <a:rPr lang="ru-RU" sz="1800" b="1" i="1" cap="none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1800" b="1" i="1" cap="none" smtClean="0">
                <a:solidFill>
                  <a:srgbClr val="C00000"/>
                </a:solidFill>
                <a:latin typeface="Georgia" pitchFamily="18" charset="0"/>
              </a:rPr>
              <a:t>  СЛОВАРЬ..." ( А.С. ПУШКИН )</a:t>
            </a:r>
            <a:r>
              <a:rPr lang="ru-RU" sz="1800" b="1" i="1" cap="none" smtClean="0"/>
              <a:t/>
            </a:r>
            <a:br>
              <a:rPr lang="ru-RU" sz="1800" b="1" i="1" cap="none" smtClean="0"/>
            </a:br>
            <a:endParaRPr lang="ru-RU" sz="1800" cap="none" smtClean="0"/>
          </a:p>
        </p:txBody>
      </p:sp>
      <p:pic>
        <p:nvPicPr>
          <p:cNvPr id="19458" name="Picture 2" descr="C:\Documents and Settings\Admin\Мои документы\Pictures\Мои рисунки\книга 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84888" y="-242888"/>
            <a:ext cx="2159000" cy="2159001"/>
          </a:xfrm>
        </p:spPr>
      </p:pic>
      <p:sp>
        <p:nvSpPr>
          <p:cNvPr id="8" name="Прямоугольник 7"/>
          <p:cNvSpPr/>
          <p:nvPr/>
        </p:nvSpPr>
        <p:spPr>
          <a:xfrm>
            <a:off x="2339975" y="1557338"/>
            <a:ext cx="3173413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</a:rPr>
              <a:t> 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Угадай слово!</a:t>
            </a:r>
          </a:p>
        </p:txBody>
      </p:sp>
      <p:sp>
        <p:nvSpPr>
          <p:cNvPr id="19460" name="Прямоугольник 8"/>
          <p:cNvSpPr>
            <a:spLocks noChangeArrowheads="1"/>
          </p:cNvSpPr>
          <p:nvPr/>
        </p:nvSpPr>
        <p:spPr bwMode="auto">
          <a:xfrm>
            <a:off x="684213" y="2492375"/>
            <a:ext cx="7559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 </a:t>
            </a:r>
            <a:r>
              <a:rPr lang="ru-RU" sz="2400" b="1">
                <a:latin typeface="Georgia" pitchFamily="18" charset="0"/>
              </a:rPr>
              <a:t>Специалист по обследованию земной ко-</a:t>
            </a:r>
          </a:p>
          <a:p>
            <a:r>
              <a:rPr lang="ru-RU" sz="2400" b="1">
                <a:latin typeface="Georgia" pitchFamily="18" charset="0"/>
              </a:rPr>
              <a:t> ры с целью обнаружения полезных иско-</a:t>
            </a:r>
          </a:p>
          <a:p>
            <a:r>
              <a:rPr lang="ru-RU" sz="2400" b="1">
                <a:latin typeface="Georgia" pitchFamily="18" charset="0"/>
              </a:rPr>
              <a:t> паемых.</a:t>
            </a:r>
          </a:p>
          <a:p>
            <a:r>
              <a:rPr lang="ru-RU" sz="2400" b="1">
                <a:latin typeface="Georgia" pitchFamily="18" charset="0"/>
              </a:rPr>
              <a:t>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049713" y="4413250"/>
            <a:ext cx="39068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entury Schoolbook" pitchFamily="18" charset="0"/>
              </a:rPr>
              <a:t> </a:t>
            </a:r>
            <a:r>
              <a:rPr lang="ru-RU" sz="4000" b="1" i="1">
                <a:latin typeface="Century Schoolbook" pitchFamily="18" charset="0"/>
              </a:rPr>
              <a:t>г</a:t>
            </a:r>
            <a:r>
              <a:rPr lang="ru-RU" sz="4000" b="1" i="1">
                <a:solidFill>
                  <a:srgbClr val="C00000"/>
                </a:solidFill>
                <a:latin typeface="Century Schoolbook" pitchFamily="18" charset="0"/>
              </a:rPr>
              <a:t>е</a:t>
            </a:r>
            <a:r>
              <a:rPr lang="ru-RU" sz="4000" b="1" i="1">
                <a:latin typeface="Century Schoolbook" pitchFamily="18" charset="0"/>
              </a:rPr>
              <a:t>олог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1900" cap="none" smtClean="0">
                <a:solidFill>
                  <a:srgbClr val="990000"/>
                </a:solidFill>
              </a:rPr>
              <a:t> </a:t>
            </a:r>
            <a:r>
              <a:rPr lang="ru-RU" sz="2600" cap="none" smtClean="0"/>
              <a:t> </a:t>
            </a:r>
          </a:p>
        </p:txBody>
      </p:sp>
      <p:graphicFrame>
        <p:nvGraphicFramePr>
          <p:cNvPr id="195642" name="Group 58"/>
          <p:cNvGraphicFramePr>
            <a:graphicFrameLocks noGrp="1"/>
          </p:cNvGraphicFramePr>
          <p:nvPr/>
        </p:nvGraphicFramePr>
        <p:xfrm>
          <a:off x="457200" y="1600200"/>
          <a:ext cx="7467600" cy="4525963"/>
        </p:xfrm>
        <a:graphic>
          <a:graphicData uri="http://schemas.openxmlformats.org/drawingml/2006/table">
            <a:tbl>
              <a:tblPr/>
              <a:tblGrid>
                <a:gridCol w="2794000"/>
                <a:gridCol w="1454150"/>
                <a:gridCol w="3219450"/>
              </a:tblGrid>
              <a:tr h="2111375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F5F5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DEBEB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E0E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404664"/>
            <a:ext cx="7992888" cy="86409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b="1" dirty="0">
              <a:solidFill>
                <a:srgbClr val="D60093"/>
              </a:solidFill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F83E42"/>
                </a:solidFill>
              </a:rPr>
              <a:t>О-А в безударных корнях -лаг- - -лож-</a:t>
            </a:r>
            <a:r>
              <a:rPr lang="ru-RU" sz="3200" dirty="0">
                <a:solidFill>
                  <a:srgbClr val="F83E42"/>
                </a:solidFill>
              </a:rPr>
              <a:t> </a:t>
            </a:r>
            <a:r>
              <a:rPr lang="ru-RU" sz="3200" dirty="0">
                <a:solidFill>
                  <a:srgbClr val="990000"/>
                </a:solidFill>
              </a:rPr>
              <a:t/>
            </a:r>
            <a:br>
              <a:rPr lang="ru-RU" sz="3200" dirty="0">
                <a:solidFill>
                  <a:srgbClr val="990000"/>
                </a:solidFill>
              </a:rPr>
            </a:br>
            <a:endParaRPr lang="ru-RU" sz="3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563888" y="1916832"/>
            <a:ext cx="1656184" cy="1440160"/>
          </a:xfrm>
          <a:prstGeom prst="rightArrow">
            <a:avLst/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ru-RU" sz="36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-лож-</a:t>
            </a:r>
            <a:endParaRPr lang="ru-RU" sz="3600" b="1" dirty="0">
              <a:solidFill>
                <a:srgbClr val="D6000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563888" y="3717032"/>
            <a:ext cx="1728192" cy="14401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ru-RU" sz="40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-лаг-</a:t>
            </a:r>
            <a:endParaRPr lang="ru-RU" sz="4000" b="1" dirty="0">
              <a:solidFill>
                <a:srgbClr val="D6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1772816"/>
            <a:ext cx="3240360" cy="18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ить 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предл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ить 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изл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088" y="3861048"/>
            <a:ext cx="3168352" cy="1224136"/>
          </a:xfrm>
          <a:prstGeom prst="roundRect">
            <a:avLst/>
          </a:prstGeom>
          <a:solidFill>
            <a:srgbClr val="72DFD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ать 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ательное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07904" y="5373216"/>
            <a:ext cx="4824536" cy="648072"/>
          </a:xfrm>
          <a:prstGeom prst="roundRect">
            <a:avLst/>
          </a:prstGeom>
          <a:solidFill>
            <a:srgbClr val="33D5D9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4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ог</a:t>
            </a:r>
            <a:endParaRPr lang="ru-RU" sz="4000" b="1" dirty="0">
              <a:solidFill>
                <a:srgbClr val="1717E7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628800"/>
            <a:ext cx="3024336" cy="2088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 (перед ж)</a:t>
            </a:r>
            <a:endParaRPr lang="ru-RU" sz="3600" b="1" dirty="0">
              <a:solidFill>
                <a:srgbClr val="1717E7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789040"/>
            <a:ext cx="3024336" cy="1440160"/>
          </a:xfrm>
          <a:prstGeom prst="rect">
            <a:avLst/>
          </a:prstGeom>
          <a:solidFill>
            <a:srgbClr val="72DFDC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 (перед г)</a:t>
            </a:r>
            <a:endParaRPr lang="ru-RU" sz="4000" b="1" dirty="0">
              <a:solidFill>
                <a:srgbClr val="1717E7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544" y="5301208"/>
            <a:ext cx="3024336" cy="792088"/>
          </a:xfrm>
          <a:prstGeom prst="rect">
            <a:avLst/>
          </a:prstGeom>
          <a:solidFill>
            <a:srgbClr val="33D5D9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r>
              <a:rPr lang="ru-RU" sz="3600" b="1" dirty="0">
                <a:solidFill>
                  <a:srgbClr val="A82077"/>
                </a:solidFill>
                <a:latin typeface="Times New Roman" pitchFamily="18" charset="0"/>
                <a:cs typeface="Times New Roman" pitchFamily="18" charset="0"/>
              </a:rPr>
              <a:t>Исключение:</a:t>
            </a:r>
            <a:endParaRPr lang="ru-RU" sz="3600" b="1" dirty="0">
              <a:solidFill>
                <a:srgbClr val="A820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539750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1900" b="1">
                <a:solidFill>
                  <a:srgbClr val="D60093"/>
                </a:solidFill>
                <a:latin typeface="Century Schoolbook" pitchFamily="18" charset="0"/>
              </a:rPr>
              <a:t/>
            </a:r>
            <a:br>
              <a:rPr lang="ru-RU" sz="1900" b="1">
                <a:solidFill>
                  <a:srgbClr val="D60093"/>
                </a:solidFill>
                <a:latin typeface="Century Schoolbook" pitchFamily="18" charset="0"/>
              </a:rPr>
            </a:br>
            <a:r>
              <a:rPr lang="ru-RU" sz="1900">
                <a:solidFill>
                  <a:srgbClr val="D60093"/>
                </a:solidFill>
                <a:latin typeface="Century Schoolbook" pitchFamily="18" charset="0"/>
              </a:rPr>
              <a:t/>
            </a:r>
            <a:br>
              <a:rPr lang="ru-RU" sz="1900">
                <a:solidFill>
                  <a:srgbClr val="D60093"/>
                </a:solidFill>
                <a:latin typeface="Century Schoolbook" pitchFamily="18" charset="0"/>
              </a:rPr>
            </a:br>
            <a:r>
              <a:rPr lang="ru-RU" sz="1900">
                <a:solidFill>
                  <a:srgbClr val="D60093"/>
                </a:solidFill>
                <a:latin typeface="Century Schoolbook" pitchFamily="18" charset="0"/>
              </a:rPr>
              <a:t> </a:t>
            </a:r>
            <a:r>
              <a:rPr lang="ru-RU" sz="2600">
                <a:solidFill>
                  <a:schemeClr val="tx2"/>
                </a:solidFill>
                <a:latin typeface="Century Schoolbook" pitchFamily="18" charset="0"/>
              </a:rPr>
              <a:t> </a:t>
            </a:r>
          </a:p>
        </p:txBody>
      </p:sp>
      <p:graphicFrame>
        <p:nvGraphicFramePr>
          <p:cNvPr id="4155" name="Group 59"/>
          <p:cNvGraphicFramePr>
            <a:graphicFrameLocks noGrp="1"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55900"/>
                <a:gridCol w="2740025"/>
                <a:gridCol w="2733675"/>
              </a:tblGrid>
              <a:tr h="2144713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1192213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73050" marR="0" lvl="0" indent="-2730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E4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332656"/>
            <a:ext cx="8280920" cy="108012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F83E42"/>
                </a:solidFill>
              </a:rPr>
              <a:t>О-А в безударных корнях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F83E42"/>
                </a:solidFill>
              </a:rPr>
              <a:t>-</a:t>
            </a:r>
            <a:r>
              <a:rPr lang="ru-RU" sz="3200" b="1" dirty="0" err="1">
                <a:solidFill>
                  <a:srgbClr val="F83E42"/>
                </a:solidFill>
              </a:rPr>
              <a:t>раст</a:t>
            </a:r>
            <a:r>
              <a:rPr lang="ru-RU" sz="3200" b="1" dirty="0">
                <a:solidFill>
                  <a:srgbClr val="F83E42"/>
                </a:solidFill>
              </a:rPr>
              <a:t>- - -</a:t>
            </a:r>
            <a:r>
              <a:rPr lang="ru-RU" sz="3200" b="1" dirty="0" err="1">
                <a:solidFill>
                  <a:srgbClr val="F83E42"/>
                </a:solidFill>
              </a:rPr>
              <a:t>ращ</a:t>
            </a:r>
            <a:r>
              <a:rPr lang="ru-RU" sz="3200" b="1" dirty="0">
                <a:solidFill>
                  <a:srgbClr val="F83E42"/>
                </a:solidFill>
              </a:rPr>
              <a:t>- - -рос-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2736304" cy="2088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</a:p>
          <a:p>
            <a:pPr marL="342900" indent="-342900" algn="ctr">
              <a:defRPr/>
            </a:pP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(перед СТ, Щ)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789040"/>
            <a:ext cx="2736304" cy="11521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</a:p>
          <a:p>
            <a:pPr marL="342900" indent="-342900" algn="ctr">
              <a:defRPr/>
            </a:pPr>
            <a:r>
              <a:rPr lang="ru-RU" sz="20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(перед остальными)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013176"/>
            <a:ext cx="2736304" cy="1080120"/>
          </a:xfrm>
          <a:prstGeom prst="rect">
            <a:avLst/>
          </a:prstGeom>
          <a:solidFill>
            <a:srgbClr val="33D5D9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8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Исключения:</a:t>
            </a:r>
            <a:endParaRPr lang="ru-RU" sz="2800" b="1" dirty="0">
              <a:solidFill>
                <a:srgbClr val="D6009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5013176"/>
            <a:ext cx="5328592" cy="1080120"/>
          </a:xfrm>
          <a:prstGeom prst="roundRect">
            <a:avLst/>
          </a:prstGeom>
          <a:solidFill>
            <a:srgbClr val="33D5D9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ок, 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овщик, 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ов, </a:t>
            </a:r>
          </a:p>
          <a:p>
            <a:pPr marL="342900" indent="-342900" algn="ctr">
              <a:defRPr/>
            </a:pP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отр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ль, 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ислав</a:t>
            </a:r>
            <a:endParaRPr lang="ru-RU" sz="2400" b="1" dirty="0">
              <a:solidFill>
                <a:srgbClr val="1717E7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275856" y="1988840"/>
            <a:ext cx="2664296" cy="1512168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8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раст</a:t>
            </a:r>
            <a:r>
              <a:rPr lang="ru-RU" sz="28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dirty="0" err="1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ращ</a:t>
            </a:r>
            <a:r>
              <a:rPr lang="ru-RU" sz="28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b="1" dirty="0">
              <a:solidFill>
                <a:srgbClr val="D6000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275856" y="3717032"/>
            <a:ext cx="2664296" cy="1224136"/>
          </a:xfrm>
          <a:prstGeom prst="rightArrow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3200" b="1" dirty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-рос-</a:t>
            </a:r>
            <a:endParaRPr lang="ru-RU" sz="3200" b="1" dirty="0">
              <a:solidFill>
                <a:srgbClr val="D6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2160" y="1628800"/>
            <a:ext cx="2592288" cy="20882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возр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ст  </a:t>
            </a:r>
            <a:b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стить  </a:t>
            </a:r>
            <a:b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выр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щивать  </a:t>
            </a:r>
            <a:b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прир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щение</a:t>
            </a:r>
            <a:endParaRPr lang="ru-RU" sz="2000" b="1" dirty="0">
              <a:solidFill>
                <a:srgbClr val="1717E7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12160" y="3789040"/>
            <a:ext cx="2592288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defRPr/>
            </a:pP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сли  </a:t>
            </a:r>
            <a:b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выр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dirty="0">
                <a:solidFill>
                  <a:srgbClr val="1717E7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dirty="0">
              <a:solidFill>
                <a:srgbClr val="1717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b="1" dirty="0" smtClean="0"/>
              <a:t> или </a:t>
            </a:r>
            <a:r>
              <a:rPr lang="ru-RU" sz="3600" b="1" dirty="0" smtClean="0">
                <a:solidFill>
                  <a:srgbClr val="C00000"/>
                </a:solidFill>
              </a:rPr>
              <a:t>А </a:t>
            </a:r>
            <a:r>
              <a:rPr lang="ru-RU" b="1" dirty="0" smtClean="0"/>
              <a:t>?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ru-RU" b="1" smtClean="0"/>
          </a:p>
          <a:p>
            <a:pPr eaLnBrk="1" hangingPunct="1"/>
            <a:r>
              <a:rPr lang="ru-RU" b="1" smtClean="0"/>
              <a:t> </a:t>
            </a:r>
            <a:r>
              <a:rPr lang="ru-RU" b="1" smtClean="0">
                <a:latin typeface="Century" pitchFamily="18" charset="0"/>
              </a:rPr>
              <a:t>Выск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зать предпол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жение, обсудить 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 пол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жение, ра</a:t>
            </a:r>
            <a:r>
              <a:rPr lang="ru-RU" b="1" smtClean="0">
                <a:solidFill>
                  <a:srgbClr val="002060"/>
                </a:solidFill>
                <a:latin typeface="Century" pitchFamily="18" charset="0"/>
              </a:rPr>
              <a:t>с</a:t>
            </a:r>
            <a:r>
              <a:rPr lang="ru-RU" b="1" smtClean="0">
                <a:latin typeface="Century" pitchFamily="18" charset="0"/>
              </a:rPr>
              <a:t>пол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гать данными,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 во</a:t>
            </a:r>
            <a:r>
              <a:rPr lang="ru-RU" b="1" smtClean="0">
                <a:solidFill>
                  <a:srgbClr val="002060"/>
                </a:solidFill>
                <a:latin typeface="Century" pitchFamily="18" charset="0"/>
              </a:rPr>
              <a:t>з</a:t>
            </a:r>
            <a:r>
              <a:rPr lang="ru-RU" b="1" smtClean="0">
                <a:latin typeface="Century" pitchFamily="18" charset="0"/>
              </a:rPr>
              <a:t>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гать надежды, прил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гать усилия,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 ра</a:t>
            </a:r>
            <a:r>
              <a:rPr lang="ru-RU" b="1" smtClean="0">
                <a:solidFill>
                  <a:srgbClr val="002060"/>
                </a:solidFill>
                <a:latin typeface="Century" pitchFamily="18" charset="0"/>
              </a:rPr>
              <a:t>з</a:t>
            </a:r>
            <a:r>
              <a:rPr lang="ru-RU" b="1" smtClean="0">
                <a:latin typeface="Century" pitchFamily="18" charset="0"/>
              </a:rPr>
              <a:t>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жить вещи, зар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сли ш</a:t>
            </a:r>
            <a:r>
              <a:rPr lang="ru-RU" b="1" smtClean="0">
                <a:solidFill>
                  <a:srgbClr val="7030A0"/>
                </a:solidFill>
                <a:latin typeface="Century" pitchFamily="18" charset="0"/>
              </a:rPr>
              <a:t>и</a:t>
            </a:r>
            <a:r>
              <a:rPr lang="ru-RU" b="1" smtClean="0">
                <a:latin typeface="Century" pitchFamily="18" charset="0"/>
              </a:rPr>
              <a:t>повника,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 р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стительность тундры, 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 отр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сль промышленности, м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л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дые р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о</a:t>
            </a:r>
            <a:r>
              <a:rPr lang="ru-RU" b="1" smtClean="0">
                <a:latin typeface="Century" pitchFamily="18" charset="0"/>
              </a:rPr>
              <a:t>стки,</a:t>
            </a:r>
          </a:p>
          <a:p>
            <a:pPr eaLnBrk="1" hangingPunct="1"/>
            <a:r>
              <a:rPr lang="ru-RU" b="1" smtClean="0">
                <a:latin typeface="Century" pitchFamily="18" charset="0"/>
              </a:rPr>
              <a:t> выр</a:t>
            </a:r>
            <a:r>
              <a:rPr lang="ru-RU" b="1" smtClean="0">
                <a:solidFill>
                  <a:srgbClr val="C00000"/>
                </a:solidFill>
                <a:latin typeface="Century" pitchFamily="18" charset="0"/>
              </a:rPr>
              <a:t>а</a:t>
            </a:r>
            <a:r>
              <a:rPr lang="ru-RU" b="1" smtClean="0">
                <a:latin typeface="Century" pitchFamily="18" charset="0"/>
              </a:rPr>
              <a:t>щенная ра</a:t>
            </a:r>
            <a:r>
              <a:rPr lang="ru-RU" b="1" smtClean="0">
                <a:solidFill>
                  <a:srgbClr val="002060"/>
                </a:solidFill>
                <a:latin typeface="Century" pitchFamily="18" charset="0"/>
              </a:rPr>
              <a:t>с</a:t>
            </a:r>
            <a:r>
              <a:rPr lang="ru-RU" b="1" smtClean="0">
                <a:latin typeface="Century" pitchFamily="18" charset="0"/>
              </a:rPr>
              <a:t>сада.</a:t>
            </a:r>
          </a:p>
          <a:p>
            <a:pPr eaLnBrk="1" hangingPunct="1"/>
            <a:endParaRPr lang="ru-RU" smtClean="0">
              <a:latin typeface="Century" pitchFamily="18" charset="0"/>
            </a:endParaRPr>
          </a:p>
        </p:txBody>
      </p:sp>
      <p:pic>
        <p:nvPicPr>
          <p:cNvPr id="23555" name="Picture 2" descr="C:\Documents and Settings\Admin\Мои документы\картинки разные\0511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0"/>
            <a:ext cx="1757362" cy="206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9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366</Words>
  <Application>Microsoft Office PowerPoint</Application>
  <PresentationFormat>Экран (4:3)</PresentationFormat>
  <Paragraphs>128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7" baseType="lpstr">
      <vt:lpstr>Arial</vt:lpstr>
      <vt:lpstr>Century Schoolbook</vt:lpstr>
      <vt:lpstr>Wingdings</vt:lpstr>
      <vt:lpstr>Wingdings 2</vt:lpstr>
      <vt:lpstr>Calibri</vt:lpstr>
      <vt:lpstr>Times New Roman</vt:lpstr>
      <vt:lpstr>Georgia</vt:lpstr>
      <vt:lpstr>Century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ГЛАСНЫЕ – А-О В КОРНЯХ С ЧЕРЕДОВАНИЕМ</vt:lpstr>
      <vt:lpstr>ОРФОЭПИЧЕСКАЯ РАЗМИНКА</vt:lpstr>
      <vt:lpstr>Слайд 3</vt:lpstr>
      <vt:lpstr>    РАСПРЕДЕЛИТЬ СЛОВА В СООТВЕТСТВИИ С    ИХ ЛЕКСИЧЕСКИМ ЗНАЧЕНИЕМ, ВСТАВИТЬ БУКВЫ</vt:lpstr>
      <vt:lpstr>Слайд 5</vt:lpstr>
      <vt:lpstr> "ЗАГЛЯДЫВАЛ Я ВСТАРЬ В АКАДЕМИЧЕСКИЙ    СЛОВАРЬ..." ( А.С. ПУШКИН ) </vt:lpstr>
      <vt:lpstr>  </vt:lpstr>
      <vt:lpstr>Слайд 8</vt:lpstr>
      <vt:lpstr>  О ИЛИ А ? </vt:lpstr>
      <vt:lpstr>ДОКАЖИТЕ, ЧТО ДАННЫЕ ПРЕДЛОЖЕНИЯ ЯВЛЯЮТСЯ ТЕКСТОМ. ОБЪЯСНИТЬ ЗНАКИ ПРЕПИНА- НИЯ, ОРФОГРАММЫ.</vt:lpstr>
      <vt:lpstr>                     ЛОВИ ОШИБКУ!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Морфемика и орфография.Безударные гласные в корне слова.</dc:title>
  <dc:creator>User</dc:creator>
  <cp:lastModifiedBy>Трошина И.П.</cp:lastModifiedBy>
  <cp:revision>21</cp:revision>
  <dcterms:created xsi:type="dcterms:W3CDTF">2013-03-10T10:24:39Z</dcterms:created>
  <dcterms:modified xsi:type="dcterms:W3CDTF">2014-02-18T03:41:17Z</dcterms:modified>
</cp:coreProperties>
</file>