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C7443-87AF-441E-9C18-68859AE6AEF8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6A3D-1B76-4F05-BD38-334F575470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6A3D-1B76-4F05-BD38-334F575470E4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D11FF2-3602-4999-ADB1-A87B442F92BC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DE3E1-4692-4645-AD7E-6B0B67995B0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Положение металлов в Периодической системе химических элементов, строение их атомов, металлическая связь, физические и химические свойства металлов.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401080" cy="148992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Общие физические свойства металлов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Лидеры по физическим свойствам у металлов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твердый –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мягкий –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тяжелый -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легкий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тугоплавкий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легкоплавкий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электропроводный –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пластичный –</a:t>
            </a:r>
          </a:p>
          <a:p>
            <a:pPr marL="514350" indent="-514350">
              <a:buNone/>
            </a:pPr>
            <a:r>
              <a:rPr lang="ru-RU" dirty="0" smtClean="0"/>
              <a:t>Когда металлы лучше проводят электрический ток: </a:t>
            </a:r>
          </a:p>
          <a:p>
            <a:pPr marL="514350" indent="-514350">
              <a:buNone/>
            </a:pPr>
            <a:r>
              <a:rPr lang="ru-RU" dirty="0" smtClean="0"/>
              <a:t>при повышении или при понижении температуры </a:t>
            </a:r>
          </a:p>
          <a:p>
            <a:pPr marL="514350" indent="-514350">
              <a:buNone/>
            </a:pPr>
            <a:r>
              <a:rPr lang="ru-RU" dirty="0" smtClean="0"/>
              <a:t>и почему?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401080" cy="148992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Общие физические свойства металлов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Лидеры по физическим свойствам у металлов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твердый – </a:t>
            </a:r>
            <a:r>
              <a:rPr lang="en-US" dirty="0" smtClean="0"/>
              <a:t>Cr (24)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мягкий – </a:t>
            </a:r>
            <a:r>
              <a:rPr lang="en-US" dirty="0" smtClean="0"/>
              <a:t>Na (11), K(19)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тяжелый</a:t>
            </a:r>
            <a:r>
              <a:rPr lang="en-US" dirty="0" smtClean="0"/>
              <a:t> – Os </a:t>
            </a:r>
            <a:r>
              <a:rPr lang="ru-RU" dirty="0" smtClean="0"/>
              <a:t> (76)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Самый легкий –</a:t>
            </a:r>
            <a:r>
              <a:rPr lang="en-US" dirty="0" smtClean="0"/>
              <a:t> Li (3)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тугоплавкий –</a:t>
            </a:r>
            <a:r>
              <a:rPr lang="en-US" dirty="0" smtClean="0"/>
              <a:t> W (74)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легкоплавкий –</a:t>
            </a:r>
            <a:r>
              <a:rPr lang="en-US" dirty="0" smtClean="0"/>
              <a:t> Cs(55)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электропроводный –</a:t>
            </a:r>
            <a:r>
              <a:rPr lang="en-US" smtClean="0"/>
              <a:t> Ag (47)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Самый пластичный –</a:t>
            </a:r>
            <a:r>
              <a:rPr lang="en-US" dirty="0" smtClean="0"/>
              <a:t> Au (79)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Когда металлы лучше проводят электрический ток: </a:t>
            </a:r>
          </a:p>
          <a:p>
            <a:pPr marL="514350" indent="-514350">
              <a:buNone/>
            </a:pPr>
            <a:r>
              <a:rPr lang="ru-RU" dirty="0" smtClean="0"/>
              <a:t>при повышении или при понижении температуры </a:t>
            </a:r>
          </a:p>
          <a:p>
            <a:pPr marL="514350" indent="-514350">
              <a:buNone/>
            </a:pPr>
            <a:r>
              <a:rPr lang="ru-RU" dirty="0" smtClean="0"/>
              <a:t>и почему?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Металлы – это восстановители. Отдают свои внешние электроны и превращаются </a:t>
            </a:r>
          </a:p>
          <a:p>
            <a:pPr>
              <a:buNone/>
            </a:pPr>
            <a:r>
              <a:rPr lang="ru-RU" dirty="0" smtClean="0"/>
              <a:t>в положительно-заряженные ионы.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0043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процесс окисление)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С.О.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[0;+8]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а) галогенами </a:t>
            </a:r>
            <a:r>
              <a:rPr lang="ru-RU" sz="2800" dirty="0" smtClean="0"/>
              <a:t>(</a:t>
            </a:r>
            <a:r>
              <a:rPr lang="en-US" sz="2800" dirty="0" smtClean="0"/>
              <a:t>VII </a:t>
            </a:r>
            <a:r>
              <a:rPr lang="ru-RU" sz="2800" dirty="0" smtClean="0"/>
              <a:t>группа главная подгруппа)</a:t>
            </a:r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Cl2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MgCl2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-1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071802" y="500063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б) кислородом  </a:t>
            </a: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071802" y="500063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3786190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в) водородом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NaH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-1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071802" y="500063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3786190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г) серой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Al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Al2S3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071802" y="500063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- 6e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3786190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3786190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3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</a:t>
            </a:r>
            <a:r>
              <a:rPr lang="ru-RU" sz="3200" dirty="0" err="1" smtClean="0"/>
              <a:t>д</a:t>
            </a:r>
            <a:r>
              <a:rPr lang="ru-RU" sz="3200" dirty="0" smtClean="0"/>
              <a:t>) азотом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Са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64307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Ca3N2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-3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071802" y="500063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- 6e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3571876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3786190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3200" dirty="0" smtClean="0"/>
              <a:t>1.   Взаимодействуют с простыми веществами – неметаллами:</a:t>
            </a:r>
          </a:p>
          <a:p>
            <a:pPr marL="514350" indent="-514350">
              <a:buNone/>
            </a:pPr>
            <a:r>
              <a:rPr lang="ru-RU" sz="3200" dirty="0" smtClean="0"/>
              <a:t>   е) другими неметаллами.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водой</a:t>
            </a:r>
            <a:r>
              <a:rPr lang="en-US" sz="3200" dirty="0" smtClean="0"/>
              <a:t> (Me</a:t>
            </a:r>
            <a:r>
              <a:rPr lang="ru-RU" sz="3200" dirty="0" smtClean="0"/>
              <a:t> до </a:t>
            </a:r>
            <a:r>
              <a:rPr lang="en-US" sz="3200" dirty="0" smtClean="0"/>
              <a:t>Al)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28588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NaOH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64307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2929720" y="4999842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3857628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3786190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3786190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786190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24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Положение металлов в ПСХЭ.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G:\mendeleev_tab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960894" cy="580074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71736" y="1785926"/>
            <a:ext cx="3214710" cy="26432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 rot="18818010">
            <a:off x="1936305" y="4494915"/>
            <a:ext cx="1442199" cy="6383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7248650">
            <a:off x="3674905" y="1896502"/>
            <a:ext cx="1357322" cy="179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7248650">
            <a:off x="4754734" y="2606191"/>
            <a:ext cx="1357322" cy="198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7248650">
            <a:off x="5540552" y="3320571"/>
            <a:ext cx="1357322" cy="198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5000636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водой</a:t>
            </a:r>
            <a:r>
              <a:rPr lang="en-US" sz="3200" dirty="0" smtClean="0"/>
              <a:t> (Me </a:t>
            </a:r>
            <a:r>
              <a:rPr lang="ru-RU" sz="3200" dirty="0" smtClean="0"/>
              <a:t>от </a:t>
            </a:r>
            <a:r>
              <a:rPr lang="en-US" sz="3200" dirty="0" smtClean="0"/>
              <a:t>Al  </a:t>
            </a:r>
            <a:r>
              <a:rPr lang="ru-RU" sz="3200" dirty="0" smtClean="0"/>
              <a:t>до</a:t>
            </a:r>
            <a:r>
              <a:rPr lang="en-US" sz="3200" dirty="0" smtClean="0"/>
              <a:t> H2)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Zn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28588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ZnO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393803" y="510779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5357826"/>
            <a:ext cx="164307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2929720" y="4999842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14480" y="4786322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3857628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3786190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6" grpId="0"/>
      <p:bldP spid="27" grpId="0"/>
      <p:bldP spid="17" grpId="0"/>
      <p:bldP spid="24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водой  (после Н2)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Ag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28588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964777" y="4179099"/>
            <a:ext cx="1000132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кислотами (</a:t>
            </a:r>
            <a:r>
              <a:rPr lang="ru-RU" sz="2800" dirty="0" smtClean="0"/>
              <a:t>кроме </a:t>
            </a:r>
            <a:r>
              <a:rPr lang="en-US" sz="2800" dirty="0" smtClean="0"/>
              <a:t>HNO3  </a:t>
            </a:r>
            <a:r>
              <a:rPr lang="ru-RU" sz="2800" dirty="0" smtClean="0"/>
              <a:t>и концентрированной </a:t>
            </a:r>
            <a:r>
              <a:rPr lang="en-US" sz="2800" dirty="0" smtClean="0"/>
              <a:t>H2SO4</a:t>
            </a:r>
            <a:r>
              <a:rPr lang="ru-RU" sz="2800" dirty="0" smtClean="0"/>
              <a:t>)</a:t>
            </a:r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50019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857628"/>
            <a:ext cx="200026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179489" y="4892685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28728" y="5143512"/>
            <a:ext cx="164307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2786844" y="4856966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643042" y="4572008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58016" y="3857628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+6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611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+6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24" grpId="0"/>
      <p:bldP spid="28" grpId="0"/>
      <p:bldP spid="29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а)кислотами (</a:t>
            </a:r>
            <a:r>
              <a:rPr lang="en-US" sz="3200" dirty="0" smtClean="0"/>
              <a:t>Me </a:t>
            </a:r>
            <a:r>
              <a:rPr lang="ru-RU" sz="3200" dirty="0" smtClean="0"/>
              <a:t>после Н2)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r>
              <a:rPr lang="en-US" sz="3200" dirty="0" smtClean="0">
                <a:solidFill>
                  <a:schemeClr val="tx1"/>
                </a:solidFill>
              </a:rPr>
              <a:t>u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50019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H2SO4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536281" y="4107661"/>
            <a:ext cx="1000132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14810" y="4000504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р-р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солями (смотреть ЭХРНМ)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50019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r>
              <a:rPr lang="en-US" sz="3200" dirty="0" smtClean="0">
                <a:solidFill>
                  <a:schemeClr val="tx1"/>
                </a:solidFill>
              </a:rPr>
              <a:t>uSO4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857628"/>
            <a:ext cx="200026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179489" y="4892685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28728" y="5143512"/>
            <a:ext cx="164307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2786844" y="4856966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643042" y="4572008"/>
            <a:ext cx="15716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- 2e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58016" y="3857628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Cu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+6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611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+6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85852" y="5500702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Zn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5429264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5500702"/>
            <a:ext cx="171451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MgSO4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5429264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4536281" y="5750735"/>
            <a:ext cx="785818" cy="285752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24" grpId="0"/>
      <p:bldP spid="28" grpId="0"/>
      <p:bldP spid="29" grpId="0"/>
      <p:bldP spid="31" grpId="0"/>
      <p:bldP spid="30" grpId="0"/>
      <p:bldP spid="32" grpId="0"/>
      <p:bldP spid="33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 свойства 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658228" cy="5000636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2</a:t>
            </a:r>
            <a:r>
              <a:rPr lang="ru-RU" sz="3200" dirty="0" smtClean="0"/>
              <a:t>.   Взаимодействуют со сложными веществами:</a:t>
            </a:r>
          </a:p>
          <a:p>
            <a:pPr marL="514350" indent="-514350">
              <a:buNone/>
            </a:pPr>
            <a:r>
              <a:rPr lang="ru-RU" sz="3200" dirty="0" smtClean="0"/>
              <a:t>   а) оксидами</a:t>
            </a:r>
            <a:r>
              <a:rPr lang="ru-RU" sz="2800" dirty="0" smtClean="0"/>
              <a:t>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857628"/>
            <a:ext cx="150019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r>
              <a:rPr lang="en-US" sz="3200" dirty="0" smtClean="0">
                <a:solidFill>
                  <a:schemeClr val="tx1"/>
                </a:solidFill>
              </a:rPr>
              <a:t>r2O3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857628"/>
            <a:ext cx="200026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MgO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643314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465241" y="4821247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14480" y="5072074"/>
            <a:ext cx="150019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2929720" y="478552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928794" y="4500570"/>
            <a:ext cx="114300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- 6e</a:t>
            </a:r>
            <a:r>
              <a:rPr lang="en-US" sz="2800" baseline="30000" dirty="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385762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3786190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371475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364331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85852" y="5500702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Mg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5429264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5500702"/>
            <a:ext cx="171451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5429264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357826"/>
            <a:ext cx="157163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MgO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500826" y="5286388"/>
            <a:ext cx="7858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5357826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14480" y="5286388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86116" y="5286388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+4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86182" y="5286388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143512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72198" y="5072074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86710" y="5143512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786578" y="3786190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72000" y="3786190"/>
            <a:ext cx="85725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42910" y="3714752"/>
            <a:ext cx="85725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86314" y="5357826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5500702"/>
            <a:ext cx="8572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1322365" y="6392883"/>
            <a:ext cx="49927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571604" y="6643710"/>
            <a:ext cx="2071702" cy="2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3464711" y="646511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000232" y="6000768"/>
            <a:ext cx="114300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- 4e</a:t>
            </a:r>
            <a:r>
              <a:rPr lang="en-US" sz="2800" baseline="30000" smtClean="0">
                <a:solidFill>
                  <a:schemeClr val="tx1"/>
                </a:solidFill>
              </a:rPr>
              <a:t>-</a:t>
            </a:r>
            <a:endParaRPr lang="ru-RU" sz="28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17" grpId="0"/>
      <p:bldP spid="24" grpId="0"/>
      <p:bldP spid="29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Рассмотреть химические свойства металлов на </a:t>
            </a:r>
          </a:p>
          <a:p>
            <a:pPr>
              <a:buNone/>
            </a:pPr>
            <a:r>
              <a:rPr lang="ru-RU" dirty="0" smtClean="0"/>
              <a:t>примере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 </a:t>
            </a:r>
            <a:r>
              <a:rPr lang="ru-RU" dirty="0" smtClean="0"/>
              <a:t>вариант</a:t>
            </a:r>
            <a:r>
              <a:rPr lang="en-US" dirty="0" smtClean="0"/>
              <a:t> – Li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вариант</a:t>
            </a:r>
            <a:r>
              <a:rPr lang="en-US" dirty="0" smtClean="0"/>
              <a:t> – Ca  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вариант –</a:t>
            </a:r>
            <a:r>
              <a:rPr lang="en-US" dirty="0" smtClean="0"/>
              <a:t> Al </a:t>
            </a:r>
          </a:p>
          <a:p>
            <a:pPr>
              <a:buNone/>
            </a:pPr>
            <a:r>
              <a:rPr lang="en-US" dirty="0" smtClean="0"/>
              <a:t>§ </a:t>
            </a:r>
            <a:r>
              <a:rPr lang="ru-RU" dirty="0" smtClean="0"/>
              <a:t>по учебнику.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572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Строение атомов металлов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      </a:t>
            </a:r>
            <a:r>
              <a:rPr lang="ru-RU" sz="6000" dirty="0" err="1" smtClean="0"/>
              <a:t>Ме</a:t>
            </a:r>
            <a:r>
              <a:rPr lang="ru-RU" sz="6000" dirty="0" smtClean="0"/>
              <a:t>          ….</a:t>
            </a:r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внешнем энергетическом уровне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металлов  1-3 е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(4e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Bi (5e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Po (6e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3200" baseline="30000" dirty="0" err="1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(окисление) С.О.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[0;+8]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4810" y="1928802"/>
            <a:ext cx="1000132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+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643177">
            <a:off x="5535742" y="1569090"/>
            <a:ext cx="928694" cy="2000264"/>
          </a:xfrm>
          <a:prstGeom prst="arc">
            <a:avLst>
              <a:gd name="adj1" fmla="val 16263922"/>
              <a:gd name="adj2" fmla="val 2475945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286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Металлические свойства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(восстановительные)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0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Восстановительные </a:t>
            </a:r>
            <a:r>
              <a:rPr lang="ru-RU" dirty="0" smtClean="0"/>
              <a:t>свойства в периодах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ослабевают</a:t>
            </a:r>
          </a:p>
          <a:p>
            <a:pPr>
              <a:buNone/>
            </a:pPr>
            <a:r>
              <a:rPr lang="ru-RU" dirty="0" smtClean="0"/>
              <a:t>(т.к. </a:t>
            </a:r>
            <a:r>
              <a:rPr lang="ru-RU" dirty="0" smtClean="0">
                <a:solidFill>
                  <a:srgbClr val="FF0000"/>
                </a:solidFill>
              </a:rPr>
              <a:t>увеличивается</a:t>
            </a:r>
            <a:r>
              <a:rPr lang="ru-RU" dirty="0" smtClean="0"/>
              <a:t>: заряды ядер атомов, число е</a:t>
            </a:r>
            <a:r>
              <a:rPr lang="ru-RU" baseline="30000" dirty="0" smtClean="0"/>
              <a:t>-</a:t>
            </a:r>
            <a:r>
              <a:rPr lang="ru-RU" dirty="0" smtClean="0"/>
              <a:t> на внешнем уровне; </a:t>
            </a:r>
            <a:r>
              <a:rPr lang="ru-RU" dirty="0" smtClean="0">
                <a:solidFill>
                  <a:srgbClr val="FF0000"/>
                </a:solidFill>
              </a:rPr>
              <a:t>уменьшается </a:t>
            </a:r>
            <a:r>
              <a:rPr lang="ru-RU" dirty="0" smtClean="0"/>
              <a:t>-  радиус атома)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Picture 2" descr="G:\mendeleev_tab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4857784" cy="3998299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28596" y="1571612"/>
            <a:ext cx="8215370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286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Металлические свойства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(восстановительные)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358314" cy="55007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Восстановительные </a:t>
            </a:r>
          </a:p>
          <a:p>
            <a:pPr>
              <a:buNone/>
            </a:pPr>
            <a:r>
              <a:rPr lang="ru-RU" dirty="0" smtClean="0"/>
              <a:t>       свойства в группах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усиливаются </a:t>
            </a:r>
          </a:p>
          <a:p>
            <a:pPr>
              <a:buNone/>
            </a:pPr>
            <a:r>
              <a:rPr lang="ru-RU" dirty="0" smtClean="0"/>
              <a:t>      (т.к. </a:t>
            </a:r>
            <a:r>
              <a:rPr lang="ru-RU" dirty="0" smtClean="0">
                <a:solidFill>
                  <a:srgbClr val="FF0000"/>
                </a:solidFill>
              </a:rPr>
              <a:t>увеличивается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заряд атомных ядер,</a:t>
            </a:r>
          </a:p>
          <a:p>
            <a:pPr>
              <a:buNone/>
            </a:pPr>
            <a:r>
              <a:rPr lang="ru-RU" dirty="0" smtClean="0"/>
              <a:t>      радиус атома;</a:t>
            </a:r>
          </a:p>
          <a:p>
            <a:pPr>
              <a:buNone/>
            </a:pPr>
            <a:r>
              <a:rPr lang="ru-RU" dirty="0" smtClean="0"/>
              <a:t>      число электронов </a:t>
            </a:r>
          </a:p>
          <a:p>
            <a:pPr>
              <a:buNone/>
            </a:pPr>
            <a:r>
              <a:rPr lang="ru-RU" dirty="0" smtClean="0"/>
              <a:t>      на внешнем уровне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не изменяется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Picture 2" descr="G:\mendeleev_tab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16" y="1714488"/>
            <a:ext cx="4857784" cy="3998299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-2249535" y="3892553"/>
            <a:ext cx="521497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Характеристика металлов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как простых веществ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Металлическая связь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Металлическая кристаллическая решетка</a:t>
            </a:r>
          </a:p>
          <a:p>
            <a:pPr algn="ctr">
              <a:buNone/>
            </a:pPr>
            <a:r>
              <a:rPr lang="ru-RU" dirty="0" smtClean="0"/>
              <a:t>(в металлах и сплавах)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Общие физические свойства металлов.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037009" y="4249743"/>
            <a:ext cx="78581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4108447" y="2463793"/>
            <a:ext cx="78581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Металлическая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- атомы металлов;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- катионы металлов;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- общие электроны.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Связь в металлах и сплавах между </a:t>
            </a:r>
            <a:r>
              <a:rPr lang="ru-RU" dirty="0" err="1" smtClean="0"/>
              <a:t>атом-ионами</a:t>
            </a:r>
            <a:r>
              <a:rPr lang="ru-RU" dirty="0" smtClean="0"/>
              <a:t> посредствам обобществленных электронов называется </a:t>
            </a:r>
            <a:r>
              <a:rPr lang="ru-RU" b="1" dirty="0" smtClean="0"/>
              <a:t>металлической . </a:t>
            </a:r>
          </a:p>
        </p:txBody>
      </p:sp>
      <p:sp>
        <p:nvSpPr>
          <p:cNvPr id="4" name="Овал 3"/>
          <p:cNvSpPr/>
          <p:nvPr/>
        </p:nvSpPr>
        <p:spPr>
          <a:xfrm>
            <a:off x="1571604" y="1928802"/>
            <a:ext cx="714380" cy="714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+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2000240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71736" y="2714620"/>
            <a:ext cx="285752" cy="2857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-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71538" y="3071810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28926" y="2000240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571868" y="4357694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14546" y="4357694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00430" y="3000372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143108" y="3071810"/>
            <a:ext cx="714380" cy="714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+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28662" y="4357694"/>
            <a:ext cx="714380" cy="714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+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285852" y="2714620"/>
            <a:ext cx="285752" cy="2857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-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143240" y="3857628"/>
            <a:ext cx="285752" cy="2857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-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643042" y="3929066"/>
            <a:ext cx="285752" cy="2857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-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786314" y="1714488"/>
            <a:ext cx="714380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857752" y="2714620"/>
            <a:ext cx="714380" cy="7143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+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143504" y="3929066"/>
            <a:ext cx="285752" cy="2857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-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534 0 -0.07934 0 -0.06493 0 C -0.05052 0 0.07466 0 0.08681 0 C 0.09896 0 0.02535 0 0 0 Z " pathEditMode="relative" ptsTypes="aaaa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4 -0.04513 -0.00694 -0.1581 0 -0.13564 C 0.00695 -0.11319 0.0408 0.1132 0.04167 0.13542 C 0.04254 0.15764 0.00695 0.04514 0 0 Z " pathEditMode="relative" ptsTypes="aaaa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507 -0.01898 -0.11701 -0.08009 -0.09844 -0.07338 C -0.07986 -0.06667 0.0941 0.02639 0.11163 0.04005 C 0.12917 0.0537 0.03507 0.01898 0 0 Z " pathEditMode="relative" ptsTypes="aaaa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44 -0.00555 0.12187 -0.03518 0.1066 -0.03565 C 0.09132 -0.03611 -0.07222 -0.00787 -0.09167 -0.00231 C -0.11111 0.00324 -0.02587 -0.00278 -0.01007 -0.00231 C 0.00573 -0.00185 -0.01945 0.00556 0 0 Z " pathEditMode="relative" ptsTypes="aaa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5" grpId="1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Металлическая кристаллическая решетка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Вещества с металлической связью имеют металлические кристаллические решётки.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узлах находятся то атомы, </a:t>
            </a:r>
          </a:p>
          <a:p>
            <a:pPr marL="0" indent="0">
              <a:buNone/>
            </a:pPr>
            <a:r>
              <a:rPr lang="ru-RU" dirty="0" smtClean="0"/>
              <a:t>то ионы, в которые легко превращаются атомы металла, отдавая свои </a:t>
            </a:r>
          </a:p>
          <a:p>
            <a:pPr marL="0" indent="0">
              <a:buNone/>
            </a:pPr>
            <a:r>
              <a:rPr lang="ru-RU" dirty="0" smtClean="0"/>
              <a:t>внешние электроны в общее пользование.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1538" y="2500306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14678" y="2500306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357562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71868" y="3357562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00298" y="4286256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68" y="4214818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43108" y="2500306"/>
            <a:ext cx="571504" cy="5715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+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28860" y="3286124"/>
            <a:ext cx="571504" cy="5715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+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57290" y="4214818"/>
            <a:ext cx="571504" cy="5715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+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14480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57488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28926" y="392906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928794" y="392906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-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chemeClr val="tx1"/>
                </a:solidFill>
              </a:rPr>
              <a:t>Общие физические свойства металлов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Внутренне строение металлов определяет их характерные физические свойства: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электропроводность;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теплопроводность;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ковкость и пластичность;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металлический блеск.</a:t>
            </a:r>
          </a:p>
          <a:p>
            <a:pPr marL="0" indent="0">
              <a:buNone/>
            </a:pPr>
            <a:r>
              <a:rPr lang="ru-RU" dirty="0" smtClean="0"/>
              <a:t>Все металлы – твердые вещества.</a:t>
            </a:r>
          </a:p>
          <a:p>
            <a:pPr marL="0" indent="0">
              <a:buNone/>
            </a:pPr>
            <a:r>
              <a:rPr lang="ru-RU" dirty="0" smtClean="0"/>
              <a:t>(кроме ртути </a:t>
            </a:r>
            <a:r>
              <a:rPr lang="en-US" dirty="0" smtClean="0"/>
              <a:t>Hg 80 </a:t>
            </a:r>
            <a:r>
              <a:rPr lang="ru-RU" dirty="0" smtClean="0"/>
              <a:t>порядковый номер в ПСХЭ)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938</Words>
  <Application>Microsoft Office PowerPoint</Application>
  <PresentationFormat>Экран (4:3)</PresentationFormat>
  <Paragraphs>339</Paragraphs>
  <Slides>26</Slides>
  <Notes>1</Notes>
  <HiddenSlides>13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      Положение металлов в Периодической системе химических элементов, строение их атомов, металлическая связь, физические и химические свойства металлов. </vt:lpstr>
      <vt:lpstr>Положение металлов в ПСХЭ.</vt:lpstr>
      <vt:lpstr>Строение атомов металлов</vt:lpstr>
      <vt:lpstr>Металлические свойства (восстановительные)</vt:lpstr>
      <vt:lpstr>Металлические свойства (восстановительные)</vt:lpstr>
      <vt:lpstr> Характеристика металлов  как простых веществ</vt:lpstr>
      <vt:lpstr>Металлическая связь</vt:lpstr>
      <vt:lpstr>Металлическая кристаллическая решетка</vt:lpstr>
      <vt:lpstr> Общие физические свойства металлов</vt:lpstr>
      <vt:lpstr>Общие физические свойства металлов</vt:lpstr>
      <vt:lpstr>Общие физические свойства металлов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Химические свойства металлов.</vt:lpstr>
      <vt:lpstr>Домашнее задание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Положение металлов в Периодической системе химических элементов, строение их атомов, металлическая связь, физические и химические свойства металлов. </dc:title>
  <dc:creator>XTreme</dc:creator>
  <cp:lastModifiedBy>XTreme</cp:lastModifiedBy>
  <cp:revision>37</cp:revision>
  <dcterms:created xsi:type="dcterms:W3CDTF">2013-08-30T04:50:28Z</dcterms:created>
  <dcterms:modified xsi:type="dcterms:W3CDTF">2014-02-22T16:33:49Z</dcterms:modified>
</cp:coreProperties>
</file>