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57" r:id="rId3"/>
    <p:sldId id="283" r:id="rId4"/>
    <p:sldId id="284" r:id="rId5"/>
    <p:sldId id="286" r:id="rId6"/>
    <p:sldId id="287" r:id="rId7"/>
    <p:sldId id="260" r:id="rId8"/>
    <p:sldId id="261" r:id="rId9"/>
    <p:sldId id="288" r:id="rId10"/>
    <p:sldId id="262" r:id="rId11"/>
    <p:sldId id="263" r:id="rId12"/>
    <p:sldId id="289" r:id="rId13"/>
    <p:sldId id="264" r:id="rId14"/>
    <p:sldId id="265" r:id="rId15"/>
    <p:sldId id="266" r:id="rId16"/>
    <p:sldId id="267" r:id="rId17"/>
    <p:sldId id="268" r:id="rId18"/>
    <p:sldId id="290" r:id="rId19"/>
    <p:sldId id="269" r:id="rId20"/>
    <p:sldId id="270" r:id="rId21"/>
    <p:sldId id="271" r:id="rId22"/>
    <p:sldId id="291" r:id="rId23"/>
    <p:sldId id="292" r:id="rId24"/>
    <p:sldId id="293" r:id="rId25"/>
    <p:sldId id="295" r:id="rId26"/>
    <p:sldId id="294" r:id="rId27"/>
    <p:sldId id="296" r:id="rId28"/>
    <p:sldId id="297" r:id="rId29"/>
    <p:sldId id="272" r:id="rId30"/>
    <p:sldId id="273" r:id="rId31"/>
    <p:sldId id="274" r:id="rId32"/>
    <p:sldId id="259" r:id="rId33"/>
    <p:sldId id="275" r:id="rId34"/>
    <p:sldId id="276" r:id="rId35"/>
    <p:sldId id="277" r:id="rId36"/>
    <p:sldId id="278" r:id="rId37"/>
    <p:sldId id="298" r:id="rId38"/>
    <p:sldId id="300" r:id="rId39"/>
    <p:sldId id="299" r:id="rId4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16CA9-B476-4F9C-AC7A-503357DBDEE5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6193D-4449-463B-B40A-50C4F80D99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38D0D-D248-4749-97D3-E9E20E18DBA5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753B7-3FC3-4C97-9F2A-322E5FA0DB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81CFA-4489-4C7F-875C-7BCA4ED2243F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A096E-B8B7-4BCB-8BBB-E49BF1BA18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7ED76-7AA1-4F6A-AEB6-5ADCE9889DC6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EF252-9DBD-436C-8B70-5B920D1DD2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CF47F-1D03-4335-BB94-379C4216B2D1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95B89-EBA2-43E0-8DFE-F9EEE75F5E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2722E-CE65-4905-968D-12CCBA6DE018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1D869-E1C5-4F55-AAA5-2674A1C891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93F1F-1559-4957-9913-8681D6F778B8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4020B-D449-4AF4-8415-BEBAA38D04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ADFDF-3B2C-4893-9CE4-AFD9E748CED3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85AEF-D0C1-4413-9CAF-323726F51F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F7E51-118E-4C8E-BAA5-FF11AB59543F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F34DF-D845-4549-94CB-B7CBAA1B90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C548A-D37E-4811-AB5B-D00CACB50BBD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CECFC-A417-4F6D-8AB9-8196489A98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C199C-B783-4CB7-8448-3A6D5FB0F1CF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F8A5F-6F06-4044-96BE-CBE8047EF0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099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0BB0093-EDE0-4973-8FD2-9F982E5B8E9A}" type="datetimeFigureOut">
              <a:rPr lang="ru-RU"/>
              <a:pPr>
                <a:defRPr/>
              </a:pPr>
              <a:t>30.01.2014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B4C5720-0922-4727-80D8-D2F29A6EE8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43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Arial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&#1043;&#1086;&#1083;&#1077;&#1085;&#1072;&#1089;&#1090;&#1099;&#1077;" TargetMode="External"/><Relationship Id="rId2" Type="http://schemas.openxmlformats.org/officeDocument/2006/relationships/hyperlink" Target="http://ru.wikipedia.org/wiki/&#1042;&#1086;&#1088;&#1086;&#1073;&#1100;&#1080;&#1085;&#1086;&#1086;&#1073;&#1088;&#1072;&#1079;&#1085;&#1099;&#1077;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timuriego.com/vorobinye.html" TargetMode="External"/><Relationship Id="rId4" Type="http://schemas.openxmlformats.org/officeDocument/2006/relationships/hyperlink" Target="http://www.zooschool.ru/birds/vidy/7_4.s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866330"/>
          </a:xfrm>
        </p:spPr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u="sng" dirty="0" smtClean="0"/>
              <a:t/>
            </a:r>
            <a:br>
              <a:rPr lang="ru-RU" sz="4400" u="sng" dirty="0" smtClean="0"/>
            </a:br>
            <a:r>
              <a:rPr lang="ru-RU" sz="4400" u="sng" dirty="0" smtClean="0"/>
              <a:t/>
            </a:r>
            <a:br>
              <a:rPr lang="ru-RU" sz="4400" u="sng" dirty="0" smtClean="0"/>
            </a:br>
            <a:r>
              <a:rPr lang="ru-RU" sz="4400" dirty="0" smtClean="0">
                <a:solidFill>
                  <a:srgbClr val="002060"/>
                </a:solidFill>
              </a:rPr>
              <a:t> </a:t>
            </a:r>
            <a:r>
              <a:rPr lang="ru-RU" sz="4400" dirty="0" smtClean="0">
                <a:solidFill>
                  <a:srgbClr val="002060"/>
                </a:solidFill>
                <a:latin typeface="Constantia" pitchFamily="18" charset="0"/>
              </a:rPr>
              <a:t>«Класс Птицы. Отряды Воробьинообразные и Голенастые»</a:t>
            </a:r>
            <a:endParaRPr lang="ru-RU" dirty="0">
              <a:solidFill>
                <a:srgbClr val="00206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05064"/>
            <a:ext cx="8229600" cy="2303661"/>
          </a:xfrm>
        </p:spPr>
        <p:txBody>
          <a:bodyPr/>
          <a:lstStyle/>
          <a:p>
            <a:pPr marR="0" algn="r">
              <a:lnSpc>
                <a:spcPct val="90000"/>
              </a:lnSpc>
              <a:buNone/>
            </a:pPr>
            <a:endParaRPr lang="ru-RU" sz="2000" dirty="0" smtClean="0">
              <a:solidFill>
                <a:srgbClr val="002060"/>
              </a:solidFill>
              <a:latin typeface="Constantia" pitchFamily="18" charset="0"/>
            </a:endParaRPr>
          </a:p>
          <a:p>
            <a:pPr marR="0" algn="r">
              <a:lnSpc>
                <a:spcPct val="90000"/>
              </a:lnSpc>
              <a:buNone/>
            </a:pPr>
            <a:r>
              <a:rPr lang="ru-RU" sz="2000" dirty="0" smtClean="0">
                <a:solidFill>
                  <a:srgbClr val="002060"/>
                </a:solidFill>
                <a:latin typeface="Constantia" pitchFamily="18" charset="0"/>
              </a:rPr>
              <a:t>Мякишева Ирина Олеговна,</a:t>
            </a:r>
          </a:p>
          <a:p>
            <a:pPr marR="0" algn="r">
              <a:lnSpc>
                <a:spcPct val="90000"/>
              </a:lnSpc>
              <a:buNone/>
            </a:pPr>
            <a:r>
              <a:rPr lang="ru-RU" sz="2000" dirty="0" smtClean="0">
                <a:solidFill>
                  <a:srgbClr val="002060"/>
                </a:solidFill>
                <a:latin typeface="Constantia" pitchFamily="18" charset="0"/>
              </a:rPr>
              <a:t>Учитель биологии</a:t>
            </a:r>
          </a:p>
          <a:p>
            <a:pPr marR="0" algn="r">
              <a:lnSpc>
                <a:spcPct val="90000"/>
              </a:lnSpc>
              <a:buNone/>
            </a:pPr>
            <a:r>
              <a:rPr lang="ru-RU" sz="2000" dirty="0" smtClean="0">
                <a:solidFill>
                  <a:srgbClr val="002060"/>
                </a:solidFill>
                <a:latin typeface="Constantia" pitchFamily="18" charset="0"/>
              </a:rPr>
              <a:t>высшей категории </a:t>
            </a:r>
          </a:p>
          <a:p>
            <a:pPr marR="0" algn="r">
              <a:lnSpc>
                <a:spcPct val="90000"/>
              </a:lnSpc>
              <a:buNone/>
            </a:pPr>
            <a:r>
              <a:rPr lang="ru-RU" sz="2000" dirty="0" smtClean="0">
                <a:solidFill>
                  <a:srgbClr val="002060"/>
                </a:solidFill>
                <a:latin typeface="Constantia" pitchFamily="18" charset="0"/>
              </a:rPr>
              <a:t>МБОУ СОШ №12 города Смоленска.</a:t>
            </a:r>
          </a:p>
          <a:p>
            <a:pPr algn="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 Семейство </a:t>
            </a:r>
            <a:r>
              <a:rPr lang="ru-RU" dirty="0" err="1" smtClean="0"/>
              <a:t>Врановые</a:t>
            </a:r>
            <a:endParaRPr lang="ru-RU" dirty="0"/>
          </a:p>
        </p:txBody>
      </p:sp>
      <p:pic>
        <p:nvPicPr>
          <p:cNvPr id="112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874838"/>
            <a:ext cx="6697662" cy="44577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Семейство Жаворонковые</a:t>
            </a:r>
            <a:endParaRPr lang="ru-RU" dirty="0"/>
          </a:p>
        </p:txBody>
      </p:sp>
      <p:pic>
        <p:nvPicPr>
          <p:cNvPr id="122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1700213"/>
            <a:ext cx="6408738" cy="43418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Семейство </a:t>
            </a:r>
            <a:r>
              <a:rPr lang="ru-RU" dirty="0" err="1" smtClean="0"/>
              <a:t>Оляпковые</a:t>
            </a:r>
            <a:endParaRPr lang="ru-RU" dirty="0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8462" y="1362175"/>
            <a:ext cx="5495825" cy="54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mtClean="0"/>
              <a:t>Семейство Трясогузковые</a:t>
            </a:r>
            <a:endParaRPr lang="ru-RU" dirty="0"/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25625" y="1600200"/>
            <a:ext cx="5492750" cy="4708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Семейство Воробьиные</a:t>
            </a:r>
            <a:endParaRPr lang="ru-RU" dirty="0"/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70038" y="1600200"/>
            <a:ext cx="6003925" cy="4708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Семейство Вьюрковые</a:t>
            </a:r>
            <a:endParaRPr lang="ru-RU" dirty="0"/>
          </a:p>
        </p:txBody>
      </p:sp>
      <p:pic>
        <p:nvPicPr>
          <p:cNvPr id="15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90613" y="1600200"/>
            <a:ext cx="6962775" cy="4708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Семейство </a:t>
            </a:r>
            <a:r>
              <a:rPr lang="ru-RU" dirty="0" err="1" smtClean="0"/>
              <a:t>Ткачиковые</a:t>
            </a:r>
            <a:endParaRPr lang="ru-RU" dirty="0"/>
          </a:p>
        </p:txBody>
      </p:sp>
      <p:pic>
        <p:nvPicPr>
          <p:cNvPr id="16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0325" y="1600200"/>
            <a:ext cx="6483350" cy="4708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Семейство Овсянковые</a:t>
            </a:r>
            <a:endParaRPr lang="ru-RU" dirty="0"/>
          </a:p>
        </p:txBody>
      </p:sp>
      <p:pic>
        <p:nvPicPr>
          <p:cNvPr id="17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84288" y="1600200"/>
            <a:ext cx="6575425" cy="4708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Семейство	</a:t>
            </a:r>
            <a:r>
              <a:rPr lang="ru-RU" dirty="0" err="1" smtClean="0"/>
              <a:t>Пересмешниковые</a:t>
            </a:r>
            <a:endParaRPr lang="ru-RU" dirty="0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4605" y="1844824"/>
            <a:ext cx="730382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Семейство Поползневые</a:t>
            </a:r>
            <a:endParaRPr lang="ru-RU" dirty="0"/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6375" y="1939925"/>
            <a:ext cx="6191250" cy="40290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Содержимое 4"/>
          <p:cNvSpPr>
            <a:spLocks noGrp="1"/>
          </p:cNvSpPr>
          <p:nvPr>
            <p:ph idx="1"/>
          </p:nvPr>
        </p:nvSpPr>
        <p:spPr>
          <a:xfrm>
            <a:off x="457200" y="692150"/>
            <a:ext cx="8229600" cy="5434013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sz="2400" b="1" u="sng" dirty="0" smtClean="0">
                <a:solidFill>
                  <a:srgbClr val="002060"/>
                </a:solidFill>
                <a:cs typeface="Times New Roman" pitchFamily="18" charset="0"/>
              </a:rPr>
              <a:t>ЦЕЛИ УРОКА:</a:t>
            </a:r>
            <a:r>
              <a:rPr 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 </a:t>
            </a:r>
            <a:endParaRPr lang="ru-RU" sz="24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algn="just" eaLnBrk="1" hangingPunct="1">
              <a:buNone/>
            </a:pPr>
            <a:r>
              <a:rPr lang="ru-RU" sz="2000" b="1" u="sng" dirty="0" smtClean="0">
                <a:solidFill>
                  <a:srgbClr val="002060"/>
                </a:solidFill>
                <a:cs typeface="Times New Roman" pitchFamily="18" charset="0"/>
              </a:rPr>
              <a:t>1.Образовательные.</a:t>
            </a:r>
          </a:p>
          <a:p>
            <a:pPr algn="just" eaLnBrk="1" hangingPunct="1">
              <a:buNone/>
            </a:pP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       Изучить особенности строения и образа жизни птиц, относящихся к    отрядам Воробьинообразные и Голенастые. Закрепить знания о многообразии и систематических группах птиц и птиц, относящихся к разным экологическим группам; о том, что принадлежность к разным отрядам – приспособление к условиям существования.</a:t>
            </a:r>
          </a:p>
          <a:p>
            <a:pPr eaLnBrk="1" hangingPunct="1">
              <a:buNone/>
            </a:pPr>
            <a:endParaRPr lang="ru-RU" sz="2000" b="1" u="sng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ru-RU" sz="2000" b="1" u="sng" dirty="0" smtClean="0">
                <a:solidFill>
                  <a:srgbClr val="002060"/>
                </a:solidFill>
                <a:cs typeface="Times New Roman" pitchFamily="18" charset="0"/>
              </a:rPr>
              <a:t>2. Развивающие. </a:t>
            </a: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Развивать познавательный интерес учащихся, их логическое мышление,   память, внимание, оперативность памяти, аналитические способности, устную речь; развивать умения формулировать вопросы, сравнивать и обобщать, находить главное.  Развивать коммуникативные умения.</a:t>
            </a:r>
          </a:p>
          <a:p>
            <a:pPr eaLnBrk="1" hangingPunct="1">
              <a:buNone/>
            </a:pPr>
            <a:endParaRPr lang="ru-RU" sz="20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eaLnBrk="1" hangingPunct="1">
              <a:buNone/>
            </a:pPr>
            <a:r>
              <a:rPr lang="ru-RU" sz="2000" b="1" u="sng" dirty="0" smtClean="0">
                <a:solidFill>
                  <a:srgbClr val="002060"/>
                </a:solidFill>
                <a:cs typeface="Times New Roman" pitchFamily="18" charset="0"/>
              </a:rPr>
              <a:t>3. Воспитательные. </a:t>
            </a: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Продолжить формирование научного мировоззрения, содействовать   нравственному, эстетическому воспитанию.</a:t>
            </a:r>
          </a:p>
          <a:p>
            <a:pPr eaLnBrk="1" hangingPunct="1"/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Семейство Синицевые</a:t>
            </a:r>
            <a:endParaRPr lang="ru-RU" dirty="0"/>
          </a:p>
        </p:txBody>
      </p:sp>
      <p:pic>
        <p:nvPicPr>
          <p:cNvPr id="19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33513" y="1600200"/>
            <a:ext cx="6276975" cy="4708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Семейство </a:t>
            </a:r>
            <a:r>
              <a:rPr lang="ru-RU" dirty="0" err="1" smtClean="0"/>
              <a:t>Ласточковые</a:t>
            </a:r>
            <a:endParaRPr lang="ru-RU" dirty="0"/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6375" y="1577975"/>
            <a:ext cx="5975350" cy="47307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Семейство  Корольковые </a:t>
            </a:r>
            <a:endParaRPr lang="ru-RU" dirty="0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4328" y="1391369"/>
            <a:ext cx="513397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Семейство  Славковые</a:t>
            </a:r>
            <a:endParaRPr lang="ru-RU" dirty="0"/>
          </a:p>
        </p:txBody>
      </p:sp>
      <p:pic>
        <p:nvPicPr>
          <p:cNvPr id="6041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9144" y="1167770"/>
            <a:ext cx="4487112" cy="550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Семейство  </a:t>
            </a:r>
            <a:r>
              <a:rPr lang="ru-RU" dirty="0" err="1" smtClean="0"/>
              <a:t>Мухоловковые</a:t>
            </a:r>
            <a:endParaRPr lang="ru-RU" dirty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5160" y="1304901"/>
            <a:ext cx="4693103" cy="5472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Семейство  Дроздовые</a:t>
            </a:r>
            <a:endParaRPr lang="ru-RU" dirty="0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2599" y="1470186"/>
            <a:ext cx="6499761" cy="49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Семейство  Скворцовые</a:t>
            </a:r>
            <a:endParaRPr lang="ru-RU" dirty="0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1904" y="1340768"/>
            <a:ext cx="4450336" cy="5416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u="sng" dirty="0" smtClean="0">
                <a:solidFill>
                  <a:srgbClr val="002060"/>
                </a:solidFill>
              </a:rPr>
              <a:t>Научная классификация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Домен: 	Эукариоты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Царство: 	Животные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Тип:    	Хордовые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Класс: 	Птицы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Отряд: 	Голенастые, или </a:t>
            </a:r>
            <a:r>
              <a:rPr lang="ru-RU" b="1" dirty="0" err="1" smtClean="0">
                <a:solidFill>
                  <a:srgbClr val="002060"/>
                </a:solidFill>
              </a:rPr>
              <a:t>Аистообразные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/>
              <a:t/>
            </a:r>
            <a:br>
              <a:rPr lang="ru-RU" u="sng" dirty="0" smtClean="0"/>
            </a:br>
            <a:r>
              <a:rPr lang="ru-RU" u="sng" dirty="0" smtClean="0">
                <a:solidFill>
                  <a:srgbClr val="002060"/>
                </a:solidFill>
              </a:rPr>
              <a:t>Семейства: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b="1" dirty="0" smtClean="0"/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1. </a:t>
            </a:r>
            <a:r>
              <a:rPr lang="ru-RU" b="1" dirty="0" err="1" smtClean="0">
                <a:solidFill>
                  <a:srgbClr val="002060"/>
                </a:solidFill>
              </a:rPr>
              <a:t>Цаплевые</a:t>
            </a:r>
            <a:r>
              <a:rPr lang="ru-RU" b="1" dirty="0" smtClean="0">
                <a:solidFill>
                  <a:srgbClr val="002060"/>
                </a:solidFill>
              </a:rPr>
              <a:t> (</a:t>
            </a:r>
            <a:r>
              <a:rPr lang="ru-RU" b="1" dirty="0" err="1" smtClean="0">
                <a:solidFill>
                  <a:srgbClr val="002060"/>
                </a:solidFill>
              </a:rPr>
              <a:t>Ardeidae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2.Молотоглавые (</a:t>
            </a:r>
            <a:r>
              <a:rPr lang="ru-RU" b="1" dirty="0" err="1" smtClean="0">
                <a:solidFill>
                  <a:srgbClr val="002060"/>
                </a:solidFill>
              </a:rPr>
              <a:t>Scopidae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3.Аистовые (</a:t>
            </a:r>
            <a:r>
              <a:rPr lang="ru-RU" b="1" dirty="0" err="1" smtClean="0">
                <a:solidFill>
                  <a:srgbClr val="002060"/>
                </a:solidFill>
              </a:rPr>
              <a:t>Ciconiidae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4.Китоглавые (</a:t>
            </a:r>
            <a:r>
              <a:rPr lang="ru-RU" b="1" dirty="0" err="1" smtClean="0">
                <a:solidFill>
                  <a:srgbClr val="002060"/>
                </a:solidFill>
              </a:rPr>
              <a:t>Balaenicipitidae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5.Ибисовые (</a:t>
            </a:r>
            <a:r>
              <a:rPr lang="ru-RU" b="1" dirty="0" err="1" smtClean="0">
                <a:solidFill>
                  <a:srgbClr val="002060"/>
                </a:solidFill>
              </a:rPr>
              <a:t>Threskiornithidae</a:t>
            </a:r>
            <a:r>
              <a:rPr lang="ru-RU" b="1" dirty="0" smtClean="0">
                <a:solidFill>
                  <a:srgbClr val="002060"/>
                </a:solidFill>
              </a:rPr>
              <a:t>)</a:t>
            </a:r>
            <a:endParaRPr lang="ru-RU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u="sng" dirty="0" smtClean="0">
                <a:solidFill>
                  <a:srgbClr val="002060"/>
                </a:solidFill>
              </a:rPr>
              <a:t>Отряд Голенастые, или </a:t>
            </a:r>
            <a:r>
              <a:rPr lang="ru-RU" u="sng" dirty="0" err="1" smtClean="0">
                <a:solidFill>
                  <a:srgbClr val="002060"/>
                </a:solidFill>
              </a:rPr>
              <a:t>Аистообразные</a:t>
            </a:r>
            <a:r>
              <a:rPr lang="ru-RU" u="sng" dirty="0" smtClean="0">
                <a:solidFill>
                  <a:srgbClr val="002060"/>
                </a:solidFill>
              </a:rPr>
              <a:t/>
            </a:r>
            <a:br>
              <a:rPr lang="ru-RU" u="sng" dirty="0" smtClean="0">
                <a:solidFill>
                  <a:srgbClr val="002060"/>
                </a:solidFill>
              </a:rPr>
            </a:br>
            <a:r>
              <a:rPr lang="ru-RU" u="sng" dirty="0" smtClean="0">
                <a:solidFill>
                  <a:srgbClr val="002060"/>
                </a:solidFill>
              </a:rPr>
              <a:t>Семейство Аистовые</a:t>
            </a:r>
            <a:endParaRPr lang="ru-RU" u="sng" dirty="0">
              <a:solidFill>
                <a:srgbClr val="002060"/>
              </a:solidFill>
            </a:endParaRPr>
          </a:p>
        </p:txBody>
      </p:sp>
      <p:pic>
        <p:nvPicPr>
          <p:cNvPr id="21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00338" y="1844675"/>
            <a:ext cx="3633787" cy="4708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0" y="-56365"/>
            <a:ext cx="9144000" cy="658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u="sng" dirty="0">
                <a:solidFill>
                  <a:srgbClr val="002060"/>
                </a:solidFill>
                <a:latin typeface="Constantia" pitchFamily="18" charset="0"/>
              </a:rPr>
              <a:t>ПЛАН УРОКА</a:t>
            </a:r>
            <a:r>
              <a:rPr lang="ru-RU" sz="2400" b="1" u="sng" dirty="0" smtClean="0">
                <a:solidFill>
                  <a:srgbClr val="002060"/>
                </a:solidFill>
                <a:latin typeface="Constantia" pitchFamily="18" charset="0"/>
              </a:rPr>
              <a:t>.</a:t>
            </a:r>
          </a:p>
          <a:p>
            <a:endParaRPr lang="ru-RU" dirty="0">
              <a:solidFill>
                <a:srgbClr val="002060"/>
              </a:solidFill>
              <a:latin typeface="Constantia" pitchFamily="18" charset="0"/>
            </a:endParaRPr>
          </a:p>
          <a:p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  Организационный момент  </a:t>
            </a:r>
          </a:p>
          <a:p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 Проверка знаний по многообразию птиц.</a:t>
            </a:r>
          </a:p>
          <a:p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Формулирование темы, мотивация. Выявление субъектного опыта.</a:t>
            </a:r>
          </a:p>
          <a:p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Изучение нового материала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- формулировка задач урока;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- рассказ учителя о систематике, многообразии птиц, о приспособлении птиц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к         условиям 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окружающей среды;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- работа с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дидактическим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материалом по выбору. Индивидуальная и парная.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- отчёт о работе (заполнение таблицы);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- работа  по выбору: с учителем или с/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учебником и дидактическим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материалом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принадлежности к разным экологическим группам птиц отрядов Воробьинообразные   и Голенастые.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- обобщение.</a:t>
            </a:r>
          </a:p>
          <a:p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 Закрепление знаний.</a:t>
            </a:r>
          </a:p>
          <a:p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Самопроверка (по выбору).</a:t>
            </a:r>
          </a:p>
          <a:p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VII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Рефлексия.</a:t>
            </a:r>
          </a:p>
          <a:p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.Информация о домашнем задании на выбор учащихся.</a:t>
            </a:r>
          </a:p>
          <a:p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IX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 Обобщение о повышении субъективного опыта учащихся. </a:t>
            </a:r>
          </a:p>
          <a:p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.   Подведение итогов урока.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Черный аист</a:t>
            </a:r>
            <a:endParaRPr lang="ru-RU" dirty="0"/>
          </a:p>
        </p:txBody>
      </p:sp>
      <p:pic>
        <p:nvPicPr>
          <p:cNvPr id="225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743075"/>
            <a:ext cx="6769100" cy="45196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dirty="0" smtClean="0"/>
              <a:t>Семейство </a:t>
            </a:r>
            <a:r>
              <a:rPr lang="ru-RU" dirty="0" err="1" smtClean="0"/>
              <a:t>Цаплевые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Серая цапля</a:t>
            </a:r>
            <a:endParaRPr lang="ru-RU" dirty="0"/>
          </a:p>
        </p:txBody>
      </p:sp>
      <p:pic>
        <p:nvPicPr>
          <p:cNvPr id="2355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95588" y="1600200"/>
            <a:ext cx="3552825" cy="4708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Большая белая цапля</a:t>
            </a:r>
            <a:endParaRPr lang="ru-RU" dirty="0"/>
          </a:p>
        </p:txBody>
      </p:sp>
      <p:pic>
        <p:nvPicPr>
          <p:cNvPr id="2457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24188" y="1600200"/>
            <a:ext cx="3095625" cy="4708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Семейство </a:t>
            </a:r>
            <a:r>
              <a:rPr lang="ru-RU" dirty="0" err="1" smtClean="0"/>
              <a:t>Молотоглавые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Молотоглав</a:t>
            </a:r>
            <a:endParaRPr lang="ru-RU" dirty="0"/>
          </a:p>
        </p:txBody>
      </p:sp>
      <p:pic>
        <p:nvPicPr>
          <p:cNvPr id="256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28775" y="1600200"/>
            <a:ext cx="5886450" cy="4708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Семейство Ибисовые</a:t>
            </a:r>
            <a:br>
              <a:rPr lang="ru-RU" dirty="0" smtClean="0"/>
            </a:br>
            <a:r>
              <a:rPr lang="ru-RU" dirty="0" smtClean="0"/>
              <a:t>Священный ибис</a:t>
            </a:r>
            <a:endParaRPr lang="ru-RU" dirty="0"/>
          </a:p>
        </p:txBody>
      </p:sp>
      <p:pic>
        <p:nvPicPr>
          <p:cNvPr id="266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33513" y="1600200"/>
            <a:ext cx="6276975" cy="4708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err="1" smtClean="0"/>
              <a:t>Каравайка</a:t>
            </a:r>
            <a:endParaRPr lang="ru-RU" dirty="0"/>
          </a:p>
        </p:txBody>
      </p:sp>
      <p:pic>
        <p:nvPicPr>
          <p:cNvPr id="276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92275" y="1614488"/>
            <a:ext cx="6048375" cy="49149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Колпица обыкновенная</a:t>
            </a:r>
            <a:endParaRPr lang="ru-RU" dirty="0"/>
          </a:p>
        </p:txBody>
      </p:sp>
      <p:pic>
        <p:nvPicPr>
          <p:cNvPr id="286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276350"/>
            <a:ext cx="7129462" cy="53467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dirty="0" smtClean="0"/>
              <a:t>Семейство  </a:t>
            </a:r>
            <a:r>
              <a:rPr lang="ru-RU" dirty="0" err="1" smtClean="0"/>
              <a:t>Китоглавые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Китоглав</a:t>
            </a:r>
            <a:endParaRPr lang="ru-RU" dirty="0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5440" y="1361631"/>
            <a:ext cx="3968767" cy="549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Constantia" pitchFamily="18" charset="0"/>
              </a:rPr>
              <a:t>СПАСИБО ЗА ВНИМАНИЕ !</a:t>
            </a:r>
            <a:endParaRPr lang="ru-RU" dirty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574" y="1916832"/>
            <a:ext cx="436222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0684" y="1916832"/>
            <a:ext cx="458029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err="1" smtClean="0"/>
              <a:t>Интенет-ресурсы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http://ru.wikipedia.org/wiki/</a:t>
            </a:r>
            <a:r>
              <a:rPr lang="ru-RU" dirty="0" smtClean="0">
                <a:hlinkClick r:id="rId2"/>
              </a:rPr>
              <a:t>Воробьинообразные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http://ru.wikipedia.org/wiki/</a:t>
            </a:r>
            <a:r>
              <a:rPr lang="ru-RU" dirty="0" smtClean="0">
                <a:hlinkClick r:id="rId3"/>
              </a:rPr>
              <a:t>Голенастые</a:t>
            </a:r>
            <a:endParaRPr lang="ru-RU" dirty="0" smtClean="0"/>
          </a:p>
          <a:p>
            <a:r>
              <a:rPr lang="en-US" dirty="0" smtClean="0">
                <a:hlinkClick r:id="rId4"/>
              </a:rPr>
              <a:t>http://www.zooschool.ru/birds/vidy/7_4.shtml</a:t>
            </a:r>
            <a:endParaRPr lang="ru-RU" dirty="0" smtClean="0"/>
          </a:p>
          <a:p>
            <a:r>
              <a:rPr lang="en-US" dirty="0" smtClean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timuriego.com/vorobinye.html</a:t>
            </a:r>
            <a:endParaRPr lang="ru-RU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u="sng" dirty="0" smtClean="0">
                <a:solidFill>
                  <a:srgbClr val="002060"/>
                </a:solidFill>
              </a:rPr>
              <a:t>Научная классификация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Домен: 	Эукариоты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Царство: 	Животные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Тип:    	Хордовые</a:t>
            </a:r>
            <a:endParaRPr lang="ru-RU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Класс: 	Птицы</a:t>
            </a:r>
          </a:p>
          <a:p>
            <a:pPr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Отряд: 	Воробьинообразные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4400" u="sng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4400" u="sng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4400" u="sng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Подотряды:</a:t>
            </a:r>
            <a:br>
              <a:rPr lang="ru-RU" sz="4400" u="sng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spcBef>
                <a:spcPct val="0"/>
              </a:spcBef>
              <a:buClrTx/>
              <a:buSzTx/>
              <a:buNone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1.Рогоклювы (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Eurylaimi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pPr marL="0" lvl="0" indent="0" algn="just">
              <a:spcBef>
                <a:spcPct val="0"/>
              </a:spcBef>
              <a:buClrTx/>
              <a:buSzTx/>
              <a:buNone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lvl="0" indent="0" algn="just">
              <a:spcBef>
                <a:spcPct val="0"/>
              </a:spcBef>
              <a:buClrTx/>
              <a:buSzTx/>
              <a:buNone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2.Тиранны (кричащие воробьиные) (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Tyranni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pPr marL="0" lvl="0" indent="0" algn="just">
              <a:spcBef>
                <a:spcPct val="0"/>
              </a:spcBef>
              <a:buClrTx/>
              <a:buSzTx/>
              <a:buNone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lvl="0" indent="0" algn="just">
              <a:spcBef>
                <a:spcPct val="0"/>
              </a:spcBef>
              <a:buClrTx/>
              <a:buSzTx/>
              <a:buNone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3.Примитивные воробьиные (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Menurae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</a:p>
          <a:p>
            <a:pPr marL="0" lvl="0" indent="0" algn="just">
              <a:spcBef>
                <a:spcPct val="0"/>
              </a:spcBef>
              <a:buClrTx/>
              <a:buSzTx/>
              <a:buNone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lvl="0" indent="0" algn="just">
              <a:spcBef>
                <a:spcPct val="0"/>
              </a:spcBef>
              <a:buClrTx/>
              <a:buSzTx/>
              <a:buNone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4.Певчие воробьиные (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Oscines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u="sng" dirty="0" smtClean="0"/>
              <a:t/>
            </a:r>
            <a:br>
              <a:rPr lang="ru-RU" sz="3600" u="sng" dirty="0" smtClean="0"/>
            </a:br>
            <a:r>
              <a:rPr lang="ru-RU" sz="3100" u="sng" dirty="0" smtClean="0">
                <a:solidFill>
                  <a:srgbClr val="002060"/>
                </a:solidFill>
              </a:rPr>
              <a:t>Подотряд Певчие воробьиные (</a:t>
            </a:r>
            <a:r>
              <a:rPr lang="ru-RU" sz="3100" u="sng" dirty="0" err="1" smtClean="0">
                <a:solidFill>
                  <a:srgbClr val="002060"/>
                </a:solidFill>
              </a:rPr>
              <a:t>Passeri</a:t>
            </a:r>
            <a:r>
              <a:rPr lang="ru-RU" sz="3100" u="sng" dirty="0" smtClean="0">
                <a:solidFill>
                  <a:srgbClr val="002060"/>
                </a:solidFill>
              </a:rPr>
              <a:t>)</a:t>
            </a:r>
            <a:r>
              <a:rPr lang="ru-RU" sz="3100" dirty="0" smtClean="0">
                <a:solidFill>
                  <a:srgbClr val="002060"/>
                </a:solidFill>
              </a:rPr>
              <a:t/>
            </a:r>
            <a:br>
              <a:rPr lang="ru-RU" sz="3100" dirty="0" smtClean="0">
                <a:solidFill>
                  <a:srgbClr val="002060"/>
                </a:solidFill>
              </a:rPr>
            </a:br>
            <a:r>
              <a:rPr lang="ru-RU" sz="3100" i="1" u="sng" dirty="0" smtClean="0">
                <a:solidFill>
                  <a:srgbClr val="002060"/>
                </a:solidFill>
              </a:rPr>
              <a:t>Семейства: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39965"/>
          </a:xfrm>
        </p:spPr>
        <p:txBody>
          <a:bodyPr/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1.Иволговые (</a:t>
            </a:r>
            <a:r>
              <a:rPr lang="ru-RU" sz="1600" b="1" dirty="0" err="1" smtClean="0">
                <a:solidFill>
                  <a:srgbClr val="002060"/>
                </a:solidFill>
              </a:rPr>
              <a:t>Oriolidae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2.Райские птицы (</a:t>
            </a:r>
            <a:r>
              <a:rPr lang="ru-RU" sz="1600" b="1" dirty="0" err="1" smtClean="0">
                <a:solidFill>
                  <a:srgbClr val="002060"/>
                </a:solidFill>
              </a:rPr>
              <a:t>Paradisaeidae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3.Врановые (</a:t>
            </a:r>
            <a:r>
              <a:rPr lang="ru-RU" sz="1600" b="1" dirty="0" err="1" smtClean="0">
                <a:solidFill>
                  <a:srgbClr val="002060"/>
                </a:solidFill>
              </a:rPr>
              <a:t>Corvidae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5.Жаворонковые (</a:t>
            </a:r>
            <a:r>
              <a:rPr lang="ru-RU" sz="1600" b="1" dirty="0" err="1" smtClean="0">
                <a:solidFill>
                  <a:srgbClr val="002060"/>
                </a:solidFill>
              </a:rPr>
              <a:t>Alaudidae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6.Оляпковые (</a:t>
            </a:r>
            <a:r>
              <a:rPr lang="ru-RU" sz="1600" b="1" dirty="0" err="1" smtClean="0">
                <a:solidFill>
                  <a:srgbClr val="002060"/>
                </a:solidFill>
              </a:rPr>
              <a:t>Cinclidae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7.Трясогузковые (</a:t>
            </a:r>
            <a:r>
              <a:rPr lang="ru-RU" sz="1600" b="1" dirty="0" err="1" smtClean="0">
                <a:solidFill>
                  <a:srgbClr val="002060"/>
                </a:solidFill>
              </a:rPr>
              <a:t>Motacillidae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8.Воробьиные (</a:t>
            </a:r>
            <a:r>
              <a:rPr lang="ru-RU" sz="1600" b="1" dirty="0" err="1" smtClean="0">
                <a:solidFill>
                  <a:srgbClr val="002060"/>
                </a:solidFill>
              </a:rPr>
              <a:t>Passeridae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9.Вьюрковые (</a:t>
            </a:r>
            <a:r>
              <a:rPr lang="ru-RU" sz="1600" b="1" dirty="0" err="1" smtClean="0">
                <a:solidFill>
                  <a:srgbClr val="002060"/>
                </a:solidFill>
              </a:rPr>
              <a:t>Fringillidae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10.Ткачиковые (</a:t>
            </a:r>
            <a:r>
              <a:rPr lang="ru-RU" sz="1600" b="1" dirty="0" err="1" smtClean="0">
                <a:solidFill>
                  <a:srgbClr val="002060"/>
                </a:solidFill>
              </a:rPr>
              <a:t>Ploceidae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11.Овсянковые (</a:t>
            </a:r>
            <a:r>
              <a:rPr lang="ru-RU" sz="1600" b="1" dirty="0" err="1" smtClean="0">
                <a:solidFill>
                  <a:srgbClr val="002060"/>
                </a:solidFill>
              </a:rPr>
              <a:t>Emberizidae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12.Пересмешниковые (</a:t>
            </a:r>
            <a:r>
              <a:rPr lang="ru-RU" sz="1600" b="1" dirty="0" err="1" smtClean="0">
                <a:solidFill>
                  <a:srgbClr val="002060"/>
                </a:solidFill>
              </a:rPr>
              <a:t>Mimidae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13.Поползневые (</a:t>
            </a:r>
            <a:r>
              <a:rPr lang="ru-RU" sz="1600" b="1" dirty="0" err="1" smtClean="0">
                <a:solidFill>
                  <a:srgbClr val="002060"/>
                </a:solidFill>
              </a:rPr>
              <a:t>Sittidae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14.Синицевые (</a:t>
            </a:r>
            <a:r>
              <a:rPr lang="ru-RU" sz="1600" b="1" dirty="0" err="1" smtClean="0">
                <a:solidFill>
                  <a:srgbClr val="002060"/>
                </a:solidFill>
              </a:rPr>
              <a:t>Paridae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15.Ласточковые (</a:t>
            </a:r>
            <a:r>
              <a:rPr lang="ru-RU" sz="1600" b="1" dirty="0" err="1" smtClean="0">
                <a:solidFill>
                  <a:srgbClr val="002060"/>
                </a:solidFill>
              </a:rPr>
              <a:t>Hirundinidae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16.Корольковые (</a:t>
            </a:r>
            <a:r>
              <a:rPr lang="ru-RU" sz="1600" b="1" dirty="0" err="1" smtClean="0">
                <a:solidFill>
                  <a:srgbClr val="002060"/>
                </a:solidFill>
              </a:rPr>
              <a:t>Regulidae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17.Славковые (</a:t>
            </a:r>
            <a:r>
              <a:rPr lang="ru-RU" sz="1600" b="1" dirty="0" err="1" smtClean="0">
                <a:solidFill>
                  <a:srgbClr val="002060"/>
                </a:solidFill>
              </a:rPr>
              <a:t>Sylviidae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18.Мухоловковые (</a:t>
            </a:r>
            <a:r>
              <a:rPr lang="ru-RU" sz="1600" b="1" dirty="0" err="1" smtClean="0">
                <a:solidFill>
                  <a:srgbClr val="002060"/>
                </a:solidFill>
              </a:rPr>
              <a:t>Muscicapidae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19.Дроздовые (</a:t>
            </a:r>
            <a:r>
              <a:rPr lang="ru-RU" sz="1600" b="1" dirty="0" err="1" smtClean="0">
                <a:solidFill>
                  <a:srgbClr val="002060"/>
                </a:solidFill>
              </a:rPr>
              <a:t>Turdidae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20.Скворцовые (</a:t>
            </a:r>
            <a:r>
              <a:rPr lang="ru-RU" sz="1600" b="1" dirty="0" err="1" smtClean="0">
                <a:solidFill>
                  <a:srgbClr val="002060"/>
                </a:solidFill>
              </a:rPr>
              <a:t>Sturnidae</a:t>
            </a:r>
            <a:r>
              <a:rPr lang="ru-RU" sz="1600" b="1" dirty="0" smtClean="0">
                <a:solidFill>
                  <a:srgbClr val="002060"/>
                </a:solidFill>
              </a:rPr>
              <a:t>)</a:t>
            </a:r>
            <a:endParaRPr lang="ru-RU" sz="1600" dirty="0" smtClean="0">
              <a:solidFill>
                <a:srgbClr val="002060"/>
              </a:solidFill>
            </a:endParaRPr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u="sng" dirty="0" smtClean="0">
                <a:solidFill>
                  <a:srgbClr val="002060"/>
                </a:solidFill>
              </a:rPr>
              <a:t>Отряд Воробьинообразные</a:t>
            </a:r>
            <a:endParaRPr lang="ru-RU" u="sng" dirty="0">
              <a:solidFill>
                <a:srgbClr val="002060"/>
              </a:solidFill>
            </a:endParaRP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33513" y="1600200"/>
            <a:ext cx="6276975" cy="4708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Семейство Иволговые</a:t>
            </a:r>
            <a:endParaRPr lang="ru-RU" dirty="0"/>
          </a:p>
        </p:txBody>
      </p:sp>
      <p:pic>
        <p:nvPicPr>
          <p:cNvPr id="102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73175" y="1600200"/>
            <a:ext cx="6597650" cy="47085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Семейство  Райские птицы</a:t>
            </a:r>
            <a:endParaRPr lang="ru-RU" dirty="0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443544"/>
            <a:ext cx="3384376" cy="5364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207</TotalTime>
  <Words>375</Words>
  <Application>Microsoft Office PowerPoint</Application>
  <PresentationFormat>Экран (4:3)</PresentationFormat>
  <Paragraphs>117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Апекс</vt:lpstr>
      <vt:lpstr>   «Класс Птицы. Отряды Воробьинообразные и Голенастые»</vt:lpstr>
      <vt:lpstr>Слайд 2</vt:lpstr>
      <vt:lpstr>Слайд 3</vt:lpstr>
      <vt:lpstr>Научная классификация </vt:lpstr>
      <vt:lpstr> Подотряды: </vt:lpstr>
      <vt:lpstr> Подотряд Певчие воробьиные (Passeri) Семейства: </vt:lpstr>
      <vt:lpstr>Отряд Воробьинообразные</vt:lpstr>
      <vt:lpstr>Семейство Иволговые</vt:lpstr>
      <vt:lpstr>Семейство  Райские птицы</vt:lpstr>
      <vt:lpstr> Семейство Врановые</vt:lpstr>
      <vt:lpstr>Семейство Жаворонковые</vt:lpstr>
      <vt:lpstr>Семейство Оляпковые</vt:lpstr>
      <vt:lpstr>Семейство Трясогузковые</vt:lpstr>
      <vt:lpstr>Семейство Воробьиные</vt:lpstr>
      <vt:lpstr>Семейство Вьюрковые</vt:lpstr>
      <vt:lpstr>Семейство Ткачиковые</vt:lpstr>
      <vt:lpstr>Семейство Овсянковые</vt:lpstr>
      <vt:lpstr>Семейство Пересмешниковые</vt:lpstr>
      <vt:lpstr>Семейство Поползневые</vt:lpstr>
      <vt:lpstr>Семейство Синицевые</vt:lpstr>
      <vt:lpstr>Семейство Ласточковые</vt:lpstr>
      <vt:lpstr>Семейство  Корольковые </vt:lpstr>
      <vt:lpstr>Семейство  Славковые</vt:lpstr>
      <vt:lpstr>Семейство  Мухоловковые</vt:lpstr>
      <vt:lpstr>Семейство  Дроздовые</vt:lpstr>
      <vt:lpstr>Семейство  Скворцовые</vt:lpstr>
      <vt:lpstr> Научная классификация </vt:lpstr>
      <vt:lpstr> Семейства: </vt:lpstr>
      <vt:lpstr>Отряд Голенастые, или Аистообразные Семейство Аистовые</vt:lpstr>
      <vt:lpstr>Черный аист</vt:lpstr>
      <vt:lpstr>Семейство Цаплевые Серая цапля</vt:lpstr>
      <vt:lpstr>Большая белая цапля</vt:lpstr>
      <vt:lpstr>Семейство Молотоглавые Молотоглав</vt:lpstr>
      <vt:lpstr>Семейство Ибисовые Священный ибис</vt:lpstr>
      <vt:lpstr>Каравайка</vt:lpstr>
      <vt:lpstr>Колпица обыкновенная</vt:lpstr>
      <vt:lpstr>Семейство  Китоглавые Китоглав</vt:lpstr>
      <vt:lpstr>СПАСИБО ЗА ВНИМАНИЕ !</vt:lpstr>
      <vt:lpstr>Интенет-ресурсы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ЛИЧНОСТНО-ОРИЕНТИРОВАННЫЙ УРОК НА ТЕМУ: «ОТРЯДЫ ПТИЦ: ВОРОБЬИНООБРАЗНЫЕ, ГОЛЕНАСТЫЕ»</dc:title>
  <dc:creator>Sergey</dc:creator>
  <cp:lastModifiedBy>MSP</cp:lastModifiedBy>
  <cp:revision>50</cp:revision>
  <dcterms:created xsi:type="dcterms:W3CDTF">2010-10-10T17:30:17Z</dcterms:created>
  <dcterms:modified xsi:type="dcterms:W3CDTF">2014-01-30T19:27:46Z</dcterms:modified>
</cp:coreProperties>
</file>