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42" d="100"/>
          <a:sy n="4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16T11:00:33.556" idx="1">
    <p:pos x="5760" y="-8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93EA8-0342-4CD6-BAC1-3CF1EDE497F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73FE8-6860-471A-A034-747923642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9D24-6B3E-4E44-A6EF-8F2D1F9618AD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5CF8-875C-4DA7-9321-285079C8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5DE2-D4C6-494C-A04B-B3D51532D91A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43A6-16BE-49C1-84A0-ED8C0DD69BF6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64E6-A01E-4E87-A5FF-ECC991B3E5BB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A23F-05C5-4242-8E75-439EF2918224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2962-8E3D-4630-B6BA-D153AAF3CDB9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13A-78F1-43EF-A3B3-A3CB09451719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3405-6E88-4A27-93D5-07859E09DFA5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44AD-3068-411D-AA17-07D3AF0596E1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C11-054D-4265-8651-8E70C8226C36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6DA3-3F8B-42C9-8A0C-CFC93FC1DDF7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1DA7-93E0-4717-AE0D-78DBF1CAE477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373D-53B1-473D-A8C3-F04815256B80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0.gif"/><Relationship Id="rId3" Type="http://schemas.openxmlformats.org/officeDocument/2006/relationships/slide" Target="slide2.xml"/><Relationship Id="rId21" Type="http://schemas.openxmlformats.org/officeDocument/2006/relationships/image" Target="../media/image13.gif"/><Relationship Id="rId7" Type="http://schemas.openxmlformats.org/officeDocument/2006/relationships/slide" Target="slide4.xml"/><Relationship Id="rId12" Type="http://schemas.openxmlformats.org/officeDocument/2006/relationships/image" Target="../media/image6.jpeg"/><Relationship Id="rId17" Type="http://schemas.openxmlformats.org/officeDocument/2006/relationships/image" Target="../media/image9.gif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20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23" Type="http://schemas.openxmlformats.org/officeDocument/2006/relationships/image" Target="../media/image15.gif"/><Relationship Id="rId10" Type="http://schemas.openxmlformats.org/officeDocument/2006/relationships/image" Target="../media/image5.jpeg"/><Relationship Id="rId19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slide" Target="slide5.xml"/><Relationship Id="rId14" Type="http://schemas.openxmlformats.org/officeDocument/2006/relationships/image" Target="../media/image7.jpeg"/><Relationship Id="rId22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shkolu.ru/user/Olgas28/file/2415817/" TargetMode="External"/><Relationship Id="rId13" Type="http://schemas.openxmlformats.org/officeDocument/2006/relationships/hyperlink" Target="http://img3.proshkolu.ru/content/media/pic/std/3000000/2619000/2618139-a0418c40c985890d.jpg" TargetMode="External"/><Relationship Id="rId3" Type="http://schemas.openxmlformats.org/officeDocument/2006/relationships/hyperlink" Target="http://im0-tub-ru.yandex.net/i?id=416135709-30-72&amp;n=21" TargetMode="External"/><Relationship Id="rId7" Type="http://schemas.openxmlformats.org/officeDocument/2006/relationships/hyperlink" Target="http://im4-tub-ru.yandex.net/i?id=73572408-67-72&amp;n=21" TargetMode="External"/><Relationship Id="rId12" Type="http://schemas.openxmlformats.org/officeDocument/2006/relationships/hyperlink" Target="http://widetop.ru/full_screen_1680x1050_1407.html" TargetMode="External"/><Relationship Id="rId2" Type="http://schemas.openxmlformats.org/officeDocument/2006/relationships/hyperlink" Target="http://img3.proshkolu.ru/content/media/pic/std/1000000/667000/666138-d4d129d87ed28e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3.proshkolu.ru/content/media/pic/std/1000000/407000/406961-4f834fda7ce26a96.jpg" TargetMode="External"/><Relationship Id="rId11" Type="http://schemas.openxmlformats.org/officeDocument/2006/relationships/hyperlink" Target="http://videonasha.ru/comedy/5119-alesha-popovich-i-tugarin-zmey.html" TargetMode="External"/><Relationship Id="rId5" Type="http://schemas.openxmlformats.org/officeDocument/2006/relationships/hyperlink" Target="http://www.zastavki.biz/wallpapers/alesha_popovich/16.shtml" TargetMode="External"/><Relationship Id="rId10" Type="http://schemas.openxmlformats.org/officeDocument/2006/relationships/hyperlink" Target="http://www.wallpage.ru/oboi_alesha_popovich_i_tugarin_zmeij-60587.php" TargetMode="External"/><Relationship Id="rId4" Type="http://schemas.openxmlformats.org/officeDocument/2006/relationships/hyperlink" Target="http://img3.proshkolu.ru/content/media/pic/std/1000000/667000/666107-25999cf9d7bb0a44.jpg" TargetMode="External"/><Relationship Id="rId9" Type="http://schemas.openxmlformats.org/officeDocument/2006/relationships/hyperlink" Target="http://ruskino.ru/mov/2163/shot/61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амок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Рисунок 4" descr="тихон 2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8596" y="785794"/>
            <a:ext cx="700095" cy="1000132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василис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286380" y="2500306"/>
            <a:ext cx="1428760" cy="122465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Рисунок 6" descr="моисей.jpe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72396" y="928670"/>
            <a:ext cx="1428760" cy="107950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Рисунок 7" descr="сказочный домик 1 (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7620" y="4286256"/>
            <a:ext cx="1689509" cy="1285884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богатырский конь)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000892" y="5572140"/>
            <a:ext cx="1524011" cy="114300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тугарин змей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500034" y="5214950"/>
            <a:ext cx="1714512" cy="14096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0" name="Содержимое 59" descr="Алеша на коне.jpg">
            <a:hlinkClick r:id="rId1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16" cstate="email"/>
          <a:srcRect/>
          <a:stretch>
            <a:fillRect/>
          </a:stretch>
        </p:blipFill>
        <p:spPr>
          <a:xfrm>
            <a:off x="2714612" y="2571744"/>
            <a:ext cx="714380" cy="1285884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85720" y="3786190"/>
            <a:ext cx="124668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СТАРТ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60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гостях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 деда Тихона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0694" y="200024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Любава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00958" y="500042"/>
            <a:ext cx="15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Осел Моисей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4810" y="385762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Привал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2330" y="4857760"/>
            <a:ext cx="147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Богатырский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конь Юлий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14612" y="3571877"/>
            <a:ext cx="150019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ФИНИШ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472" y="4786322"/>
            <a:ext cx="15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Тугарин</a:t>
            </a:r>
            <a:r>
              <a:rPr lang="ru-RU" b="1" dirty="0" smtClean="0">
                <a:solidFill>
                  <a:srgbClr val="FFFF00"/>
                </a:solidFill>
              </a:rPr>
              <a:t> Змей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142852"/>
            <a:ext cx="40128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путешествия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Алешей Поповичем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5743898">
            <a:off x="27459" y="3063506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9" descr="24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17067042">
            <a:off x="83559" y="1691061"/>
            <a:ext cx="80032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9" descr="24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16441320">
            <a:off x="32154" y="2343764"/>
            <a:ext cx="741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702743">
            <a:off x="3642750" y="2018897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071802" y="1643050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357422" y="1571612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448874">
            <a:off x="1686344" y="1331823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356820">
            <a:off x="1035082" y="1251496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7687357">
            <a:off x="6640989" y="2447217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81316">
            <a:off x="4636944" y="286533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442722">
            <a:off x="4213827" y="2445047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8647258">
            <a:off x="6781625" y="3724688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7675974">
            <a:off x="7280488" y="3302500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7061745">
            <a:off x="7758651" y="2713826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6688332">
            <a:off x="8094815" y="2052619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8199095">
            <a:off x="6915417" y="1868014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4091704" y="6122728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4786314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5500694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555909">
            <a:off x="6215074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141718">
            <a:off x="6168089" y="5603899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308434">
            <a:off x="5535011" y="5257770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9444499">
            <a:off x="5609031" y="4331999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9347749">
            <a:off x="6185554" y="4051976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9" descr="24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16200000">
            <a:off x="3250395" y="3964787"/>
            <a:ext cx="64294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9" descr="24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6735871">
            <a:off x="3100710" y="4494128"/>
            <a:ext cx="5978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9" descr="24"/>
          <p:cNvPicPr>
            <a:picLocks noChangeAspect="1" noChangeArrowheads="1" noCrop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rot="18974096">
            <a:off x="2738324" y="4958901"/>
            <a:ext cx="57936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9" descr="24"/>
          <p:cNvPicPr>
            <a:picLocks noChangeAspect="1" noChangeArrowheads="1" noCrop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19812021">
            <a:off x="2358046" y="5224105"/>
            <a:ext cx="51441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2143108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2786050" y="6143625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3462862" y="6107737"/>
            <a:ext cx="75275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тихон 2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4" y="836712"/>
            <a:ext cx="700095" cy="1000132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3" name="Нижний колонтитул 52"/>
          <p:cNvSpPr>
            <a:spLocks noGrp="1"/>
          </p:cNvSpPr>
          <p:nvPr>
            <p:ph type="ftr" sz="quarter" idx="11"/>
          </p:nvPr>
        </p:nvSpPr>
        <p:spPr>
          <a:xfrm>
            <a:off x="1403648" y="6093296"/>
            <a:ext cx="6120680" cy="628179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sz="18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800" dirty="0" smtClean="0">
                <a:solidFill>
                  <a:schemeClr val="bg1"/>
                </a:solidFill>
              </a:rPr>
              <a:t> Ирина Александровна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2736"/>
            <a:ext cx="9141896" cy="6870736"/>
          </a:xfrm>
        </p:spPr>
      </p:pic>
      <p:sp>
        <p:nvSpPr>
          <p:cNvPr id="5" name="Овал 4"/>
          <p:cNvSpPr/>
          <p:nvPr/>
        </p:nvSpPr>
        <p:spPr>
          <a:xfrm>
            <a:off x="3857620" y="285728"/>
            <a:ext cx="121444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85723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285860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 8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171448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86182" y="2143116"/>
            <a:ext cx="1357322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</a:t>
            </a:r>
            <a:r>
              <a:rPr lang="ru-RU" sz="1600" dirty="0" smtClean="0"/>
              <a:t> 40?</a:t>
            </a:r>
            <a:endParaRPr lang="ru-RU" sz="1600" dirty="0"/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3071802" y="2428868"/>
            <a:ext cx="714380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214942" y="2357430"/>
            <a:ext cx="571504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- 12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29058" y="350043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3250397" y="3250405"/>
            <a:ext cx="571504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5072066" y="3357562"/>
            <a:ext cx="785818" cy="6429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2071678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да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2071678"/>
            <a:ext cx="54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нет</a:t>
            </a:r>
            <a:endParaRPr lang="ru-RU" sz="2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643042" y="4731503"/>
          <a:ext cx="6096000" cy="7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30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10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Пятиугольник 29"/>
          <p:cNvSpPr/>
          <p:nvPr/>
        </p:nvSpPr>
        <p:spPr>
          <a:xfrm>
            <a:off x="7643834" y="6072206"/>
            <a:ext cx="1214446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14285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ПРОВЕРКА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0"/>
            <a:ext cx="9141896" cy="6870736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00232" y="1643050"/>
            <a:ext cx="4572032" cy="1588"/>
          </a:xfrm>
          <a:prstGeom prst="line">
            <a:avLst/>
          </a:prstGeom>
          <a:ln w="22225" cap="rnd" cmpd="sng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8"/>
          <p:cNvSpPr/>
          <p:nvPr/>
        </p:nvSpPr>
        <p:spPr>
          <a:xfrm>
            <a:off x="2000232" y="1214422"/>
            <a:ext cx="4572032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71435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? м.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428992" y="1643050"/>
            <a:ext cx="142876" cy="1588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Арка 13"/>
          <p:cNvSpPr/>
          <p:nvPr/>
        </p:nvSpPr>
        <p:spPr>
          <a:xfrm rot="10800000">
            <a:off x="2000232" y="1571612"/>
            <a:ext cx="1500198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3571868" y="1500174"/>
            <a:ext cx="3000396" cy="5715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135729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Моисей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1357298"/>
            <a:ext cx="75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Юлий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207167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м.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2071678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(5 </a:t>
            </a:r>
            <a:r>
              <a:rPr lang="ru-RU" sz="2400" dirty="0" err="1" smtClean="0"/>
              <a:t>х</a:t>
            </a:r>
            <a:r>
              <a:rPr lang="ru-RU" sz="2400" dirty="0" smtClean="0"/>
              <a:t> 4) м.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14546" y="4000504"/>
            <a:ext cx="4346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РЕШЕНИЕ:</a:t>
            </a:r>
          </a:p>
          <a:p>
            <a:r>
              <a:rPr lang="ru-RU" sz="2400" dirty="0" smtClean="0"/>
              <a:t>5 + (5 </a:t>
            </a:r>
            <a:r>
              <a:rPr lang="ru-RU" sz="2400" dirty="0" err="1" smtClean="0"/>
              <a:t>х</a:t>
            </a:r>
            <a:r>
              <a:rPr lang="ru-RU" sz="2400" dirty="0" smtClean="0"/>
              <a:t> 4) = 25 (м)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ОТВЕТ</a:t>
            </a:r>
            <a:r>
              <a:rPr lang="ru-RU" sz="2400" dirty="0" smtClean="0"/>
              <a:t>: Они съели 25 морковок.</a:t>
            </a:r>
            <a:endParaRPr lang="ru-RU" sz="2400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7786710" y="6215082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14285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ПРОВЕРКА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-12736"/>
            <a:ext cx="9141896" cy="687073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28" y="285728"/>
            <a:ext cx="628654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36 : 4 + (47 – 39)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5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14422"/>
            <a:ext cx="6286544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40 – (45 – 31) : 7 – 8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4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2214554"/>
            <a:ext cx="6286544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(20 : 5 + 7) – 3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3 + 27 : 9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86" y="35716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49</a:t>
            </a:r>
            <a:endParaRPr lang="ru-RU" sz="2400" b="1" dirty="0"/>
          </a:p>
        </p:txBody>
      </p:sp>
      <p:sp>
        <p:nvSpPr>
          <p:cNvPr id="8" name="Облако 7"/>
          <p:cNvSpPr/>
          <p:nvPr/>
        </p:nvSpPr>
        <p:spPr>
          <a:xfrm>
            <a:off x="7786710" y="214290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12858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" name="Облако 9"/>
          <p:cNvSpPr/>
          <p:nvPr/>
        </p:nvSpPr>
        <p:spPr>
          <a:xfrm>
            <a:off x="428596" y="1071546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43900" y="2285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9" name="Облако 8"/>
          <p:cNvSpPr/>
          <p:nvPr/>
        </p:nvSpPr>
        <p:spPr>
          <a:xfrm>
            <a:off x="7786710" y="2143116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>
            <a:hlinkClick r:id="rId3" action="ppaction://hlinksldjump"/>
          </p:cNvPr>
          <p:cNvSpPr/>
          <p:nvPr/>
        </p:nvSpPr>
        <p:spPr>
          <a:xfrm>
            <a:off x="7500958" y="6143644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-12736"/>
            <a:ext cx="9141896" cy="6870736"/>
          </a:xfrm>
        </p:spPr>
      </p:pic>
      <p:sp>
        <p:nvSpPr>
          <p:cNvPr id="7" name="Загнутый угол 6"/>
          <p:cNvSpPr/>
          <p:nvPr/>
        </p:nvSpPr>
        <p:spPr>
          <a:xfrm>
            <a:off x="1643042" y="571480"/>
            <a:ext cx="4929222" cy="535785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ЗАДАЧА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 некотором царстве, в некотором государстве жил-был </a:t>
            </a:r>
            <a:r>
              <a:rPr lang="ru-RU" sz="2400" dirty="0" err="1" smtClean="0">
                <a:solidFill>
                  <a:schemeClr val="tx2"/>
                </a:solidFill>
              </a:rPr>
              <a:t>Тугарин</a:t>
            </a:r>
            <a:r>
              <a:rPr lang="ru-RU" sz="2400" dirty="0" smtClean="0">
                <a:solidFill>
                  <a:schemeClr val="tx2"/>
                </a:solidFill>
              </a:rPr>
              <a:t> Змей. Однажды он съел за завтраком 7 пирожков, за обедом – в 5 раз больше пирожков, а за ужином – столько, сколько за завтраком и обедом вместе. Сколько пирожков съел </a:t>
            </a:r>
            <a:r>
              <a:rPr lang="ru-RU" sz="2400" dirty="0" err="1" smtClean="0">
                <a:solidFill>
                  <a:schemeClr val="tx2"/>
                </a:solidFill>
              </a:rPr>
              <a:t>Тугарин</a:t>
            </a:r>
            <a:r>
              <a:rPr lang="ru-RU" sz="2400" dirty="0" smtClean="0">
                <a:solidFill>
                  <a:schemeClr val="tx2"/>
                </a:solidFill>
              </a:rPr>
              <a:t> в этот день?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Улыбающееся лицо 7">
            <a:hlinkClick r:id="rId3" action="ppaction://hlinksldjump"/>
          </p:cNvPr>
          <p:cNvSpPr/>
          <p:nvPr/>
        </p:nvSpPr>
        <p:spPr>
          <a:xfrm>
            <a:off x="285720" y="5715016"/>
            <a:ext cx="1000132" cy="10001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357826"/>
            <a:ext cx="124425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2317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00232" y="1214422"/>
            <a:ext cx="5357850" cy="1588"/>
          </a:xfrm>
          <a:prstGeom prst="line">
            <a:avLst/>
          </a:prstGeom>
          <a:ln cap="rnd" cmpd="sng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714744" y="12144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500694" y="12144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Арка 10"/>
          <p:cNvSpPr/>
          <p:nvPr/>
        </p:nvSpPr>
        <p:spPr>
          <a:xfrm>
            <a:off x="2000232" y="714356"/>
            <a:ext cx="5357850" cy="7143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85723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завтрак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7686" y="857232"/>
            <a:ext cx="6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обед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8572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ужин</a:t>
            </a:r>
            <a:endParaRPr lang="ru-RU" dirty="0"/>
          </a:p>
        </p:txBody>
      </p:sp>
      <p:sp>
        <p:nvSpPr>
          <p:cNvPr id="15" name="Арка 14"/>
          <p:cNvSpPr/>
          <p:nvPr/>
        </p:nvSpPr>
        <p:spPr>
          <a:xfrm rot="10800000">
            <a:off x="2000232" y="1214422"/>
            <a:ext cx="1785950" cy="357190"/>
          </a:xfrm>
          <a:prstGeom prst="blockArc">
            <a:avLst>
              <a:gd name="adj1" fmla="val 107509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3857620" y="1214422"/>
            <a:ext cx="1785950" cy="35719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5643570" y="1142984"/>
            <a:ext cx="1714512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157161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 п.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1934" y="1571612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(7 </a:t>
            </a:r>
            <a:r>
              <a:rPr lang="ru-RU" sz="2400" dirty="0" err="1" smtClean="0"/>
              <a:t>х</a:t>
            </a:r>
            <a:r>
              <a:rPr lang="ru-RU" sz="2400" dirty="0" smtClean="0"/>
              <a:t> 5) п.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164305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 + (7 </a:t>
            </a:r>
            <a:r>
              <a:rPr lang="ru-RU" sz="2400" dirty="0" err="1" smtClean="0"/>
              <a:t>х</a:t>
            </a:r>
            <a:r>
              <a:rPr lang="ru-RU" sz="2400" dirty="0" smtClean="0"/>
              <a:t> 5) п.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285728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? п.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4480" y="3714752"/>
            <a:ext cx="60774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РЕШЕНИЕ:</a:t>
            </a:r>
          </a:p>
          <a:p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7 </a:t>
            </a:r>
            <a:r>
              <a:rPr lang="ru-RU" sz="2400" dirty="0" err="1" smtClean="0"/>
              <a:t>х</a:t>
            </a:r>
            <a:r>
              <a:rPr lang="ru-RU" sz="2400" dirty="0" smtClean="0"/>
              <a:t> 5 = 35 (</a:t>
            </a:r>
            <a:r>
              <a:rPr lang="ru-RU" sz="2400" dirty="0" err="1" smtClean="0"/>
              <a:t>п</a:t>
            </a:r>
            <a:r>
              <a:rPr lang="ru-RU" sz="2400" dirty="0" smtClean="0"/>
              <a:t>) – обед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7 + 35 = 42 (</a:t>
            </a:r>
            <a:r>
              <a:rPr lang="ru-RU" sz="2400" dirty="0" err="1" smtClean="0"/>
              <a:t>п</a:t>
            </a:r>
            <a:r>
              <a:rPr lang="ru-RU" sz="2400" dirty="0" smtClean="0"/>
              <a:t>) – ужин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7 + 35 + 42 = 84 (</a:t>
            </a:r>
            <a:r>
              <a:rPr lang="ru-RU" sz="2400" dirty="0" err="1" smtClean="0"/>
              <a:t>п</a:t>
            </a:r>
            <a:r>
              <a:rPr lang="ru-RU" sz="2400" dirty="0" smtClean="0"/>
              <a:t>) 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Ответ: </a:t>
            </a:r>
            <a:r>
              <a:rPr lang="ru-RU" sz="2400" dirty="0" err="1" smtClean="0"/>
              <a:t>Тугарин</a:t>
            </a:r>
            <a:r>
              <a:rPr lang="ru-RU" sz="2400" dirty="0" smtClean="0"/>
              <a:t> за этот день съел 84 пирожка.</a:t>
            </a:r>
            <a:endParaRPr lang="ru-RU" sz="2400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7858148" y="6215082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Используемые ресурсы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518457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http://www.proshkolu.ru/user/Olgas28/file/2672749/ ( титульный фон)</a:t>
            </a:r>
          </a:p>
          <a:p>
            <a:r>
              <a:rPr lang="ru-RU" u="sng" dirty="0" smtClean="0">
                <a:hlinkClick r:id="rId2"/>
              </a:rPr>
              <a:t>http://img3.proshkolu.ru/content/media/pic/std/1000000/667000/666138-d4d129d87ed28e12.jpg</a:t>
            </a:r>
            <a:r>
              <a:rPr lang="ru-RU" u="sng" dirty="0" smtClean="0"/>
              <a:t> (фон деда Тихона)</a:t>
            </a:r>
          </a:p>
          <a:p>
            <a:r>
              <a:rPr lang="ru-RU" u="sng" dirty="0" smtClean="0">
                <a:hlinkClick r:id="rId3"/>
              </a:rPr>
              <a:t>http://im0-tub-ru.yandex.net/i?id=416135709-30-72&amp;n=21</a:t>
            </a:r>
            <a:r>
              <a:rPr lang="ru-RU" u="sng" dirty="0" smtClean="0"/>
              <a:t> (дед </a:t>
            </a:r>
            <a:r>
              <a:rPr lang="ru-RU" u="sng" dirty="0" err="1" smtClean="0"/>
              <a:t>тихон</a:t>
            </a:r>
            <a:r>
              <a:rPr lang="ru-RU" u="sng" dirty="0" smtClean="0"/>
              <a:t>)</a:t>
            </a:r>
          </a:p>
          <a:p>
            <a:r>
              <a:rPr lang="ru-RU" u="sng" dirty="0" smtClean="0">
                <a:hlinkClick r:id="rId4"/>
              </a:rPr>
              <a:t>http://img3.proshkolu.ru/content/media/pic/std/1000000/667000/666107-25999cf9d7bb0a44.jpg</a:t>
            </a:r>
            <a:r>
              <a:rPr lang="ru-RU" u="sng" dirty="0" smtClean="0"/>
              <a:t> (фон </a:t>
            </a:r>
            <a:r>
              <a:rPr lang="ru-RU" u="sng" dirty="0" err="1" smtClean="0"/>
              <a:t>Любавы</a:t>
            </a:r>
            <a:r>
              <a:rPr lang="ru-RU" u="sng" dirty="0" smtClean="0"/>
              <a:t>)</a:t>
            </a:r>
          </a:p>
          <a:p>
            <a:r>
              <a:rPr lang="ru-RU" u="sng" dirty="0" smtClean="0">
                <a:hlinkClick r:id="rId5"/>
              </a:rPr>
              <a:t>http://www.zastavki.biz/wallpapers/alesha_popovich/16.shtml</a:t>
            </a:r>
            <a:r>
              <a:rPr lang="ru-RU" u="sng" dirty="0" smtClean="0"/>
              <a:t> (</a:t>
            </a:r>
            <a:r>
              <a:rPr lang="ru-RU" u="sng" dirty="0" err="1" smtClean="0"/>
              <a:t>Любава</a:t>
            </a:r>
            <a:r>
              <a:rPr lang="ru-RU" u="sng" dirty="0" smtClean="0"/>
              <a:t>)</a:t>
            </a:r>
          </a:p>
          <a:p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6"/>
              </a:rPr>
              <a:t>http://img3.proshkolu.ru/content/media/pic/std/1000000/407000/406961-4f834fda7ce26a96.jpg</a:t>
            </a:r>
            <a:r>
              <a:rPr lang="ru-RU" u="sng" dirty="0" smtClean="0"/>
              <a:t> (фон Моисея)</a:t>
            </a:r>
          </a:p>
          <a:p>
            <a:r>
              <a:rPr lang="ru-RU" u="sng" dirty="0" smtClean="0">
                <a:hlinkClick r:id="rId7"/>
              </a:rPr>
              <a:t>http://im4-tub-ru.yandex.net/i?id=73572408-67-72&amp;n=21</a:t>
            </a:r>
            <a:r>
              <a:rPr lang="ru-RU" u="sng" dirty="0" smtClean="0"/>
              <a:t> (Моисей)</a:t>
            </a:r>
          </a:p>
          <a:p>
            <a:endParaRPr lang="ru-RU" u="sng" dirty="0" smtClean="0"/>
          </a:p>
          <a:p>
            <a:r>
              <a:rPr lang="ru-RU" dirty="0" smtClean="0">
                <a:hlinkClick r:id="rId8"/>
              </a:rPr>
              <a:t>http://www.proshkolu.ru/user/Olgas28/file/2415817/</a:t>
            </a:r>
            <a:r>
              <a:rPr lang="ru-RU" dirty="0" smtClean="0"/>
              <a:t> (фон привал)</a:t>
            </a:r>
          </a:p>
          <a:p>
            <a:r>
              <a:rPr lang="ru-RU" u="sng" dirty="0" smtClean="0">
                <a:hlinkClick r:id="rId9"/>
              </a:rPr>
              <a:t>http://ruskino.ru/mov/2163/shot/6117</a:t>
            </a:r>
            <a:r>
              <a:rPr lang="ru-RU" u="sng" dirty="0" smtClean="0"/>
              <a:t> (фон Юлий)</a:t>
            </a:r>
          </a:p>
          <a:p>
            <a:r>
              <a:rPr lang="ru-RU" u="sng" dirty="0" smtClean="0">
                <a:hlinkClick r:id="rId10"/>
              </a:rPr>
              <a:t>http://www.wallpage.ru/oboi_alesha_popovich_i_tugarin_zmeij-60587.php</a:t>
            </a:r>
            <a:r>
              <a:rPr lang="ru-RU" u="sng" dirty="0" smtClean="0"/>
              <a:t> (фон </a:t>
            </a:r>
            <a:r>
              <a:rPr lang="ru-RU" u="sng" dirty="0" err="1" smtClean="0"/>
              <a:t>Тугарин</a:t>
            </a:r>
            <a:r>
              <a:rPr lang="ru-RU" u="sng" dirty="0" smtClean="0"/>
              <a:t>)</a:t>
            </a:r>
          </a:p>
          <a:p>
            <a:r>
              <a:rPr lang="ru-RU" u="sng" dirty="0" smtClean="0">
                <a:hlinkClick r:id="rId11"/>
              </a:rPr>
              <a:t>http://videonasha.ru/comedy/5119-alesha-popovich-i-tugarin-zmey.html</a:t>
            </a:r>
            <a:r>
              <a:rPr lang="ru-RU" dirty="0" smtClean="0"/>
              <a:t> (</a:t>
            </a:r>
            <a:r>
              <a:rPr lang="ru-RU" dirty="0" err="1" smtClean="0"/>
              <a:t>тугарин</a:t>
            </a:r>
            <a:r>
              <a:rPr lang="ru-RU" dirty="0" smtClean="0"/>
              <a:t> змей)</a:t>
            </a:r>
          </a:p>
          <a:p>
            <a:r>
              <a:rPr lang="ru-RU" u="sng" dirty="0" smtClean="0">
                <a:hlinkClick r:id="rId12"/>
              </a:rPr>
              <a:t>http://widetop.ru/full_screen_1680x1050_1407.html</a:t>
            </a:r>
            <a:r>
              <a:rPr lang="ru-RU" u="sng" dirty="0" smtClean="0"/>
              <a:t> (Алеша Попович на коне)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http://img3.proshkolu.ru/content/media/pic/std/3000000/2619000/2618139-a0418c40c985890d.jpg</a:t>
            </a:r>
            <a:r>
              <a:rPr lang="ru-RU" u="sng" dirty="0" smtClean="0"/>
              <a:t> (фон для заданий)</a:t>
            </a:r>
          </a:p>
          <a:p>
            <a:r>
              <a:rPr lang="ru-RU" dirty="0" smtClean="0"/>
              <a:t>Задания : учебник «Математика», Л.Г. </a:t>
            </a:r>
            <a:r>
              <a:rPr lang="ru-RU" dirty="0" err="1" smtClean="0"/>
              <a:t>Петерсон</a:t>
            </a:r>
            <a:r>
              <a:rPr lang="ru-RU" dirty="0" smtClean="0"/>
              <a:t>, 2 класс, 3 часть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фоны 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тихон 2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4071942"/>
            <a:ext cx="1785918" cy="2604463"/>
          </a:xfrm>
          <a:prstGeom prst="round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142852"/>
            <a:ext cx="708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гостях у деда Тихона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500958" y="6143644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403648" y="1556792"/>
            <a:ext cx="6786610" cy="250033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ДОРОГИЕ РЕБЯТА!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Заполните </a:t>
            </a:r>
            <a:r>
              <a:rPr lang="ru-RU" sz="2400" b="1" dirty="0" smtClean="0">
                <a:solidFill>
                  <a:schemeClr val="tx2"/>
                </a:solidFill>
                <a:hlinkClick r:id="rId5" action="ppaction://hlinksldjump"/>
              </a:rPr>
              <a:t>таблицу</a:t>
            </a:r>
            <a:r>
              <a:rPr lang="ru-RU" sz="2400" b="1" dirty="0" smtClean="0">
                <a:solidFill>
                  <a:schemeClr val="tx2"/>
                </a:solidFill>
              </a:rPr>
              <a:t>, пользуясь заданным алгоритмом.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(нажмите на слово </a:t>
            </a:r>
            <a:r>
              <a:rPr lang="ru-RU" sz="2400" b="1" u="sng" dirty="0" smtClean="0">
                <a:solidFill>
                  <a:schemeClr val="tx2"/>
                </a:solidFill>
              </a:rPr>
              <a:t>ТАБЛИЦА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3999" cy="6857999"/>
          </a:xfrm>
        </p:spPr>
      </p:pic>
      <p:pic>
        <p:nvPicPr>
          <p:cNvPr id="5" name="Рисунок 4" descr="василис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28926" y="4381483"/>
            <a:ext cx="2571768" cy="2476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0"/>
            <a:ext cx="6059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Встреча с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Любавой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500958" y="6143644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643174" y="1071546"/>
            <a:ext cx="6500826" cy="292895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РЕБЯТА!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Нарисуйте схему к задаче и решите её.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tx2"/>
                </a:solidFill>
              </a:rPr>
              <a:t>Ослик Моисей съел 5 морковок, а богатырский конь Юлий в 4 раза больше. Сколько морковок съели они вместе?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ЖЕЛАЮ ВАМ УДАЧИ! 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Улыбающееся лицо 8">
            <a:hlinkClick r:id="rId5" action="ppaction://hlinksldjump"/>
          </p:cNvPr>
          <p:cNvSpPr/>
          <p:nvPr/>
        </p:nvSpPr>
        <p:spPr>
          <a:xfrm>
            <a:off x="285720" y="5786454"/>
            <a:ext cx="928694" cy="92867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5429264"/>
            <a:ext cx="1244251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ы 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388" y="-36"/>
            <a:ext cx="9144048" cy="6858036"/>
          </a:xfrm>
        </p:spPr>
      </p:pic>
      <p:pic>
        <p:nvPicPr>
          <p:cNvPr id="7" name="Рисунок 6" descr="моисей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3929066"/>
            <a:ext cx="2174657" cy="1643074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8" y="0"/>
            <a:ext cx="709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Помощь ослу Моисею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ятиугольник 8">
            <a:hlinkClick r:id="rId4" action="ppaction://hlinksldjump"/>
          </p:cNvPr>
          <p:cNvSpPr/>
          <p:nvPr/>
        </p:nvSpPr>
        <p:spPr>
          <a:xfrm>
            <a:off x="7572396" y="6000768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ctr"/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Овальная выноска 9">
            <a:hlinkClick r:id="rId5" action="ppaction://hlinksldjump"/>
          </p:cNvPr>
          <p:cNvSpPr/>
          <p:nvPr/>
        </p:nvSpPr>
        <p:spPr>
          <a:xfrm>
            <a:off x="3214678" y="1214422"/>
            <a:ext cx="3429024" cy="2428892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Помогите мне найти значения данных выражений.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Успеха вам!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зочный домик 1 (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48819"/>
            <a:ext cx="9178515" cy="6906819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610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 бы отдохнуть!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>
            <a:off x="7500958" y="6143644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286124"/>
            <a:ext cx="138409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ЧЁТНОЕ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071810"/>
            <a:ext cx="178048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НЕЧЁТНОЕ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357694"/>
            <a:ext cx="160011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u="sng" dirty="0" smtClean="0"/>
              <a:t> </a:t>
            </a:r>
            <a:r>
              <a:rPr lang="ru-RU" sz="2800" b="1" u="sng" dirty="0" smtClean="0">
                <a:solidFill>
                  <a:schemeClr val="bg1"/>
                </a:solidFill>
              </a:rPr>
              <a:t>ЧИСЛО 0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857628"/>
            <a:ext cx="1857388" cy="2286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8" descr="1cc8c4f0c0c119e1852fe5991f2bd1f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0050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72264" y="3714752"/>
            <a:ext cx="1643074" cy="2143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 descr="frog2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4143380"/>
            <a:ext cx="1358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57554" y="5000636"/>
            <a:ext cx="1857388" cy="16430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Documents and Settings\Admin\Рабочий стол\Мама\презентации для аттестации\украшения\АНИМАЦИЯ\аплодисменты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5072074"/>
            <a:ext cx="1381124" cy="13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гатырский конь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82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помощь Юлию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>
            <a:off x="7500958" y="6143644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0800000">
            <a:off x="1643042" y="4286256"/>
            <a:ext cx="4786346" cy="2428892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4714884"/>
            <a:ext cx="3833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Спасите! Помогите!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Скорее решите уравнения!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Внимание! Каждый  справляется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со своим  заданием САМ!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Я верю в вас, ребята!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тугари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4312"/>
            <a:ext cx="9133115" cy="6906465"/>
          </a:xfrm>
        </p:spPr>
      </p:pic>
      <p:pic>
        <p:nvPicPr>
          <p:cNvPr id="5" name="Рисунок 4" descr="тугарин зм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73144" y="4448172"/>
            <a:ext cx="4170856" cy="24098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9292" y="0"/>
            <a:ext cx="806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Битва с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Тугарином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Змеем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7858116" y="6215082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071670" y="785794"/>
            <a:ext cx="5357850" cy="328614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РЕБЯТА!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Для  того, чтобы справиться с </a:t>
            </a:r>
            <a:r>
              <a:rPr lang="ru-RU" sz="2000" dirty="0" err="1" smtClean="0">
                <a:solidFill>
                  <a:schemeClr val="tx2"/>
                </a:solidFill>
              </a:rPr>
              <a:t>Тугарином</a:t>
            </a:r>
            <a:r>
              <a:rPr lang="ru-RU" sz="2000" dirty="0" smtClean="0">
                <a:solidFill>
                  <a:schemeClr val="tx2"/>
                </a:solidFill>
              </a:rPr>
              <a:t>, необходимо решить задачу.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hlinkClick r:id="rId5" action="ppaction://hlinksldjump"/>
              </a:rPr>
              <a:t>Будьте</a:t>
            </a:r>
            <a:r>
              <a:rPr lang="ru-RU" sz="2000" dirty="0" smtClean="0">
                <a:solidFill>
                  <a:schemeClr val="tx2"/>
                </a:solidFill>
              </a:rPr>
              <a:t> внимательны!  </a:t>
            </a: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Победа будет за вами!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леша на коне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-8917" y="0"/>
            <a:ext cx="9144064" cy="6858000"/>
          </a:xfrm>
        </p:spPr>
      </p:pic>
      <p:pic>
        <p:nvPicPr>
          <p:cNvPr id="6" name="Рисунок 5" descr="Алеша на коне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71802" y="285728"/>
            <a:ext cx="2920992" cy="1500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64597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имей сто рублей,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имей сто друзей!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5786454"/>
            <a:ext cx="518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Ура!!! Победа!!!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салют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071546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салют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242886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1896" cy="6870736"/>
          </a:xfrm>
        </p:spPr>
      </p:pic>
      <p:sp>
        <p:nvSpPr>
          <p:cNvPr id="5" name="Овал 4"/>
          <p:cNvSpPr/>
          <p:nvPr/>
        </p:nvSpPr>
        <p:spPr>
          <a:xfrm>
            <a:off x="3857620" y="285728"/>
            <a:ext cx="121444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85723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285860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 8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171448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86182" y="2143116"/>
            <a:ext cx="1357322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</a:t>
            </a:r>
            <a:r>
              <a:rPr lang="ru-RU" sz="1600" dirty="0" smtClean="0"/>
              <a:t> 40?</a:t>
            </a:r>
            <a:endParaRPr lang="ru-RU" sz="1600" dirty="0"/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3071802" y="2428868"/>
            <a:ext cx="714380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214942" y="2357430"/>
            <a:ext cx="571504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- 12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29058" y="350043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3250397" y="3250405"/>
            <a:ext cx="571504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5072066" y="3357562"/>
            <a:ext cx="785818" cy="6429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2071678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да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2071678"/>
            <a:ext cx="54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нет</a:t>
            </a:r>
            <a:endParaRPr lang="ru-RU" sz="2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643042" y="4731503"/>
          <a:ext cx="6096000" cy="7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30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10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Улыбающееся лицо 27">
            <a:hlinkClick r:id="rId3" action="ppaction://hlinksldjump"/>
          </p:cNvPr>
          <p:cNvSpPr/>
          <p:nvPr/>
        </p:nvSpPr>
        <p:spPr>
          <a:xfrm>
            <a:off x="285720" y="5786454"/>
            <a:ext cx="85725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5429264"/>
            <a:ext cx="124425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603</TotalTime>
  <Words>493</Words>
  <Application>Microsoft Office PowerPoint</Application>
  <PresentationFormat>Экран (4:3)</PresentationFormat>
  <Paragraphs>153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67</cp:revision>
  <dcterms:modified xsi:type="dcterms:W3CDTF">2014-05-08T17:56:12Z</dcterms:modified>
</cp:coreProperties>
</file>