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76" r:id="rId3"/>
    <p:sldId id="267" r:id="rId4"/>
    <p:sldId id="268" r:id="rId5"/>
    <p:sldId id="269" r:id="rId6"/>
    <p:sldId id="274" r:id="rId7"/>
    <p:sldId id="259" r:id="rId8"/>
    <p:sldId id="260" r:id="rId9"/>
    <p:sldId id="275" r:id="rId10"/>
    <p:sldId id="261" r:id="rId11"/>
    <p:sldId id="264" r:id="rId12"/>
    <p:sldId id="265" r:id="rId13"/>
    <p:sldId id="279" r:id="rId14"/>
    <p:sldId id="262" r:id="rId15"/>
    <p:sldId id="271" r:id="rId16"/>
    <p:sldId id="277" r:id="rId17"/>
    <p:sldId id="278" r:id="rId18"/>
    <p:sldId id="280" r:id="rId19"/>
    <p:sldId id="27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7F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5382" autoAdjust="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sorterViewPr>
    <p:cViewPr>
      <p:scale>
        <a:sx n="89" d="100"/>
        <a:sy n="89" d="100"/>
      </p:scale>
      <p:origin x="0" y="8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az-Latn-AZ"/>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B4C3C-CF20-4D76-BDA7-63B643E65577}" type="datetimeFigureOut">
              <a:rPr lang="az-Latn-AZ" smtClean="0"/>
              <a:pPr/>
              <a:t>15.01.2014</a:t>
            </a:fld>
            <a:endParaRPr lang="az-Latn-AZ"/>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az-Latn-AZ"/>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az-Latn-AZ"/>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az-Latn-AZ"/>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F33C4-966A-4F9F-A511-F34BA97AB849}" type="slidenum">
              <a:rPr lang="az-Latn-AZ" smtClean="0"/>
              <a:pPr/>
              <a:t>‹#›</a:t>
            </a:fld>
            <a:endParaRPr lang="az-Latn-AZ"/>
          </a:p>
        </p:txBody>
      </p:sp>
    </p:spTree>
    <p:extLst>
      <p:ext uri="{BB962C8B-B14F-4D97-AF65-F5344CB8AC3E}">
        <p14:creationId xmlns:p14="http://schemas.microsoft.com/office/powerpoint/2010/main" val="103120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az-Latn-AZ" dirty="0"/>
          </a:p>
        </p:txBody>
      </p:sp>
      <p:sp>
        <p:nvSpPr>
          <p:cNvPr id="4" name="Номер слайда 3"/>
          <p:cNvSpPr>
            <a:spLocks noGrp="1"/>
          </p:cNvSpPr>
          <p:nvPr>
            <p:ph type="sldNum" sz="quarter" idx="10"/>
          </p:nvPr>
        </p:nvSpPr>
        <p:spPr/>
        <p:txBody>
          <a:bodyPr/>
          <a:lstStyle/>
          <a:p>
            <a:fld id="{D5C7A383-1464-4CF9-8241-02791E71A714}" type="slidenum">
              <a:rPr lang="az-Latn-AZ" smtClean="0"/>
              <a:pPr/>
              <a:t>3</a:t>
            </a:fld>
            <a:endParaRPr lang="az-Latn-A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az-Latn-AZ" dirty="0"/>
          </a:p>
        </p:txBody>
      </p:sp>
      <p:sp>
        <p:nvSpPr>
          <p:cNvPr id="4" name="Номер слайда 3"/>
          <p:cNvSpPr>
            <a:spLocks noGrp="1"/>
          </p:cNvSpPr>
          <p:nvPr>
            <p:ph type="sldNum" sz="quarter" idx="10"/>
          </p:nvPr>
        </p:nvSpPr>
        <p:spPr/>
        <p:txBody>
          <a:bodyPr/>
          <a:lstStyle/>
          <a:p>
            <a:fld id="{D5C7A383-1464-4CF9-8241-02791E71A714}" type="slidenum">
              <a:rPr lang="az-Latn-AZ" smtClean="0"/>
              <a:pPr/>
              <a:t>4</a:t>
            </a:fld>
            <a:endParaRPr lang="az-Latn-AZ"/>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5B106E36-FD25-4E2D-B0AA-010F637433A0}" type="datetimeFigureOut">
              <a:rPr lang="ru-RU" smtClean="0"/>
              <a:pPr/>
              <a:t>15.01.2014</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15.01.2014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15.01.2014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15.01.2014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15.01.2014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5B106E36-FD25-4E2D-B0AA-010F637433A0}" type="datetimeFigureOut">
              <a:rPr lang="ru-RU" smtClean="0"/>
              <a:pPr/>
              <a:t>15.01.2014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B106E36-FD25-4E2D-B0AA-010F637433A0}" type="datetimeFigureOut">
              <a:rPr lang="ru-RU" smtClean="0"/>
              <a:pPr/>
              <a:t>15.01.2014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5B106E36-FD25-4E2D-B0AA-010F637433A0}" type="datetimeFigureOut">
              <a:rPr lang="ru-RU" smtClean="0"/>
              <a:pPr/>
              <a:t>15.01.2014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15.01.2014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5B106E36-FD25-4E2D-B0AA-010F637433A0}" type="datetimeFigureOut">
              <a:rPr lang="ru-RU" smtClean="0"/>
              <a:pPr/>
              <a:t>15.01.2014</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5B106E36-FD25-4E2D-B0AA-010F637433A0}" type="datetimeFigureOut">
              <a:rPr lang="ru-RU" smtClean="0"/>
              <a:pPr/>
              <a:t>15.01.2014</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725C68B6-61C2-468F-89AB-4B9F7531AA68}" type="slidenum">
              <a:rPr lang="ru-RU" smtClean="0"/>
              <a:pPr/>
              <a:t>‹#›</a:t>
            </a:fld>
            <a:endParaRPr lang="ru-RU"/>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B106E36-FD25-4E2D-B0AA-010F637433A0}" type="datetimeFigureOut">
              <a:rPr lang="ru-RU" smtClean="0"/>
              <a:pPr/>
              <a:t>15.01.2014</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2.png"/><Relationship Id="rId4" Type="http://schemas.openxmlformats.org/officeDocument/2006/relationships/image" Target="../media/image22.wmf"/></Relationships>
</file>

<file path=ppt/slides/_rels/slide12.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16.bin"/><Relationship Id="rId4" Type="http://schemas.openxmlformats.org/officeDocument/2006/relationships/image" Target="../media/image23.wmf"/><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8.wmf"/><Relationship Id="rId11" Type="http://schemas.openxmlformats.org/officeDocument/2006/relationships/image" Target="../media/image30.wmf"/><Relationship Id="rId5" Type="http://schemas.openxmlformats.org/officeDocument/2006/relationships/oleObject" Target="../embeddings/oleObject19.bin"/><Relationship Id="rId10" Type="http://schemas.openxmlformats.org/officeDocument/2006/relationships/oleObject" Target="../embeddings/oleObject21.bin"/><Relationship Id="rId4" Type="http://schemas.openxmlformats.org/officeDocument/2006/relationships/image" Target="../media/image27.wmf"/><Relationship Id="rId9"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wmf"/><Relationship Id="rId11" Type="http://schemas.openxmlformats.org/officeDocument/2006/relationships/image" Target="../media/image34.wmf"/><Relationship Id="rId5" Type="http://schemas.openxmlformats.org/officeDocument/2006/relationships/oleObject" Target="../embeddings/oleObject23.bin"/><Relationship Id="rId10" Type="http://schemas.openxmlformats.org/officeDocument/2006/relationships/oleObject" Target="../embeddings/oleObject25.bin"/><Relationship Id="rId4" Type="http://schemas.openxmlformats.org/officeDocument/2006/relationships/image" Target="../media/image31.wmf"/><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6.wmf"/><Relationship Id="rId11" Type="http://schemas.openxmlformats.org/officeDocument/2006/relationships/image" Target="../media/image12.png"/><Relationship Id="rId5" Type="http://schemas.openxmlformats.org/officeDocument/2006/relationships/oleObject" Target="../embeddings/oleObject27.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29.bin"/></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2.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7.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7.wmf"/></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2.png"/><Relationship Id="rId4"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94331" y="2371527"/>
            <a:ext cx="3958904" cy="769441"/>
          </a:xfrm>
          <a:prstGeom prst="rect">
            <a:avLst/>
          </a:prstGeom>
        </p:spPr>
        <p:txBody>
          <a:bodyPr wrap="none">
            <a:spAutoFit/>
          </a:bodyPr>
          <a:lstStyle/>
          <a:p>
            <a:pPr algn="ctr"/>
            <a:r>
              <a:rPr lang="ru-RU" sz="4400" b="1" dirty="0" smtClean="0">
                <a:ln w="1143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Теорема Виета</a:t>
            </a:r>
            <a:endParaRPr lang="ru-RU" sz="4400" b="1" dirty="0">
              <a:ln w="1143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TextBox 2"/>
          <p:cNvSpPr txBox="1"/>
          <p:nvPr/>
        </p:nvSpPr>
        <p:spPr>
          <a:xfrm>
            <a:off x="2357422" y="4221088"/>
            <a:ext cx="4714908" cy="1015663"/>
          </a:xfrm>
          <a:prstGeom prst="rect">
            <a:avLst/>
          </a:prstGeom>
          <a:noFill/>
          <a:ln w="28575">
            <a:solidFill>
              <a:srgbClr val="0033CC"/>
            </a:solidFill>
          </a:ln>
        </p:spPr>
        <p:txBody>
          <a:bodyPr wrap="square" rtlCol="0">
            <a:spAutoFit/>
          </a:bodyPr>
          <a:lstStyle/>
          <a:p>
            <a:pPr algn="ctr"/>
            <a:r>
              <a:rPr lang="ru-RU" sz="2000" dirty="0" smtClean="0">
                <a:latin typeface="Times New Roman" pitchFamily="18" charset="0"/>
                <a:cs typeface="Times New Roman" pitchFamily="18" charset="0"/>
              </a:rPr>
              <a:t>Джафарова Наиля Сабир кызы</a:t>
            </a:r>
          </a:p>
          <a:p>
            <a:pPr algn="ctr"/>
            <a:r>
              <a:rPr lang="ru-RU" sz="2000" dirty="0" smtClean="0">
                <a:latin typeface="Times New Roman" pitchFamily="18" charset="0"/>
                <a:cs typeface="Times New Roman" pitchFamily="18" charset="0"/>
              </a:rPr>
              <a:t>Учительница математики, школа № 31, город Сумгайыта, Азербайджан</a:t>
            </a:r>
            <a:endParaRPr lang="en-US"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Заголовок 1"/>
          <p:cNvSpPr>
            <a:spLocks noGrp="1"/>
          </p:cNvSpPr>
          <p:nvPr>
            <p:ph type="title"/>
          </p:nvPr>
        </p:nvSpPr>
        <p:spPr>
          <a:xfrm>
            <a:off x="755576" y="548680"/>
            <a:ext cx="2315086" cy="724648"/>
          </a:xfrm>
        </p:spPr>
        <p:txBody>
          <a:bodyPr>
            <a:normAutofit/>
          </a:bodyPr>
          <a:lstStyle/>
          <a:p>
            <a:r>
              <a:rPr lang="ru-RU" sz="2600"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Задание № </a:t>
            </a:r>
            <a:r>
              <a:rPr lang="az-Latn-AZ" sz="2600"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1.</a:t>
            </a:r>
            <a:endParaRPr lang="az-Latn-AZ" sz="2600" u="sng"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812880892"/>
              </p:ext>
            </p:extLst>
          </p:nvPr>
        </p:nvGraphicFramePr>
        <p:xfrm>
          <a:off x="1475655" y="1628800"/>
          <a:ext cx="6408714" cy="4486540"/>
        </p:xfrm>
        <a:graphic>
          <a:graphicData uri="http://schemas.openxmlformats.org/drawingml/2006/table">
            <a:tbl>
              <a:tblPr firstRow="1" bandRow="1">
                <a:tableStyleId>{3C2FFA5D-87B4-456A-9821-1D502468CF0F}</a:tableStyleId>
              </a:tblPr>
              <a:tblGrid>
                <a:gridCol w="3334806"/>
                <a:gridCol w="1536954"/>
                <a:gridCol w="1536954"/>
              </a:tblGrid>
              <a:tr h="828940">
                <a:tc>
                  <a:txBody>
                    <a:bodyPr/>
                    <a:lstStyle/>
                    <a:p>
                      <a:pPr algn="ctr"/>
                      <a:r>
                        <a:rPr lang="ru-RU" sz="2400" dirty="0" smtClean="0">
                          <a:latin typeface="Times New Roman" pitchFamily="18" charset="0"/>
                          <a:cs typeface="Times New Roman" pitchFamily="18" charset="0"/>
                        </a:rPr>
                        <a:t>Уравнение</a:t>
                      </a:r>
                      <a:endParaRPr lang="az-Latn-AZ"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z-Latn-AZ" sz="2400" dirty="0" smtClean="0">
                          <a:latin typeface="Times New Roman" pitchFamily="18" charset="0"/>
                          <a:cs typeface="Times New Roman" pitchFamily="18" charset="0"/>
                        </a:rPr>
                        <a:t>x</a:t>
                      </a:r>
                      <a:r>
                        <a:rPr lang="az-Latn-AZ" sz="2400" baseline="-25000" dirty="0" smtClean="0">
                          <a:latin typeface="Times New Roman" pitchFamily="18" charset="0"/>
                          <a:cs typeface="Times New Roman" pitchFamily="18" charset="0"/>
                        </a:rPr>
                        <a:t>1</a:t>
                      </a:r>
                      <a:endParaRPr lang="az-Latn-AZ"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az-Latn-AZ" sz="2400" dirty="0" smtClean="0">
                          <a:latin typeface="Times New Roman" pitchFamily="18" charset="0"/>
                          <a:cs typeface="Times New Roman" pitchFamily="18" charset="0"/>
                        </a:rPr>
                        <a:t>x</a:t>
                      </a:r>
                      <a:r>
                        <a:rPr lang="az-Latn-AZ" sz="2400" baseline="-25000" dirty="0" smtClean="0">
                          <a:latin typeface="Times New Roman" pitchFamily="18" charset="0"/>
                          <a:cs typeface="Times New Roman" pitchFamily="18" charset="0"/>
                        </a:rPr>
                        <a:t>2</a:t>
                      </a:r>
                      <a:endParaRPr lang="az-Latn-AZ" sz="2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7069">
                <a:tc>
                  <a:txBody>
                    <a:bodyPr/>
                    <a:lstStyle/>
                    <a:p>
                      <a:pPr algn="ctr"/>
                      <a:r>
                        <a:rPr lang="az-Latn-AZ" sz="2400" baseline="0" smtClean="0">
                          <a:solidFill>
                            <a:schemeClr val="accent1">
                              <a:lumMod val="50000"/>
                            </a:schemeClr>
                          </a:solidFill>
                          <a:latin typeface="Times New Roman" pitchFamily="18" charset="0"/>
                          <a:cs typeface="Times New Roman" pitchFamily="18" charset="0"/>
                        </a:rPr>
                        <a:t> x</a:t>
                      </a:r>
                      <a:r>
                        <a:rPr lang="az-Latn-AZ" sz="2400" baseline="30000" smtClean="0">
                          <a:solidFill>
                            <a:schemeClr val="accent1">
                              <a:lumMod val="50000"/>
                            </a:schemeClr>
                          </a:solidFill>
                          <a:latin typeface="Times New Roman" pitchFamily="18" charset="0"/>
                          <a:cs typeface="Times New Roman" pitchFamily="18" charset="0"/>
                        </a:rPr>
                        <a:t>2</a:t>
                      </a:r>
                      <a:r>
                        <a:rPr lang="az-Latn-AZ" sz="2400" baseline="0" smtClean="0">
                          <a:solidFill>
                            <a:schemeClr val="accent1">
                              <a:lumMod val="50000"/>
                            </a:schemeClr>
                          </a:solidFill>
                          <a:latin typeface="Times New Roman" pitchFamily="18" charset="0"/>
                          <a:cs typeface="Times New Roman" pitchFamily="18" charset="0"/>
                        </a:rPr>
                        <a:t> – 5x+6=0</a:t>
                      </a:r>
                      <a:endParaRPr lang="az-Latn-AZ" sz="2400" dirty="0">
                        <a:solidFill>
                          <a:schemeClr val="accent1">
                            <a:lumMod val="50000"/>
                          </a:schemeClr>
                        </a:solidFill>
                        <a:latin typeface="Times New Roman" pitchFamily="18" charset="0"/>
                        <a:cs typeface="Times New Roman" pitchFamily="18" charset="0"/>
                      </a:endParaRPr>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2</a:t>
                      </a:r>
                      <a:endParaRPr lang="az-Latn-AZ" sz="2400" dirty="0">
                        <a:solidFill>
                          <a:schemeClr val="accent1">
                            <a:lumMod val="50000"/>
                          </a:schemeClr>
                        </a:solidFill>
                        <a:latin typeface="Times New Roman" pitchFamily="18" charset="0"/>
                        <a:cs typeface="Times New Roman" pitchFamily="18" charset="0"/>
                      </a:endParaRPr>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3</a:t>
                      </a:r>
                      <a:endParaRPr lang="az-Latn-AZ" sz="2400" dirty="0">
                        <a:solidFill>
                          <a:schemeClr val="accent1">
                            <a:lumMod val="50000"/>
                          </a:schemeClr>
                        </a:solidFill>
                        <a:latin typeface="Times New Roman" pitchFamily="18" charset="0"/>
                        <a:cs typeface="Times New Roman" pitchFamily="18" charset="0"/>
                      </a:endParaRPr>
                    </a:p>
                  </a:txBody>
                  <a:tcPr anchor="ctr">
                    <a:lnT w="12700" cap="flat" cmpd="sng" algn="ctr">
                      <a:solidFill>
                        <a:schemeClr val="tx1"/>
                      </a:solidFill>
                      <a:prstDash val="solid"/>
                      <a:round/>
                      <a:headEnd type="none" w="med" len="med"/>
                      <a:tailEnd type="none" w="med" len="med"/>
                    </a:lnT>
                    <a:solidFill>
                      <a:schemeClr val="accent1">
                        <a:lumMod val="20000"/>
                        <a:lumOff val="80000"/>
                      </a:schemeClr>
                    </a:solidFill>
                  </a:tcPr>
                </a:tc>
              </a:tr>
              <a:tr h="437069">
                <a:tc>
                  <a:txBody>
                    <a:bodyPr/>
                    <a:lstStyle/>
                    <a:p>
                      <a:pPr algn="ctr"/>
                      <a:r>
                        <a:rPr lang="az-Latn-AZ" sz="2400" baseline="0" smtClean="0">
                          <a:solidFill>
                            <a:schemeClr val="accent1">
                              <a:lumMod val="50000"/>
                            </a:schemeClr>
                          </a:solidFill>
                          <a:latin typeface="Times New Roman" pitchFamily="18" charset="0"/>
                          <a:cs typeface="Times New Roman" pitchFamily="18" charset="0"/>
                        </a:rPr>
                        <a:t>x</a:t>
                      </a:r>
                      <a:r>
                        <a:rPr lang="az-Latn-AZ" sz="2400" baseline="30000" smtClean="0">
                          <a:solidFill>
                            <a:schemeClr val="accent1">
                              <a:lumMod val="50000"/>
                            </a:schemeClr>
                          </a:solidFill>
                          <a:latin typeface="Times New Roman" pitchFamily="18" charset="0"/>
                          <a:cs typeface="Times New Roman" pitchFamily="18" charset="0"/>
                        </a:rPr>
                        <a:t>2</a:t>
                      </a:r>
                      <a:r>
                        <a:rPr lang="az-Latn-AZ" sz="2400" baseline="0" smtClean="0">
                          <a:solidFill>
                            <a:schemeClr val="accent1">
                              <a:lumMod val="50000"/>
                            </a:schemeClr>
                          </a:solidFill>
                          <a:latin typeface="Times New Roman" pitchFamily="18" charset="0"/>
                          <a:cs typeface="Times New Roman" pitchFamily="18" charset="0"/>
                        </a:rPr>
                        <a:t> + 5x+6=0</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-2</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-3</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r>
              <a:tr h="437069">
                <a:tc>
                  <a:txBody>
                    <a:bodyPr/>
                    <a:lstStyle/>
                    <a:p>
                      <a:pPr algn="ctr"/>
                      <a:r>
                        <a:rPr lang="az-Latn-AZ" sz="2400" baseline="0" dirty="0" smtClean="0">
                          <a:solidFill>
                            <a:schemeClr val="accent1">
                              <a:lumMod val="50000"/>
                            </a:schemeClr>
                          </a:solidFill>
                          <a:latin typeface="Times New Roman" pitchFamily="18" charset="0"/>
                          <a:cs typeface="Times New Roman" pitchFamily="18" charset="0"/>
                        </a:rPr>
                        <a:t>x</a:t>
                      </a:r>
                      <a:r>
                        <a:rPr lang="az-Latn-AZ" sz="2400" baseline="30000" dirty="0" smtClean="0">
                          <a:solidFill>
                            <a:schemeClr val="accent1">
                              <a:lumMod val="50000"/>
                            </a:schemeClr>
                          </a:solidFill>
                          <a:latin typeface="Times New Roman" pitchFamily="18" charset="0"/>
                          <a:cs typeface="Times New Roman" pitchFamily="18" charset="0"/>
                        </a:rPr>
                        <a:t>2</a:t>
                      </a:r>
                      <a:r>
                        <a:rPr lang="az-Latn-AZ" sz="2400" baseline="0" dirty="0" smtClean="0">
                          <a:solidFill>
                            <a:schemeClr val="accent1">
                              <a:lumMod val="50000"/>
                            </a:schemeClr>
                          </a:solidFill>
                          <a:latin typeface="Times New Roman" pitchFamily="18" charset="0"/>
                          <a:cs typeface="Times New Roman" pitchFamily="18" charset="0"/>
                        </a:rPr>
                        <a:t> –x –6=0</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-2</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3</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r>
              <a:tr h="437069">
                <a:tc>
                  <a:txBody>
                    <a:bodyPr/>
                    <a:lstStyle/>
                    <a:p>
                      <a:pPr algn="ctr"/>
                      <a:r>
                        <a:rPr lang="az-Latn-AZ" sz="2400" baseline="0" smtClean="0">
                          <a:solidFill>
                            <a:schemeClr val="accent1">
                              <a:lumMod val="50000"/>
                            </a:schemeClr>
                          </a:solidFill>
                          <a:latin typeface="Times New Roman" pitchFamily="18" charset="0"/>
                          <a:cs typeface="Times New Roman" pitchFamily="18" charset="0"/>
                        </a:rPr>
                        <a:t>x</a:t>
                      </a:r>
                      <a:r>
                        <a:rPr lang="az-Latn-AZ" sz="2400" baseline="30000" smtClean="0">
                          <a:solidFill>
                            <a:schemeClr val="accent1">
                              <a:lumMod val="50000"/>
                            </a:schemeClr>
                          </a:solidFill>
                          <a:latin typeface="Times New Roman" pitchFamily="18" charset="0"/>
                          <a:cs typeface="Times New Roman" pitchFamily="18" charset="0"/>
                        </a:rPr>
                        <a:t>2</a:t>
                      </a:r>
                      <a:r>
                        <a:rPr lang="az-Latn-AZ" sz="2400" baseline="0" smtClean="0">
                          <a:solidFill>
                            <a:schemeClr val="accent1">
                              <a:lumMod val="50000"/>
                            </a:schemeClr>
                          </a:solidFill>
                          <a:latin typeface="Times New Roman" pitchFamily="18" charset="0"/>
                          <a:cs typeface="Times New Roman" pitchFamily="18" charset="0"/>
                        </a:rPr>
                        <a:t> +x –6=0</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2</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-3</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r>
              <a:tr h="437069">
                <a:tc>
                  <a:txBody>
                    <a:bodyPr/>
                    <a:lstStyle/>
                    <a:p>
                      <a:pPr algn="ctr"/>
                      <a:r>
                        <a:rPr lang="az-Latn-AZ" sz="2400" baseline="0" dirty="0" smtClean="0">
                          <a:solidFill>
                            <a:schemeClr val="accent1">
                              <a:lumMod val="50000"/>
                            </a:schemeClr>
                          </a:solidFill>
                          <a:latin typeface="Times New Roman" pitchFamily="18" charset="0"/>
                          <a:cs typeface="Times New Roman" pitchFamily="18" charset="0"/>
                        </a:rPr>
                        <a:t>x</a:t>
                      </a:r>
                      <a:r>
                        <a:rPr lang="az-Latn-AZ" sz="2400" baseline="30000" dirty="0" smtClean="0">
                          <a:solidFill>
                            <a:schemeClr val="accent1">
                              <a:lumMod val="50000"/>
                            </a:schemeClr>
                          </a:solidFill>
                          <a:latin typeface="Times New Roman" pitchFamily="18" charset="0"/>
                          <a:cs typeface="Times New Roman" pitchFamily="18" charset="0"/>
                        </a:rPr>
                        <a:t>2</a:t>
                      </a:r>
                      <a:r>
                        <a:rPr lang="az-Latn-AZ" sz="2400" baseline="0" dirty="0" smtClean="0">
                          <a:solidFill>
                            <a:schemeClr val="accent1">
                              <a:lumMod val="50000"/>
                            </a:schemeClr>
                          </a:solidFill>
                          <a:latin typeface="Times New Roman" pitchFamily="18" charset="0"/>
                          <a:cs typeface="Times New Roman" pitchFamily="18" charset="0"/>
                        </a:rPr>
                        <a:t> + 7x+10=0</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-5</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-2</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r>
              <a:tr h="437069">
                <a:tc>
                  <a:txBody>
                    <a:bodyPr/>
                    <a:lstStyle/>
                    <a:p>
                      <a:pPr algn="ctr"/>
                      <a:r>
                        <a:rPr lang="az-Latn-AZ" sz="2400" baseline="0" smtClean="0">
                          <a:solidFill>
                            <a:schemeClr val="accent1">
                              <a:lumMod val="50000"/>
                            </a:schemeClr>
                          </a:solidFill>
                          <a:latin typeface="Times New Roman" pitchFamily="18" charset="0"/>
                          <a:cs typeface="Times New Roman" pitchFamily="18" charset="0"/>
                        </a:rPr>
                        <a:t>x</a:t>
                      </a:r>
                      <a:r>
                        <a:rPr lang="az-Latn-AZ" sz="2400" baseline="30000" smtClean="0">
                          <a:solidFill>
                            <a:schemeClr val="accent1">
                              <a:lumMod val="50000"/>
                            </a:schemeClr>
                          </a:solidFill>
                          <a:latin typeface="Times New Roman" pitchFamily="18" charset="0"/>
                          <a:cs typeface="Times New Roman" pitchFamily="18" charset="0"/>
                        </a:rPr>
                        <a:t>2</a:t>
                      </a:r>
                      <a:r>
                        <a:rPr lang="az-Latn-AZ" sz="2400" baseline="0" smtClean="0">
                          <a:solidFill>
                            <a:schemeClr val="accent1">
                              <a:lumMod val="50000"/>
                            </a:schemeClr>
                          </a:solidFill>
                          <a:latin typeface="Times New Roman" pitchFamily="18" charset="0"/>
                          <a:cs typeface="Times New Roman" pitchFamily="18" charset="0"/>
                        </a:rPr>
                        <a:t> – 7x+10=0</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2</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5</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r>
              <a:tr h="0">
                <a:tc>
                  <a:txBody>
                    <a:bodyPr/>
                    <a:lstStyle/>
                    <a:p>
                      <a:pPr algn="ctr"/>
                      <a:r>
                        <a:rPr lang="az-Latn-AZ" sz="2400" baseline="0" smtClean="0">
                          <a:solidFill>
                            <a:schemeClr val="accent1">
                              <a:lumMod val="50000"/>
                            </a:schemeClr>
                          </a:solidFill>
                          <a:latin typeface="Times New Roman" pitchFamily="18" charset="0"/>
                          <a:cs typeface="Times New Roman" pitchFamily="18" charset="0"/>
                        </a:rPr>
                        <a:t>x</a:t>
                      </a:r>
                      <a:r>
                        <a:rPr lang="az-Latn-AZ" sz="2400" baseline="30000" smtClean="0">
                          <a:solidFill>
                            <a:schemeClr val="accent1">
                              <a:lumMod val="50000"/>
                            </a:schemeClr>
                          </a:solidFill>
                          <a:latin typeface="Times New Roman" pitchFamily="18" charset="0"/>
                          <a:cs typeface="Times New Roman" pitchFamily="18" charset="0"/>
                        </a:rPr>
                        <a:t>2</a:t>
                      </a:r>
                      <a:r>
                        <a:rPr lang="az-Latn-AZ" sz="2400" baseline="0" smtClean="0">
                          <a:solidFill>
                            <a:schemeClr val="accent1">
                              <a:lumMod val="50000"/>
                            </a:schemeClr>
                          </a:solidFill>
                          <a:latin typeface="Times New Roman" pitchFamily="18" charset="0"/>
                          <a:cs typeface="Times New Roman" pitchFamily="18" charset="0"/>
                        </a:rPr>
                        <a:t> – 3x –10=0</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-2</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5</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r>
              <a:tr h="437069">
                <a:tc>
                  <a:txBody>
                    <a:bodyPr/>
                    <a:lstStyle/>
                    <a:p>
                      <a:pPr algn="ctr"/>
                      <a:r>
                        <a:rPr lang="az-Latn-AZ" sz="2400" baseline="0" dirty="0" smtClean="0">
                          <a:solidFill>
                            <a:schemeClr val="accent1">
                              <a:lumMod val="50000"/>
                            </a:schemeClr>
                          </a:solidFill>
                          <a:latin typeface="Times New Roman" pitchFamily="18" charset="0"/>
                          <a:cs typeface="Times New Roman" pitchFamily="18" charset="0"/>
                        </a:rPr>
                        <a:t>x</a:t>
                      </a:r>
                      <a:r>
                        <a:rPr lang="az-Latn-AZ" sz="2400" baseline="30000" dirty="0" smtClean="0">
                          <a:solidFill>
                            <a:schemeClr val="accent1">
                              <a:lumMod val="50000"/>
                            </a:schemeClr>
                          </a:solidFill>
                          <a:latin typeface="Times New Roman" pitchFamily="18" charset="0"/>
                          <a:cs typeface="Times New Roman" pitchFamily="18" charset="0"/>
                        </a:rPr>
                        <a:t>2</a:t>
                      </a:r>
                      <a:r>
                        <a:rPr lang="az-Latn-AZ" sz="2400" baseline="0" dirty="0" smtClean="0">
                          <a:solidFill>
                            <a:schemeClr val="accent1">
                              <a:lumMod val="50000"/>
                            </a:schemeClr>
                          </a:solidFill>
                          <a:latin typeface="Times New Roman" pitchFamily="18" charset="0"/>
                          <a:cs typeface="Times New Roman" pitchFamily="18" charset="0"/>
                        </a:rPr>
                        <a:t> +3x –10=0</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2</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c>
                  <a:txBody>
                    <a:bodyPr/>
                    <a:lstStyle/>
                    <a:p>
                      <a:pPr algn="ctr"/>
                      <a:r>
                        <a:rPr lang="az-Latn-AZ" sz="2400" dirty="0" smtClean="0">
                          <a:solidFill>
                            <a:schemeClr val="accent1">
                              <a:lumMod val="50000"/>
                            </a:schemeClr>
                          </a:solidFill>
                          <a:latin typeface="Times New Roman" pitchFamily="18" charset="0"/>
                          <a:cs typeface="Times New Roman" pitchFamily="18" charset="0"/>
                        </a:rPr>
                        <a:t>-5</a:t>
                      </a:r>
                      <a:endParaRPr lang="az-Latn-AZ" sz="2400" dirty="0">
                        <a:solidFill>
                          <a:schemeClr val="accent1">
                            <a:lumMod val="50000"/>
                          </a:schemeClr>
                        </a:solidFill>
                        <a:latin typeface="Times New Roman" pitchFamily="18" charset="0"/>
                        <a:cs typeface="Times New Roman" pitchFamily="18" charset="0"/>
                      </a:endParaRPr>
                    </a:p>
                  </a:txBody>
                  <a:tcPr anchor="ctr">
                    <a:solidFill>
                      <a:schemeClr val="accent1">
                        <a:lumMod val="20000"/>
                        <a:lumOff val="80000"/>
                      </a:schemeClr>
                    </a:solidFill>
                  </a:tcPr>
                </a:tc>
              </a:tr>
            </a:tbl>
          </a:graphicData>
        </a:graphic>
      </p:graphicFrame>
      <p:sp>
        <p:nvSpPr>
          <p:cNvPr id="51" name="Прямоугольник 50"/>
          <p:cNvSpPr/>
          <p:nvPr/>
        </p:nvSpPr>
        <p:spPr>
          <a:xfrm>
            <a:off x="2555776" y="725795"/>
            <a:ext cx="5400599"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dirty="0" smtClean="0">
                <a:ln w="11430"/>
                <a:solidFill>
                  <a:schemeClr val="accent2">
                    <a:lumMod val="75000"/>
                  </a:schemeClr>
                </a:solidFill>
                <a:latin typeface="Times New Roman" pitchFamily="18" charset="0"/>
                <a:cs typeface="Times New Roman" pitchFamily="18" charset="0"/>
              </a:rPr>
              <a:t>Составьте приведенное квадратное уравнение по его корням:</a:t>
            </a:r>
            <a:endParaRPr lang="az-Latn-AZ" sz="2400" dirty="0">
              <a:ln w="11430"/>
              <a:solidFill>
                <a:schemeClr val="accent2">
                  <a:lumMod val="75000"/>
                </a:schemeClr>
              </a:solidFill>
            </a:endParaRPr>
          </a:p>
        </p:txBody>
      </p:sp>
      <p:sp>
        <p:nvSpPr>
          <p:cNvPr id="2" name="Прямоугольник 1"/>
          <p:cNvSpPr/>
          <p:nvPr/>
        </p:nvSpPr>
        <p:spPr>
          <a:xfrm>
            <a:off x="2166865" y="2492896"/>
            <a:ext cx="2232248" cy="360040"/>
          </a:xfrm>
          <a:prstGeom prst="rect">
            <a:avLst/>
          </a:prstGeom>
          <a:solidFill>
            <a:srgbClr val="C7F5F4"/>
          </a:solidFill>
          <a:ln>
            <a:solidFill>
              <a:srgbClr val="C7F5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sp>
        <p:nvSpPr>
          <p:cNvPr id="53" name="Прямоугольник 52"/>
          <p:cNvSpPr/>
          <p:nvPr/>
        </p:nvSpPr>
        <p:spPr>
          <a:xfrm>
            <a:off x="2182773" y="3874903"/>
            <a:ext cx="2232248" cy="360040"/>
          </a:xfrm>
          <a:prstGeom prst="rect">
            <a:avLst/>
          </a:prstGeom>
          <a:solidFill>
            <a:srgbClr val="C7F5F4"/>
          </a:solidFill>
          <a:ln>
            <a:solidFill>
              <a:srgbClr val="C7F5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sp>
        <p:nvSpPr>
          <p:cNvPr id="54" name="Прямоугольник 53"/>
          <p:cNvSpPr/>
          <p:nvPr/>
        </p:nvSpPr>
        <p:spPr>
          <a:xfrm>
            <a:off x="2123728" y="4337394"/>
            <a:ext cx="2232248" cy="360040"/>
          </a:xfrm>
          <a:prstGeom prst="rect">
            <a:avLst/>
          </a:prstGeom>
          <a:solidFill>
            <a:srgbClr val="C7F5F4"/>
          </a:solidFill>
          <a:ln>
            <a:solidFill>
              <a:srgbClr val="C7F5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sp>
        <p:nvSpPr>
          <p:cNvPr id="55" name="Прямоугольник 54"/>
          <p:cNvSpPr/>
          <p:nvPr/>
        </p:nvSpPr>
        <p:spPr>
          <a:xfrm>
            <a:off x="2209585" y="4787664"/>
            <a:ext cx="2232248" cy="360040"/>
          </a:xfrm>
          <a:prstGeom prst="rect">
            <a:avLst/>
          </a:prstGeom>
          <a:solidFill>
            <a:srgbClr val="C7F5F4"/>
          </a:solidFill>
          <a:ln>
            <a:solidFill>
              <a:srgbClr val="C7F5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sp>
        <p:nvSpPr>
          <p:cNvPr id="56" name="Прямоугольник 55"/>
          <p:cNvSpPr/>
          <p:nvPr/>
        </p:nvSpPr>
        <p:spPr>
          <a:xfrm>
            <a:off x="2188062" y="5245788"/>
            <a:ext cx="2232248" cy="360040"/>
          </a:xfrm>
          <a:prstGeom prst="rect">
            <a:avLst/>
          </a:prstGeom>
          <a:solidFill>
            <a:srgbClr val="C7F5F4"/>
          </a:solidFill>
          <a:ln>
            <a:solidFill>
              <a:srgbClr val="C7F5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sp>
        <p:nvSpPr>
          <p:cNvPr id="57" name="Прямоугольник 56"/>
          <p:cNvSpPr/>
          <p:nvPr/>
        </p:nvSpPr>
        <p:spPr>
          <a:xfrm>
            <a:off x="2166865" y="5705546"/>
            <a:ext cx="2232248" cy="360040"/>
          </a:xfrm>
          <a:prstGeom prst="rect">
            <a:avLst/>
          </a:prstGeom>
          <a:solidFill>
            <a:srgbClr val="C7F5F4"/>
          </a:solidFill>
          <a:ln>
            <a:solidFill>
              <a:srgbClr val="C7F5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sp>
        <p:nvSpPr>
          <p:cNvPr id="58" name="Прямоугольник 57"/>
          <p:cNvSpPr/>
          <p:nvPr/>
        </p:nvSpPr>
        <p:spPr>
          <a:xfrm>
            <a:off x="2222285" y="2962671"/>
            <a:ext cx="2232248" cy="360040"/>
          </a:xfrm>
          <a:prstGeom prst="rect">
            <a:avLst/>
          </a:prstGeom>
          <a:solidFill>
            <a:srgbClr val="C7F5F4"/>
          </a:solidFill>
          <a:ln>
            <a:solidFill>
              <a:srgbClr val="C7F5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sp>
        <p:nvSpPr>
          <p:cNvPr id="59" name="Прямоугольник 58"/>
          <p:cNvSpPr/>
          <p:nvPr/>
        </p:nvSpPr>
        <p:spPr>
          <a:xfrm>
            <a:off x="2208425" y="3429000"/>
            <a:ext cx="2232248" cy="360040"/>
          </a:xfrm>
          <a:prstGeom prst="rect">
            <a:avLst/>
          </a:prstGeom>
          <a:solidFill>
            <a:srgbClr val="C7F5F4"/>
          </a:solidFill>
          <a:ln>
            <a:solidFill>
              <a:srgbClr val="C7F5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500"/>
                                        <p:tgtEl>
                                          <p:spTgt spid="2"/>
                                        </p:tgtEl>
                                      </p:cBhvr>
                                    </p:animEffect>
                                    <p:set>
                                      <p:cBhvr>
                                        <p:cTn id="7" dur="1" fill="hold">
                                          <p:stCondLst>
                                            <p:cond delay="1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500"/>
                                        <p:tgtEl>
                                          <p:spTgt spid="53"/>
                                        </p:tgtEl>
                                      </p:cBhvr>
                                    </p:animEffect>
                                    <p:set>
                                      <p:cBhvr>
                                        <p:cTn id="10" dur="1" fill="hold">
                                          <p:stCondLst>
                                            <p:cond delay="1499"/>
                                          </p:stCondLst>
                                        </p:cTn>
                                        <p:tgtEl>
                                          <p:spTgt spid="5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500"/>
                                        <p:tgtEl>
                                          <p:spTgt spid="54"/>
                                        </p:tgtEl>
                                      </p:cBhvr>
                                    </p:animEffect>
                                    <p:set>
                                      <p:cBhvr>
                                        <p:cTn id="13" dur="1" fill="hold">
                                          <p:stCondLst>
                                            <p:cond delay="1499"/>
                                          </p:stCondLst>
                                        </p:cTn>
                                        <p:tgtEl>
                                          <p:spTgt spid="5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1500"/>
                                        <p:tgtEl>
                                          <p:spTgt spid="55"/>
                                        </p:tgtEl>
                                      </p:cBhvr>
                                    </p:animEffect>
                                    <p:set>
                                      <p:cBhvr>
                                        <p:cTn id="16" dur="1" fill="hold">
                                          <p:stCondLst>
                                            <p:cond delay="1499"/>
                                          </p:stCondLst>
                                        </p:cTn>
                                        <p:tgtEl>
                                          <p:spTgt spid="5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1500"/>
                                        <p:tgtEl>
                                          <p:spTgt spid="56"/>
                                        </p:tgtEl>
                                      </p:cBhvr>
                                    </p:animEffect>
                                    <p:set>
                                      <p:cBhvr>
                                        <p:cTn id="19" dur="1" fill="hold">
                                          <p:stCondLst>
                                            <p:cond delay="1499"/>
                                          </p:stCondLst>
                                        </p:cTn>
                                        <p:tgtEl>
                                          <p:spTgt spid="5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1500"/>
                                        <p:tgtEl>
                                          <p:spTgt spid="57"/>
                                        </p:tgtEl>
                                      </p:cBhvr>
                                    </p:animEffect>
                                    <p:set>
                                      <p:cBhvr>
                                        <p:cTn id="22" dur="1" fill="hold">
                                          <p:stCondLst>
                                            <p:cond delay="1499"/>
                                          </p:stCondLst>
                                        </p:cTn>
                                        <p:tgtEl>
                                          <p:spTgt spid="5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1500"/>
                                        <p:tgtEl>
                                          <p:spTgt spid="58"/>
                                        </p:tgtEl>
                                      </p:cBhvr>
                                    </p:animEffect>
                                    <p:set>
                                      <p:cBhvr>
                                        <p:cTn id="25" dur="1" fill="hold">
                                          <p:stCondLst>
                                            <p:cond delay="1499"/>
                                          </p:stCondLst>
                                        </p:cTn>
                                        <p:tgtEl>
                                          <p:spTgt spid="5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1500"/>
                                        <p:tgtEl>
                                          <p:spTgt spid="59"/>
                                        </p:tgtEl>
                                      </p:cBhvr>
                                    </p:animEffect>
                                    <p:set>
                                      <p:cBhvr>
                                        <p:cTn id="28" dur="1" fill="hold">
                                          <p:stCondLst>
                                            <p:cond delay="14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3" grpId="0" animBg="1"/>
      <p:bldP spid="54" grpId="0" animBg="1"/>
      <p:bldP spid="55" grpId="0" animBg="1"/>
      <p:bldP spid="56" grpId="0" animBg="1"/>
      <p:bldP spid="57" grpId="0" animBg="1"/>
      <p:bldP spid="58" grpId="0" animBg="1"/>
      <p:bldP spid="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7224" y="1351224"/>
            <a:ext cx="7358114" cy="830997"/>
          </a:xfrm>
          <a:prstGeom prst="rect">
            <a:avLst/>
          </a:prstGeom>
          <a:noFill/>
        </p:spPr>
        <p:txBody>
          <a:bodyPr wrap="square" rtlCol="0">
            <a:spAutoFit/>
          </a:bodyPr>
          <a:lstStyle/>
          <a:p>
            <a:r>
              <a:rPr lang="ru-RU" sz="2400" dirty="0" smtClean="0">
                <a:latin typeface="Times New Roman" pitchFamily="18" charset="0"/>
                <a:cs typeface="Times New Roman" pitchFamily="18" charset="0"/>
              </a:rPr>
              <a:t>Один из корней уравнения  </a:t>
            </a:r>
            <a:r>
              <a:rPr lang="az-Latn-AZ" sz="2400" i="1" dirty="0" smtClean="0">
                <a:latin typeface="Times New Roman" pitchFamily="18" charset="0"/>
                <a:cs typeface="Times New Roman" pitchFamily="18" charset="0"/>
              </a:rPr>
              <a:t>x</a:t>
            </a:r>
            <a:r>
              <a:rPr lang="az-Latn-AZ" sz="2400" baseline="30000" dirty="0" smtClean="0">
                <a:latin typeface="Times New Roman" pitchFamily="18" charset="0"/>
                <a:cs typeface="Times New Roman" pitchFamily="18" charset="0"/>
              </a:rPr>
              <a:t>2</a:t>
            </a:r>
            <a:r>
              <a:rPr lang="az-Latn-AZ" sz="2400" dirty="0" smtClean="0">
                <a:latin typeface="Times New Roman" pitchFamily="18" charset="0"/>
                <a:cs typeface="Times New Roman" pitchFamily="18" charset="0"/>
              </a:rPr>
              <a:t> + </a:t>
            </a:r>
            <a:r>
              <a:rPr lang="az-Latn-AZ" sz="2400" i="1" dirty="0" smtClean="0">
                <a:latin typeface="Times New Roman" pitchFamily="18" charset="0"/>
                <a:cs typeface="Times New Roman" pitchFamily="18" charset="0"/>
              </a:rPr>
              <a:t>px</a:t>
            </a:r>
            <a:r>
              <a:rPr lang="az-Latn-AZ" sz="2400" dirty="0" smtClean="0">
                <a:latin typeface="Times New Roman" pitchFamily="18" charset="0"/>
                <a:cs typeface="Times New Roman" pitchFamily="18" charset="0"/>
              </a:rPr>
              <a:t> + 24=0</a:t>
            </a:r>
            <a:r>
              <a:rPr lang="ru-RU" sz="2400" dirty="0" smtClean="0">
                <a:latin typeface="Times New Roman" pitchFamily="18" charset="0"/>
                <a:cs typeface="Times New Roman" pitchFamily="18" charset="0"/>
              </a:rPr>
              <a:t> равен 3. Найдите другой корень и коэффициент </a:t>
            </a:r>
            <a:r>
              <a:rPr lang="en-US" sz="2400" i="1" dirty="0" smtClean="0">
                <a:latin typeface="Times New Roman" pitchFamily="18" charset="0"/>
                <a:cs typeface="Times New Roman" pitchFamily="18" charset="0"/>
              </a:rPr>
              <a:t>p</a:t>
            </a:r>
            <a:r>
              <a:rPr lang="ru-RU" sz="2400" dirty="0" smtClean="0">
                <a:latin typeface="Times New Roman" pitchFamily="18" charset="0"/>
                <a:cs typeface="Times New Roman" pitchFamily="18" charset="0"/>
              </a:rPr>
              <a:t>.</a:t>
            </a:r>
            <a:endParaRPr lang="az-Latn-AZ" sz="2400" dirty="0">
              <a:latin typeface="Times New Roman" pitchFamily="18" charset="0"/>
              <a:cs typeface="Times New Roman" pitchFamily="18" charset="0"/>
            </a:endParaRPr>
          </a:p>
        </p:txBody>
      </p:sp>
      <p:sp>
        <p:nvSpPr>
          <p:cNvPr id="5" name="Заголовок 1"/>
          <p:cNvSpPr txBox="1">
            <a:spLocks/>
          </p:cNvSpPr>
          <p:nvPr/>
        </p:nvSpPr>
        <p:spPr>
          <a:xfrm>
            <a:off x="3008344" y="2712910"/>
            <a:ext cx="2571768" cy="500066"/>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ru-RU" sz="2600" u="sng" dirty="0" smtClean="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Проверим ответы:</a:t>
            </a:r>
            <a:endParaRPr kumimoji="0" lang="az-Latn-AZ"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3010" name="Object 2"/>
          <p:cNvGraphicFramePr>
            <a:graphicFrameLocks noChangeAspect="1"/>
          </p:cNvGraphicFramePr>
          <p:nvPr>
            <p:extLst>
              <p:ext uri="{D42A27DB-BD31-4B8C-83A1-F6EECF244321}">
                <p14:modId xmlns:p14="http://schemas.microsoft.com/office/powerpoint/2010/main" val="4026727716"/>
              </p:ext>
            </p:extLst>
          </p:nvPr>
        </p:nvGraphicFramePr>
        <p:xfrm>
          <a:off x="2915816" y="3429000"/>
          <a:ext cx="3643313" cy="2295525"/>
        </p:xfrm>
        <a:graphic>
          <a:graphicData uri="http://schemas.openxmlformats.org/presentationml/2006/ole">
            <mc:AlternateContent xmlns:mc="http://schemas.openxmlformats.org/markup-compatibility/2006">
              <mc:Choice xmlns:v="urn:schemas-microsoft-com:vml" Requires="v">
                <p:oleObj spid="_x0000_s43069" name="Формула" r:id="rId3" imgW="1473200" imgH="914400" progId="Equation.3">
                  <p:embed/>
                </p:oleObj>
              </mc:Choice>
              <mc:Fallback>
                <p:oleObj name="Формула" r:id="rId3" imgW="1473200" imgH="914400" progId="Equation.3">
                  <p:embed/>
                  <p:pic>
                    <p:nvPicPr>
                      <p:cNvPr id="0"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429000"/>
                        <a:ext cx="3643313" cy="2295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Рисунок 5" descr="686447182.png"/>
          <p:cNvPicPr>
            <a:picLocks noChangeAspect="1"/>
          </p:cNvPicPr>
          <p:nvPr/>
        </p:nvPicPr>
        <p:blipFill>
          <a:blip r:embed="rId5" cstate="print"/>
          <a:stretch>
            <a:fillRect/>
          </a:stretch>
        </p:blipFill>
        <p:spPr>
          <a:xfrm>
            <a:off x="918718" y="4833746"/>
            <a:ext cx="1493042" cy="1820783"/>
          </a:xfrm>
          <a:prstGeom prst="rect">
            <a:avLst/>
          </a:prstGeom>
        </p:spPr>
      </p:pic>
      <p:sp>
        <p:nvSpPr>
          <p:cNvPr id="8" name="Заголовок 1"/>
          <p:cNvSpPr>
            <a:spLocks noGrp="1"/>
          </p:cNvSpPr>
          <p:nvPr>
            <p:ph type="title"/>
          </p:nvPr>
        </p:nvSpPr>
        <p:spPr>
          <a:xfrm>
            <a:off x="899592" y="592978"/>
            <a:ext cx="2315086" cy="724648"/>
          </a:xfrm>
        </p:spPr>
        <p:txBody>
          <a:bodyPr>
            <a:normAutofit/>
          </a:bodyPr>
          <a:lstStyle/>
          <a:p>
            <a:r>
              <a:rPr lang="ru-RU" sz="2600"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Задание № </a:t>
            </a:r>
            <a:r>
              <a:rPr lang="az-Latn-AZ" sz="2600"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2.</a:t>
            </a:r>
            <a:endParaRPr lang="az-Latn-AZ" sz="2600" u="sng"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3010"/>
                                        </p:tgtEl>
                                        <p:attrNameLst>
                                          <p:attrName>style.visibility</p:attrName>
                                        </p:attrNameLst>
                                      </p:cBhvr>
                                      <p:to>
                                        <p:strVal val="visible"/>
                                      </p:to>
                                    </p:set>
                                    <p:animEffect transition="in" filter="fade">
                                      <p:cBhvr>
                                        <p:cTn id="12" dur="1000"/>
                                        <p:tgtEl>
                                          <p:spTgt spid="43010"/>
                                        </p:tgtEl>
                                      </p:cBhvr>
                                    </p:animEffect>
                                    <p:anim calcmode="lin" valueType="num">
                                      <p:cBhvr>
                                        <p:cTn id="13" dur="1000" fill="hold"/>
                                        <p:tgtEl>
                                          <p:spTgt spid="43010"/>
                                        </p:tgtEl>
                                        <p:attrNameLst>
                                          <p:attrName>ppt_x</p:attrName>
                                        </p:attrNameLst>
                                      </p:cBhvr>
                                      <p:tavLst>
                                        <p:tav tm="0">
                                          <p:val>
                                            <p:strVal val="#ppt_x"/>
                                          </p:val>
                                        </p:tav>
                                        <p:tav tm="100000">
                                          <p:val>
                                            <p:strVal val="#ppt_x"/>
                                          </p:val>
                                        </p:tav>
                                      </p:tavLst>
                                    </p:anim>
                                    <p:anim calcmode="lin" valueType="num">
                                      <p:cBhvr>
                                        <p:cTn id="14" dur="1000" fill="hold"/>
                                        <p:tgtEl>
                                          <p:spTgt spid="430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4" name="Object 2"/>
          <p:cNvGraphicFramePr>
            <a:graphicFrameLocks noChangeAspect="1"/>
          </p:cNvGraphicFramePr>
          <p:nvPr>
            <p:extLst>
              <p:ext uri="{D42A27DB-BD31-4B8C-83A1-F6EECF244321}">
                <p14:modId xmlns:p14="http://schemas.microsoft.com/office/powerpoint/2010/main" val="4070978719"/>
              </p:ext>
            </p:extLst>
          </p:nvPr>
        </p:nvGraphicFramePr>
        <p:xfrm>
          <a:off x="5451486" y="1108156"/>
          <a:ext cx="1928826" cy="466716"/>
        </p:xfrm>
        <a:graphic>
          <a:graphicData uri="http://schemas.openxmlformats.org/presentationml/2006/ole">
            <mc:AlternateContent xmlns:mc="http://schemas.openxmlformats.org/markup-compatibility/2006">
              <mc:Choice xmlns:v="urn:schemas-microsoft-com:vml" Requires="v">
                <p:oleObj spid="_x0000_s44205" name="Equation" r:id="rId3" imgW="1028254" imgH="215806" progId="Equation.3">
                  <p:embed/>
                </p:oleObj>
              </mc:Choice>
              <mc:Fallback>
                <p:oleObj name="Equation" r:id="rId3" imgW="1028254" imgH="215806" progId="Equation.3">
                  <p:embed/>
                  <p:pic>
                    <p:nvPicPr>
                      <p:cNvPr id="0"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486" y="1108156"/>
                        <a:ext cx="1928826" cy="4667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043608" y="1155187"/>
            <a:ext cx="4438276"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Пусть </a:t>
            </a:r>
            <a:r>
              <a:rPr lang="ru-RU" sz="2400" i="1" dirty="0" smtClean="0">
                <a:latin typeface="Times New Roman" pitchFamily="18" charset="0"/>
                <a:cs typeface="Times New Roman" pitchFamily="18" charset="0"/>
              </a:rPr>
              <a:t>х</a:t>
            </a:r>
            <a:r>
              <a:rPr lang="ru-RU" sz="2400" baseline="-25000" dirty="0" smtClean="0">
                <a:latin typeface="Times New Roman" pitchFamily="18" charset="0"/>
                <a:cs typeface="Times New Roman" pitchFamily="18" charset="0"/>
              </a:rPr>
              <a:t>1</a:t>
            </a:r>
            <a:r>
              <a:rPr lang="ru-RU" sz="2400" dirty="0" smtClean="0">
                <a:latin typeface="Times New Roman" pitchFamily="18" charset="0"/>
                <a:cs typeface="Times New Roman" pitchFamily="18" charset="0"/>
              </a:rPr>
              <a:t> и </a:t>
            </a:r>
            <a:r>
              <a:rPr lang="ru-RU" sz="2400" i="1" dirty="0" smtClean="0">
                <a:latin typeface="Times New Roman" pitchFamily="18" charset="0"/>
                <a:cs typeface="Times New Roman" pitchFamily="18" charset="0"/>
              </a:rPr>
              <a:t>х</a:t>
            </a:r>
            <a:r>
              <a:rPr lang="ru-RU" sz="2400" baseline="-25000" dirty="0" smtClean="0">
                <a:latin typeface="Times New Roman" pitchFamily="18" charset="0"/>
                <a:cs typeface="Times New Roman" pitchFamily="18" charset="0"/>
              </a:rPr>
              <a:t>2</a:t>
            </a:r>
            <a:r>
              <a:rPr lang="ru-RU" sz="2400" dirty="0" smtClean="0">
                <a:latin typeface="Times New Roman" pitchFamily="18" charset="0"/>
                <a:cs typeface="Times New Roman" pitchFamily="18" charset="0"/>
              </a:rPr>
              <a:t> – корни уравнения</a:t>
            </a:r>
            <a:endParaRPr lang="az-Latn-AZ" sz="2400" dirty="0">
              <a:latin typeface="Times New Roman" pitchFamily="18" charset="0"/>
              <a:cs typeface="Times New Roman" pitchFamily="18" charset="0"/>
            </a:endParaRPr>
          </a:p>
        </p:txBody>
      </p:sp>
      <p:graphicFrame>
        <p:nvGraphicFramePr>
          <p:cNvPr id="44035" name="Object 3"/>
          <p:cNvGraphicFramePr>
            <a:graphicFrameLocks noChangeAspect="1"/>
          </p:cNvGraphicFramePr>
          <p:nvPr>
            <p:extLst>
              <p:ext uri="{D42A27DB-BD31-4B8C-83A1-F6EECF244321}">
                <p14:modId xmlns:p14="http://schemas.microsoft.com/office/powerpoint/2010/main" val="36309465"/>
              </p:ext>
            </p:extLst>
          </p:nvPr>
        </p:nvGraphicFramePr>
        <p:xfrm>
          <a:off x="3537015" y="2092275"/>
          <a:ext cx="1500198" cy="1000132"/>
        </p:xfrm>
        <a:graphic>
          <a:graphicData uri="http://schemas.openxmlformats.org/presentationml/2006/ole">
            <mc:AlternateContent xmlns:mc="http://schemas.openxmlformats.org/markup-compatibility/2006">
              <mc:Choice xmlns:v="urn:schemas-microsoft-com:vml" Requires="v">
                <p:oleObj spid="_x0000_s44206" name="Equation" r:id="rId5" imgW="495085" imgH="431613" progId="Equation.3">
                  <p:embed/>
                </p:oleObj>
              </mc:Choice>
              <mc:Fallback>
                <p:oleObj name="Equation" r:id="rId5" imgW="495085" imgH="431613" progId="Equation.3">
                  <p:embed/>
                  <p:pic>
                    <p:nvPicPr>
                      <p:cNvPr id="0" name="Picture 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7015" y="2092275"/>
                        <a:ext cx="1500198" cy="10001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971600" y="1603823"/>
            <a:ext cx="6631028" cy="461665"/>
          </a:xfrm>
          <a:prstGeom prst="rect">
            <a:avLst/>
          </a:prstGeom>
          <a:noFill/>
        </p:spPr>
        <p:txBody>
          <a:bodyPr wrap="square" rtlCol="0">
            <a:spAutoFit/>
          </a:bodyPr>
          <a:lstStyle/>
          <a:p>
            <a:r>
              <a:rPr lang="az-Latn-AZ" sz="2400" dirty="0" smtClean="0">
                <a:solidFill>
                  <a:schemeClr val="accent1">
                    <a:lumMod val="50000"/>
                  </a:schemeClr>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Не вычисляя корней этого уравнения, найти:</a:t>
            </a:r>
            <a:endParaRPr lang="az-Latn-AZ" sz="2400" dirty="0">
              <a:latin typeface="Times New Roman" pitchFamily="18" charset="0"/>
              <a:cs typeface="Times New Roman" pitchFamily="18" charset="0"/>
            </a:endParaRPr>
          </a:p>
        </p:txBody>
      </p:sp>
      <p:sp>
        <p:nvSpPr>
          <p:cNvPr id="10" name="Заголовок 1"/>
          <p:cNvSpPr txBox="1">
            <a:spLocks/>
          </p:cNvSpPr>
          <p:nvPr/>
        </p:nvSpPr>
        <p:spPr>
          <a:xfrm>
            <a:off x="1500166" y="3143248"/>
            <a:ext cx="2571768" cy="500066"/>
          </a:xfrm>
          <a:prstGeom prst="rect">
            <a:avLst/>
          </a:prstGeom>
        </p:spPr>
        <p:txBody>
          <a:bodyPr vert="horz" lIns="0" rIns="0" bIns="0" anchor="b">
            <a:normAutofit fontScale="92500"/>
          </a:bodyPr>
          <a:lstStyle/>
          <a:p>
            <a:pPr lvl="0">
              <a:spcBef>
                <a:spcPct val="0"/>
              </a:spcBef>
              <a:defRPr/>
            </a:pPr>
            <a:r>
              <a:rPr lang="ru-RU" sz="2600"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Проверим ответы </a:t>
            </a:r>
            <a:r>
              <a:rPr kumimoji="0" lang="az-Latn-AZ" sz="2600" b="0" i="0"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a:t>
            </a:r>
            <a:endParaRPr kumimoji="0" lang="az-Latn-AZ"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graphicFrame>
        <p:nvGraphicFramePr>
          <p:cNvPr id="11" name="Object 2"/>
          <p:cNvGraphicFramePr>
            <a:graphicFrameLocks noChangeAspect="1"/>
          </p:cNvGraphicFramePr>
          <p:nvPr>
            <p:extLst>
              <p:ext uri="{D42A27DB-BD31-4B8C-83A1-F6EECF244321}">
                <p14:modId xmlns:p14="http://schemas.microsoft.com/office/powerpoint/2010/main" val="2958962722"/>
              </p:ext>
            </p:extLst>
          </p:nvPr>
        </p:nvGraphicFramePr>
        <p:xfrm>
          <a:off x="2714612" y="3714752"/>
          <a:ext cx="4107898" cy="2357454"/>
        </p:xfrm>
        <a:graphic>
          <a:graphicData uri="http://schemas.openxmlformats.org/presentationml/2006/ole">
            <mc:AlternateContent xmlns:mc="http://schemas.openxmlformats.org/markup-compatibility/2006">
              <mc:Choice xmlns:v="urn:schemas-microsoft-com:vml" Requires="v">
                <p:oleObj spid="_x0000_s44207" name="Equation" r:id="rId7" imgW="2057400" imgH="952500" progId="Equation.3">
                  <p:embed/>
                </p:oleObj>
              </mc:Choice>
              <mc:Fallback>
                <p:oleObj name="Equation" r:id="rId7" imgW="2057400" imgH="952500" progId="Equation.3">
                  <p:embed/>
                  <p:pic>
                    <p:nvPicPr>
                      <p:cNvPr id="0" name="Picture 1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4612" y="3714752"/>
                        <a:ext cx="4107898" cy="2357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Рисунок 11" descr="686447182.png"/>
          <p:cNvPicPr>
            <a:picLocks noChangeAspect="1"/>
          </p:cNvPicPr>
          <p:nvPr/>
        </p:nvPicPr>
        <p:blipFill>
          <a:blip r:embed="rId9" cstate="print"/>
          <a:stretch>
            <a:fillRect/>
          </a:stretch>
        </p:blipFill>
        <p:spPr>
          <a:xfrm>
            <a:off x="918718" y="4833746"/>
            <a:ext cx="1493042" cy="1820783"/>
          </a:xfrm>
          <a:prstGeom prst="rect">
            <a:avLst/>
          </a:prstGeom>
        </p:spPr>
      </p:pic>
      <p:sp>
        <p:nvSpPr>
          <p:cNvPr id="14" name="Заголовок 1"/>
          <p:cNvSpPr>
            <a:spLocks noGrp="1"/>
          </p:cNvSpPr>
          <p:nvPr>
            <p:ph type="title"/>
          </p:nvPr>
        </p:nvSpPr>
        <p:spPr>
          <a:xfrm>
            <a:off x="899592" y="592978"/>
            <a:ext cx="2315086" cy="724648"/>
          </a:xfrm>
        </p:spPr>
        <p:txBody>
          <a:bodyPr>
            <a:normAutofit/>
          </a:bodyPr>
          <a:lstStyle/>
          <a:p>
            <a:r>
              <a:rPr lang="ru-RU" sz="2600"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Задание № </a:t>
            </a:r>
            <a:r>
              <a:rPr lang="az-Latn-AZ" sz="2600"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3.</a:t>
            </a:r>
            <a:endParaRPr lang="az-Latn-AZ" sz="2600" u="sng"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36912"/>
            <a:ext cx="2592288" cy="792088"/>
          </a:xfrm>
        </p:spPr>
        <p:txBody>
          <a:bodyPr>
            <a:normAutofit/>
          </a:bodyPr>
          <a:lstStyle/>
          <a:p>
            <a:r>
              <a:rPr lang="ru-RU" sz="2400" i="1" u="sng" dirty="0">
                <a:solidFill>
                  <a:srgbClr val="0033CC"/>
                </a:solidFill>
                <a:latin typeface="Times New Roman" panose="02020603050405020304" pitchFamily="18" charset="0"/>
                <a:cs typeface="Times New Roman" panose="02020603050405020304" pitchFamily="18" charset="0"/>
              </a:rPr>
              <a:t>План работы</a:t>
            </a:r>
            <a:r>
              <a:rPr lang="ru-RU" sz="2400" i="1" u="sng" dirty="0" smtClean="0">
                <a:solidFill>
                  <a:srgbClr val="0033CC"/>
                </a:solidFill>
                <a:latin typeface="Times New Roman" panose="02020603050405020304" pitchFamily="18" charset="0"/>
                <a:cs typeface="Times New Roman" panose="02020603050405020304" pitchFamily="18" charset="0"/>
              </a:rPr>
              <a:t>:</a:t>
            </a:r>
            <a:endParaRPr lang="az-Latn-AZ" sz="2400" i="1" u="sng" dirty="0">
              <a:solidFill>
                <a:srgbClr val="0033CC"/>
              </a:solidFill>
            </a:endParaRPr>
          </a:p>
        </p:txBody>
      </p:sp>
      <p:sp>
        <p:nvSpPr>
          <p:cNvPr id="3" name="Объект 2"/>
          <p:cNvSpPr>
            <a:spLocks noGrp="1"/>
          </p:cNvSpPr>
          <p:nvPr>
            <p:ph idx="1"/>
          </p:nvPr>
        </p:nvSpPr>
        <p:spPr>
          <a:xfrm>
            <a:off x="899592" y="3154972"/>
            <a:ext cx="7416824" cy="3243772"/>
          </a:xfrm>
        </p:spPr>
        <p:txBody>
          <a:bodyPr>
            <a:normAutofit fontScale="92500" lnSpcReduction="10000"/>
          </a:bodyPr>
          <a:lstStyle/>
          <a:p>
            <a:pPr lvl="0">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Решить </a:t>
            </a:r>
            <a:r>
              <a:rPr lang="ru-RU" dirty="0">
                <a:latin typeface="Times New Roman" panose="02020603050405020304" pitchFamily="18" charset="0"/>
                <a:cs typeface="Times New Roman" panose="02020603050405020304" pitchFamily="18" charset="0"/>
              </a:rPr>
              <a:t>квадратное уравнение</a:t>
            </a:r>
            <a:endParaRPr lang="az-Latn-AZ"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Меньшее значение корня обозначить </a:t>
            </a:r>
            <a:r>
              <a:rPr lang="ru-RU" dirty="0" smtClean="0">
                <a:latin typeface="Times New Roman" panose="02020603050405020304" pitchFamily="18" charset="0"/>
                <a:cs typeface="Times New Roman" panose="02020603050405020304" pitchFamily="18" charset="0"/>
              </a:rPr>
              <a:t>х</a:t>
            </a:r>
            <a:r>
              <a:rPr lang="az-Latn-AZ" baseline="-25000" dirty="0" smtClean="0">
                <a:latin typeface="Times New Roman" panose="02020603050405020304" pitchFamily="18" charset="0"/>
                <a:cs typeface="Times New Roman" panose="02020603050405020304" pitchFamily="18" charset="0"/>
              </a:rPr>
              <a:t>1</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большее значение корня обозначить </a:t>
            </a:r>
            <a:r>
              <a:rPr lang="ru-RU" dirty="0" smtClean="0">
                <a:latin typeface="Times New Roman" panose="02020603050405020304" pitchFamily="18" charset="0"/>
                <a:cs typeface="Times New Roman" panose="02020603050405020304" pitchFamily="18" charset="0"/>
              </a:rPr>
              <a:t>х</a:t>
            </a:r>
            <a:r>
              <a:rPr lang="az-Latn-AZ" baseline="-25000"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 </a:t>
            </a:r>
            <a:endParaRPr lang="az-Latn-AZ"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В скобках после  каждого уравнения указан код: (</a:t>
            </a:r>
            <a:r>
              <a:rPr lang="ru-RU" dirty="0" smtClean="0">
                <a:latin typeface="Times New Roman" panose="02020603050405020304" pitchFamily="18" charset="0"/>
                <a:cs typeface="Times New Roman" panose="02020603050405020304" pitchFamily="18" charset="0"/>
              </a:rPr>
              <a:t>х</a:t>
            </a:r>
            <a:r>
              <a:rPr lang="az-Latn-AZ" baseline="-25000" dirty="0" smtClean="0">
                <a:latin typeface="Times New Roman" panose="02020603050405020304" pitchFamily="18" charset="0"/>
                <a:cs typeface="Times New Roman" panose="02020603050405020304" pitchFamily="18" charset="0"/>
              </a:rPr>
              <a:t>1</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х</a:t>
            </a:r>
            <a:r>
              <a:rPr lang="az-Latn-AZ" baseline="-25000"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или (</a:t>
            </a:r>
            <a:r>
              <a:rPr lang="ru-RU" dirty="0" smtClean="0">
                <a:latin typeface="Times New Roman" panose="02020603050405020304" pitchFamily="18" charset="0"/>
                <a:cs typeface="Times New Roman" panose="02020603050405020304" pitchFamily="18" charset="0"/>
              </a:rPr>
              <a:t>х</a:t>
            </a:r>
            <a:r>
              <a:rPr lang="az-Latn-AZ" baseline="-25000" dirty="0" smtClean="0">
                <a:latin typeface="Times New Roman" panose="02020603050405020304" pitchFamily="18" charset="0"/>
                <a:cs typeface="Times New Roman" panose="02020603050405020304" pitchFamily="18" charset="0"/>
              </a:rPr>
              <a:t>2</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х</a:t>
            </a:r>
            <a:r>
              <a:rPr lang="az-Latn-AZ" baseline="-25000" dirty="0" smtClean="0">
                <a:latin typeface="Times New Roman" panose="02020603050405020304" pitchFamily="18" charset="0"/>
                <a:cs typeface="Times New Roman" panose="02020603050405020304" pitchFamily="18" charset="0"/>
              </a:rPr>
              <a:t>1</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координаты точек координатной плоскости</a:t>
            </a:r>
            <a:endParaRPr lang="az-Latn-AZ"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r>
              <a:rPr lang="ru-RU" dirty="0">
                <a:latin typeface="Times New Roman" panose="02020603050405020304" pitchFamily="18" charset="0"/>
                <a:cs typeface="Times New Roman" panose="02020603050405020304" pitchFamily="18" charset="0"/>
              </a:rPr>
              <a:t>Отметить на координатной плоскости 8 точек и последовательно их </a:t>
            </a:r>
            <a:r>
              <a:rPr lang="ru-RU" dirty="0" smtClean="0">
                <a:latin typeface="Times New Roman" panose="02020603050405020304" pitchFamily="18" charset="0"/>
                <a:cs typeface="Times New Roman" panose="02020603050405020304" pitchFamily="18" charset="0"/>
              </a:rPr>
              <a:t>соединить, </a:t>
            </a:r>
            <a:r>
              <a:rPr lang="ru-RU" dirty="0">
                <a:latin typeface="Times New Roman" panose="02020603050405020304" pitchFamily="18" charset="0"/>
                <a:cs typeface="Times New Roman" panose="02020603050405020304" pitchFamily="18" charset="0"/>
              </a:rPr>
              <a:t>последнюю точку замкнуть с </a:t>
            </a:r>
            <a:r>
              <a:rPr lang="ru-RU" dirty="0" smtClean="0">
                <a:latin typeface="Times New Roman" panose="02020603050405020304" pitchFamily="18" charset="0"/>
                <a:cs typeface="Times New Roman" panose="02020603050405020304" pitchFamily="18" charset="0"/>
              </a:rPr>
              <a:t>первой в точке </a:t>
            </a:r>
            <a:r>
              <a:rPr lang="ru-RU" dirty="0">
                <a:latin typeface="Times New Roman" panose="02020603050405020304" pitchFamily="18" charset="0"/>
                <a:cs typeface="Times New Roman" panose="02020603050405020304" pitchFamily="18" charset="0"/>
              </a:rPr>
              <a:t>(0, 8</a:t>
            </a:r>
            <a:r>
              <a:rPr lang="ru-RU" dirty="0" smtClean="0">
                <a:latin typeface="Times New Roman" panose="02020603050405020304" pitchFamily="18" charset="0"/>
                <a:cs typeface="Times New Roman" panose="02020603050405020304" pitchFamily="18" charset="0"/>
              </a:rPr>
              <a:t>). </a:t>
            </a:r>
            <a:endParaRPr lang="az-Latn-AZ" dirty="0">
              <a:latin typeface="Times New Roman" panose="02020603050405020304" pitchFamily="18" charset="0"/>
              <a:cs typeface="Times New Roman" panose="02020603050405020304" pitchFamily="18" charset="0"/>
            </a:endParaRPr>
          </a:p>
          <a:p>
            <a:pPr lvl="0">
              <a:buFont typeface="Wingdings" panose="05000000000000000000" pitchFamily="2" charset="2"/>
              <a:buChar char="q"/>
            </a:pPr>
            <a:r>
              <a:rPr lang="ru-RU" dirty="0" smtClean="0">
                <a:latin typeface="Times New Roman" panose="02020603050405020304" pitchFamily="18" charset="0"/>
                <a:cs typeface="Times New Roman" panose="02020603050405020304" pitchFamily="18" charset="0"/>
              </a:rPr>
              <a:t>Какой </a:t>
            </a:r>
            <a:r>
              <a:rPr lang="ru-RU" dirty="0">
                <a:latin typeface="Times New Roman" panose="02020603050405020304" pitchFamily="18" charset="0"/>
                <a:cs typeface="Times New Roman" panose="02020603050405020304" pitchFamily="18" charset="0"/>
              </a:rPr>
              <a:t>рисунок </a:t>
            </a:r>
            <a:r>
              <a:rPr lang="ru-RU" dirty="0" smtClean="0">
                <a:latin typeface="Times New Roman" panose="02020603050405020304" pitchFamily="18" charset="0"/>
                <a:cs typeface="Times New Roman" panose="02020603050405020304" pitchFamily="18" charset="0"/>
              </a:rPr>
              <a:t>получился? </a:t>
            </a:r>
            <a:r>
              <a:rPr lang="ru-RU" dirty="0" smtClean="0">
                <a:latin typeface="Times New Roman" panose="02020603050405020304" pitchFamily="18" charset="0"/>
                <a:cs typeface="Times New Roman" panose="02020603050405020304" pitchFamily="18" charset="0"/>
                <a:sym typeface="Wingdings" panose="05000000000000000000" pitchFamily="2" charset="2"/>
              </a:rPr>
              <a:t></a:t>
            </a:r>
            <a:endParaRPr lang="az-Latn-AZ" dirty="0"/>
          </a:p>
        </p:txBody>
      </p:sp>
      <p:sp>
        <p:nvSpPr>
          <p:cNvPr id="4" name="Прямоугольник 3"/>
          <p:cNvSpPr/>
          <p:nvPr/>
        </p:nvSpPr>
        <p:spPr>
          <a:xfrm>
            <a:off x="1087150" y="591660"/>
            <a:ext cx="1912703" cy="461665"/>
          </a:xfrm>
          <a:prstGeom prst="rect">
            <a:avLst/>
          </a:prstGeom>
        </p:spPr>
        <p:txBody>
          <a:bodyPr wrap="none">
            <a:spAutoFit/>
          </a:bodyPr>
          <a:lstStyle/>
          <a:p>
            <a:r>
              <a:rPr lang="ru-RU" sz="2400" u="sng"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Задание № </a:t>
            </a:r>
            <a:r>
              <a:rPr lang="az-Latn-AZ" sz="2400"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4.</a:t>
            </a:r>
            <a:endParaRPr lang="az-Latn-AZ" sz="2400" dirty="0"/>
          </a:p>
        </p:txBody>
      </p:sp>
      <p:sp>
        <p:nvSpPr>
          <p:cNvPr id="7" name="Содержимое 2"/>
          <p:cNvSpPr txBox="1">
            <a:spLocks/>
          </p:cNvSpPr>
          <p:nvPr/>
        </p:nvSpPr>
        <p:spPr>
          <a:xfrm>
            <a:off x="1115616" y="1066986"/>
            <a:ext cx="7560840" cy="2001974"/>
          </a:xfrm>
          <a:prstGeom prst="rect">
            <a:avLst/>
          </a:prstGeom>
        </p:spPr>
        <p:txBody>
          <a:bodyPr vert="horz" lIns="91440" tIns="45720" rIns="91440" bIns="45720" numCol="2"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514350" indent="-514350">
              <a:buClr>
                <a:schemeClr val="tx2">
                  <a:lumMod val="50000"/>
                </a:schemeClr>
              </a:buClr>
              <a:buFont typeface="+mj-lt"/>
              <a:buAutoNum type="arabicPeriod"/>
            </a:pPr>
            <a:r>
              <a:rPr lang="az-Latn-AZ" i="1" dirty="0" smtClean="0">
                <a:latin typeface="Times New Roman" pitchFamily="18" charset="0"/>
                <a:cs typeface="Times New Roman" pitchFamily="18" charset="0"/>
              </a:rPr>
              <a:t>x</a:t>
            </a:r>
            <a:r>
              <a:rPr lang="az-Latn-AZ" i="1" baseline="30000" dirty="0" smtClean="0">
                <a:latin typeface="Times New Roman" pitchFamily="18" charset="0"/>
                <a:cs typeface="Times New Roman" pitchFamily="18" charset="0"/>
              </a:rPr>
              <a:t>2 </a:t>
            </a:r>
            <a:r>
              <a:rPr lang="az-Latn-AZ" i="1" dirty="0" smtClean="0">
                <a:latin typeface="Times New Roman" pitchFamily="18" charset="0"/>
                <a:cs typeface="Times New Roman" pitchFamily="18" charset="0"/>
              </a:rPr>
              <a:t> - 7x + 10 = 0  (x</a:t>
            </a:r>
            <a:r>
              <a:rPr lang="az-Latn-AZ" i="1" baseline="-25000" dirty="0" smtClean="0">
                <a:latin typeface="Times New Roman" pitchFamily="18" charset="0"/>
                <a:cs typeface="Times New Roman" pitchFamily="18" charset="0"/>
              </a:rPr>
              <a:t>1</a:t>
            </a:r>
            <a:r>
              <a:rPr lang="az-Latn-AZ" i="1" dirty="0" smtClean="0">
                <a:latin typeface="Times New Roman" pitchFamily="18" charset="0"/>
                <a:cs typeface="Times New Roman" pitchFamily="18" charset="0"/>
              </a:rPr>
              <a:t>; x</a:t>
            </a:r>
            <a:r>
              <a:rPr lang="az-Latn-AZ" i="1" baseline="-25000" dirty="0" smtClean="0">
                <a:latin typeface="Times New Roman" pitchFamily="18" charset="0"/>
                <a:cs typeface="Times New Roman" pitchFamily="18" charset="0"/>
              </a:rPr>
              <a:t>2</a:t>
            </a:r>
            <a:r>
              <a:rPr lang="az-Latn-AZ" i="1" dirty="0" smtClean="0">
                <a:latin typeface="Times New Roman" pitchFamily="18" charset="0"/>
                <a:cs typeface="Times New Roman" pitchFamily="18" charset="0"/>
              </a:rPr>
              <a:t>) </a:t>
            </a:r>
          </a:p>
          <a:p>
            <a:pPr marL="514350" indent="-514350">
              <a:buClr>
                <a:schemeClr val="tx2">
                  <a:lumMod val="50000"/>
                </a:schemeClr>
              </a:buClr>
              <a:buFont typeface="+mj-lt"/>
              <a:buAutoNum type="arabicPeriod"/>
            </a:pPr>
            <a:r>
              <a:rPr lang="az-Latn-AZ" i="1" dirty="0" smtClean="0">
                <a:latin typeface="Times New Roman" pitchFamily="18" charset="0"/>
                <a:cs typeface="Times New Roman" pitchFamily="18" charset="0"/>
              </a:rPr>
              <a:t>x</a:t>
            </a:r>
            <a:r>
              <a:rPr lang="az-Latn-AZ" i="1" baseline="30000" dirty="0" smtClean="0">
                <a:latin typeface="Times New Roman" pitchFamily="18" charset="0"/>
                <a:cs typeface="Times New Roman" pitchFamily="18" charset="0"/>
              </a:rPr>
              <a:t>2 </a:t>
            </a:r>
            <a:r>
              <a:rPr lang="az-Latn-AZ" i="1" dirty="0" smtClean="0">
                <a:latin typeface="Times New Roman" pitchFamily="18" charset="0"/>
                <a:cs typeface="Times New Roman" pitchFamily="18" charset="0"/>
              </a:rPr>
              <a:t> - 6x + 8 = 0  (x</a:t>
            </a:r>
            <a:r>
              <a:rPr lang="az-Latn-AZ" i="1" baseline="-25000" dirty="0" smtClean="0">
                <a:latin typeface="Times New Roman" pitchFamily="18" charset="0"/>
                <a:cs typeface="Times New Roman" pitchFamily="18" charset="0"/>
              </a:rPr>
              <a:t>2</a:t>
            </a:r>
            <a:r>
              <a:rPr lang="az-Latn-AZ" i="1" dirty="0" smtClean="0">
                <a:latin typeface="Times New Roman" pitchFamily="18" charset="0"/>
                <a:cs typeface="Times New Roman" pitchFamily="18" charset="0"/>
              </a:rPr>
              <a:t>; x</a:t>
            </a:r>
            <a:r>
              <a:rPr lang="az-Latn-AZ" i="1" baseline="-25000" dirty="0" smtClean="0">
                <a:latin typeface="Times New Roman" pitchFamily="18" charset="0"/>
                <a:cs typeface="Times New Roman" pitchFamily="18" charset="0"/>
              </a:rPr>
              <a:t>1</a:t>
            </a:r>
            <a:r>
              <a:rPr lang="az-Latn-AZ" i="1" dirty="0" smtClean="0">
                <a:latin typeface="Times New Roman" pitchFamily="18" charset="0"/>
                <a:cs typeface="Times New Roman" pitchFamily="18" charset="0"/>
              </a:rPr>
              <a:t>;) </a:t>
            </a:r>
          </a:p>
          <a:p>
            <a:pPr marL="514350" indent="-514350">
              <a:buClr>
                <a:schemeClr val="tx2">
                  <a:lumMod val="50000"/>
                </a:schemeClr>
              </a:buClr>
              <a:buFont typeface="+mj-lt"/>
              <a:buAutoNum type="arabicPeriod"/>
            </a:pPr>
            <a:r>
              <a:rPr lang="az-Latn-AZ" i="1" dirty="0" smtClean="0">
                <a:latin typeface="Times New Roman" pitchFamily="18" charset="0"/>
                <a:cs typeface="Times New Roman" pitchFamily="18" charset="0"/>
              </a:rPr>
              <a:t>x</a:t>
            </a:r>
            <a:r>
              <a:rPr lang="az-Latn-AZ" i="1" baseline="30000" dirty="0" smtClean="0">
                <a:latin typeface="Times New Roman" pitchFamily="18" charset="0"/>
                <a:cs typeface="Times New Roman" pitchFamily="18" charset="0"/>
              </a:rPr>
              <a:t>2 </a:t>
            </a:r>
            <a:r>
              <a:rPr lang="az-Latn-AZ" i="1" dirty="0" smtClean="0">
                <a:latin typeface="Times New Roman" pitchFamily="18" charset="0"/>
                <a:cs typeface="Times New Roman" pitchFamily="18" charset="0"/>
              </a:rPr>
              <a:t> - 4x - 5 = 0  (x</a:t>
            </a:r>
            <a:r>
              <a:rPr lang="az-Latn-AZ" i="1" baseline="-25000" dirty="0" smtClean="0">
                <a:latin typeface="Times New Roman" pitchFamily="18" charset="0"/>
                <a:cs typeface="Times New Roman" pitchFamily="18" charset="0"/>
              </a:rPr>
              <a:t>2</a:t>
            </a:r>
            <a:r>
              <a:rPr lang="az-Latn-AZ" i="1" dirty="0" smtClean="0">
                <a:latin typeface="Times New Roman" pitchFamily="18" charset="0"/>
                <a:cs typeface="Times New Roman" pitchFamily="18" charset="0"/>
              </a:rPr>
              <a:t>; x</a:t>
            </a:r>
            <a:r>
              <a:rPr lang="az-Latn-AZ" i="1" baseline="-25000" dirty="0" smtClean="0">
                <a:latin typeface="Times New Roman" pitchFamily="18" charset="0"/>
                <a:cs typeface="Times New Roman" pitchFamily="18" charset="0"/>
              </a:rPr>
              <a:t>1</a:t>
            </a:r>
            <a:r>
              <a:rPr lang="az-Latn-AZ" i="1" dirty="0" smtClean="0">
                <a:latin typeface="Times New Roman" pitchFamily="18" charset="0"/>
                <a:cs typeface="Times New Roman" pitchFamily="18" charset="0"/>
              </a:rPr>
              <a:t>) </a:t>
            </a:r>
          </a:p>
          <a:p>
            <a:pPr marL="514350" indent="-514350">
              <a:buClr>
                <a:schemeClr val="tx2">
                  <a:lumMod val="50000"/>
                </a:schemeClr>
              </a:buClr>
              <a:buFont typeface="+mj-lt"/>
              <a:buAutoNum type="arabicPeriod"/>
            </a:pPr>
            <a:r>
              <a:rPr lang="az-Latn-AZ" i="1" dirty="0" smtClean="0">
                <a:latin typeface="Times New Roman" pitchFamily="18" charset="0"/>
                <a:cs typeface="Times New Roman" pitchFamily="18" charset="0"/>
              </a:rPr>
              <a:t>x</a:t>
            </a:r>
            <a:r>
              <a:rPr lang="az-Latn-AZ" i="1" baseline="30000" dirty="0" smtClean="0">
                <a:latin typeface="Times New Roman" pitchFamily="18" charset="0"/>
                <a:cs typeface="Times New Roman" pitchFamily="18" charset="0"/>
              </a:rPr>
              <a:t>2 </a:t>
            </a:r>
            <a:r>
              <a:rPr lang="az-Latn-AZ" i="1" dirty="0" smtClean="0">
                <a:latin typeface="Times New Roman" pitchFamily="18" charset="0"/>
                <a:cs typeface="Times New Roman" pitchFamily="18" charset="0"/>
              </a:rPr>
              <a:t> +2x - 3 = 0  (x</a:t>
            </a:r>
            <a:r>
              <a:rPr lang="az-Latn-AZ" i="1" baseline="-25000" dirty="0" smtClean="0">
                <a:latin typeface="Times New Roman" pitchFamily="18" charset="0"/>
                <a:cs typeface="Times New Roman" pitchFamily="18" charset="0"/>
              </a:rPr>
              <a:t>2</a:t>
            </a:r>
            <a:r>
              <a:rPr lang="az-Latn-AZ" i="1" dirty="0" smtClean="0">
                <a:latin typeface="Times New Roman" pitchFamily="18" charset="0"/>
                <a:cs typeface="Times New Roman" pitchFamily="18" charset="0"/>
              </a:rPr>
              <a:t>; x</a:t>
            </a:r>
            <a:r>
              <a:rPr lang="az-Latn-AZ" i="1" baseline="-25000" dirty="0" smtClean="0">
                <a:latin typeface="Times New Roman" pitchFamily="18" charset="0"/>
                <a:cs typeface="Times New Roman" pitchFamily="18" charset="0"/>
              </a:rPr>
              <a:t>1</a:t>
            </a:r>
            <a:r>
              <a:rPr lang="az-Latn-AZ" i="1" dirty="0" smtClean="0">
                <a:latin typeface="Times New Roman" pitchFamily="18" charset="0"/>
                <a:cs typeface="Times New Roman" pitchFamily="18" charset="0"/>
              </a:rPr>
              <a:t>)</a:t>
            </a:r>
          </a:p>
          <a:p>
            <a:pPr marL="514350" indent="-514350">
              <a:buClr>
                <a:schemeClr val="tx2">
                  <a:lumMod val="50000"/>
                </a:schemeClr>
              </a:buClr>
              <a:buFont typeface="+mj-lt"/>
              <a:buAutoNum type="arabicPeriod"/>
            </a:pPr>
            <a:r>
              <a:rPr lang="az-Latn-AZ" i="1" dirty="0" smtClean="0">
                <a:latin typeface="Times New Roman" pitchFamily="18" charset="0"/>
                <a:cs typeface="Times New Roman" pitchFamily="18" charset="0"/>
              </a:rPr>
              <a:t>x</a:t>
            </a:r>
            <a:r>
              <a:rPr lang="az-Latn-AZ" i="1" baseline="30000" dirty="0" smtClean="0">
                <a:latin typeface="Times New Roman" pitchFamily="18" charset="0"/>
                <a:cs typeface="Times New Roman" pitchFamily="18" charset="0"/>
              </a:rPr>
              <a:t>2 </a:t>
            </a:r>
            <a:r>
              <a:rPr lang="az-Latn-AZ" i="1" dirty="0" smtClean="0">
                <a:latin typeface="Times New Roman" pitchFamily="18" charset="0"/>
                <a:cs typeface="Times New Roman" pitchFamily="18" charset="0"/>
              </a:rPr>
              <a:t>+4x + 3 = 0  (x</a:t>
            </a:r>
            <a:r>
              <a:rPr lang="az-Latn-AZ" i="1" baseline="-25000" dirty="0" smtClean="0">
                <a:latin typeface="Times New Roman" pitchFamily="18" charset="0"/>
                <a:cs typeface="Times New Roman" pitchFamily="18" charset="0"/>
              </a:rPr>
              <a:t>2</a:t>
            </a:r>
            <a:r>
              <a:rPr lang="az-Latn-AZ" i="1" dirty="0" smtClean="0">
                <a:latin typeface="Times New Roman" pitchFamily="18" charset="0"/>
                <a:cs typeface="Times New Roman" pitchFamily="18" charset="0"/>
              </a:rPr>
              <a:t>; x</a:t>
            </a:r>
            <a:r>
              <a:rPr lang="az-Latn-AZ" i="1" baseline="-25000" dirty="0" smtClean="0">
                <a:latin typeface="Times New Roman" pitchFamily="18" charset="0"/>
                <a:cs typeface="Times New Roman" pitchFamily="18" charset="0"/>
              </a:rPr>
              <a:t>1</a:t>
            </a:r>
            <a:r>
              <a:rPr lang="az-Latn-AZ" i="1" dirty="0" smtClean="0">
                <a:latin typeface="Times New Roman" pitchFamily="18" charset="0"/>
                <a:cs typeface="Times New Roman" pitchFamily="18" charset="0"/>
              </a:rPr>
              <a:t>) </a:t>
            </a:r>
          </a:p>
          <a:p>
            <a:pPr marL="514350" indent="-514350">
              <a:buClr>
                <a:schemeClr val="tx2">
                  <a:lumMod val="50000"/>
                </a:schemeClr>
              </a:buClr>
              <a:buFont typeface="+mj-lt"/>
              <a:buAutoNum type="arabicPeriod"/>
            </a:pPr>
            <a:r>
              <a:rPr lang="az-Latn-AZ" i="1" dirty="0" smtClean="0">
                <a:latin typeface="Times New Roman" pitchFamily="18" charset="0"/>
                <a:cs typeface="Times New Roman" pitchFamily="18" charset="0"/>
              </a:rPr>
              <a:t>x</a:t>
            </a:r>
            <a:r>
              <a:rPr lang="az-Latn-AZ" i="1" baseline="30000" dirty="0" smtClean="0">
                <a:latin typeface="Times New Roman" pitchFamily="18" charset="0"/>
                <a:cs typeface="Times New Roman" pitchFamily="18" charset="0"/>
              </a:rPr>
              <a:t>2 </a:t>
            </a:r>
            <a:r>
              <a:rPr lang="az-Latn-AZ" i="1" dirty="0" smtClean="0">
                <a:latin typeface="Times New Roman" pitchFamily="18" charset="0"/>
                <a:cs typeface="Times New Roman" pitchFamily="18" charset="0"/>
              </a:rPr>
              <a:t> +6x + 5 = 0  (x</a:t>
            </a:r>
            <a:r>
              <a:rPr lang="az-Latn-AZ" i="1" baseline="-25000" dirty="0" smtClean="0">
                <a:latin typeface="Times New Roman" pitchFamily="18" charset="0"/>
                <a:cs typeface="Times New Roman" pitchFamily="18" charset="0"/>
              </a:rPr>
              <a:t>1</a:t>
            </a:r>
            <a:r>
              <a:rPr lang="az-Latn-AZ" i="1" dirty="0" smtClean="0">
                <a:latin typeface="Times New Roman" pitchFamily="18" charset="0"/>
                <a:cs typeface="Times New Roman" pitchFamily="18" charset="0"/>
              </a:rPr>
              <a:t>; x</a:t>
            </a:r>
            <a:r>
              <a:rPr lang="az-Latn-AZ" i="1" baseline="-25000" dirty="0" smtClean="0">
                <a:latin typeface="Times New Roman" pitchFamily="18" charset="0"/>
                <a:cs typeface="Times New Roman" pitchFamily="18" charset="0"/>
              </a:rPr>
              <a:t>2</a:t>
            </a:r>
            <a:r>
              <a:rPr lang="az-Latn-AZ" i="1" dirty="0" smtClean="0">
                <a:latin typeface="Times New Roman" pitchFamily="18" charset="0"/>
                <a:cs typeface="Times New Roman" pitchFamily="18" charset="0"/>
              </a:rPr>
              <a:t>) </a:t>
            </a:r>
          </a:p>
          <a:p>
            <a:pPr marL="514350" indent="-514350">
              <a:buClr>
                <a:schemeClr val="tx2">
                  <a:lumMod val="50000"/>
                </a:schemeClr>
              </a:buClr>
              <a:buFont typeface="+mj-lt"/>
              <a:buAutoNum type="arabicPeriod"/>
            </a:pPr>
            <a:r>
              <a:rPr lang="az-Latn-AZ" i="1" dirty="0" smtClean="0">
                <a:latin typeface="Times New Roman" pitchFamily="18" charset="0"/>
                <a:cs typeface="Times New Roman" pitchFamily="18" charset="0"/>
              </a:rPr>
              <a:t>x</a:t>
            </a:r>
            <a:r>
              <a:rPr lang="az-Latn-AZ" i="1" baseline="30000" dirty="0" smtClean="0">
                <a:latin typeface="Times New Roman" pitchFamily="18" charset="0"/>
                <a:cs typeface="Times New Roman" pitchFamily="18" charset="0"/>
              </a:rPr>
              <a:t>2 </a:t>
            </a:r>
            <a:r>
              <a:rPr lang="az-Latn-AZ" i="1" dirty="0" smtClean="0">
                <a:latin typeface="Times New Roman" pitchFamily="18" charset="0"/>
                <a:cs typeface="Times New Roman" pitchFamily="18" charset="0"/>
              </a:rPr>
              <a:t> +2x - 8 = 0  (x</a:t>
            </a:r>
            <a:r>
              <a:rPr lang="az-Latn-AZ" i="1" baseline="-25000" dirty="0" smtClean="0">
                <a:latin typeface="Times New Roman" pitchFamily="18" charset="0"/>
                <a:cs typeface="Times New Roman" pitchFamily="18" charset="0"/>
              </a:rPr>
              <a:t>1</a:t>
            </a:r>
            <a:r>
              <a:rPr lang="az-Latn-AZ" i="1" dirty="0" smtClean="0">
                <a:latin typeface="Times New Roman" pitchFamily="18" charset="0"/>
                <a:cs typeface="Times New Roman" pitchFamily="18" charset="0"/>
              </a:rPr>
              <a:t>; x</a:t>
            </a:r>
            <a:r>
              <a:rPr lang="az-Latn-AZ" i="1" baseline="-25000" dirty="0" smtClean="0">
                <a:latin typeface="Times New Roman" pitchFamily="18" charset="0"/>
                <a:cs typeface="Times New Roman" pitchFamily="18" charset="0"/>
              </a:rPr>
              <a:t>2</a:t>
            </a:r>
            <a:r>
              <a:rPr lang="az-Latn-AZ" i="1" dirty="0" smtClean="0">
                <a:latin typeface="Times New Roman" pitchFamily="18" charset="0"/>
                <a:cs typeface="Times New Roman" pitchFamily="18" charset="0"/>
              </a:rPr>
              <a:t>) </a:t>
            </a:r>
          </a:p>
          <a:p>
            <a:pPr marL="514350" indent="-514350">
              <a:buClr>
                <a:schemeClr val="tx2">
                  <a:lumMod val="50000"/>
                </a:schemeClr>
              </a:buClr>
              <a:buFont typeface="+mj-lt"/>
              <a:buAutoNum type="arabicPeriod"/>
            </a:pPr>
            <a:r>
              <a:rPr lang="az-Latn-AZ" i="1" dirty="0" smtClean="0">
                <a:latin typeface="Times New Roman" pitchFamily="18" charset="0"/>
                <a:cs typeface="Times New Roman" pitchFamily="18" charset="0"/>
              </a:rPr>
              <a:t>x</a:t>
            </a:r>
            <a:r>
              <a:rPr lang="az-Latn-AZ" i="1" baseline="30000" dirty="0" smtClean="0">
                <a:latin typeface="Times New Roman" pitchFamily="18" charset="0"/>
                <a:cs typeface="Times New Roman" pitchFamily="18" charset="0"/>
              </a:rPr>
              <a:t>2 </a:t>
            </a:r>
            <a:r>
              <a:rPr lang="az-Latn-AZ" i="1" dirty="0" smtClean="0">
                <a:latin typeface="Times New Roman" pitchFamily="18" charset="0"/>
                <a:cs typeface="Times New Roman" pitchFamily="18" charset="0"/>
              </a:rPr>
              <a:t> - 3x - 10 = 0  (x</a:t>
            </a:r>
            <a:r>
              <a:rPr lang="az-Latn-AZ" i="1" baseline="-25000" dirty="0" smtClean="0">
                <a:latin typeface="Times New Roman" pitchFamily="18" charset="0"/>
                <a:cs typeface="Times New Roman" pitchFamily="18" charset="0"/>
              </a:rPr>
              <a:t>1</a:t>
            </a:r>
            <a:r>
              <a:rPr lang="az-Latn-AZ" i="1" dirty="0" smtClean="0">
                <a:latin typeface="Times New Roman" pitchFamily="18" charset="0"/>
                <a:cs typeface="Times New Roman" pitchFamily="18" charset="0"/>
              </a:rPr>
              <a:t>; x</a:t>
            </a:r>
            <a:r>
              <a:rPr lang="az-Latn-AZ" i="1" baseline="-25000" dirty="0" smtClean="0">
                <a:latin typeface="Times New Roman" pitchFamily="18" charset="0"/>
                <a:cs typeface="Times New Roman" pitchFamily="18" charset="0"/>
              </a:rPr>
              <a:t>2</a:t>
            </a:r>
            <a:r>
              <a:rPr lang="az-Latn-AZ" i="1" dirty="0" smtClean="0">
                <a:latin typeface="Times New Roman" pitchFamily="18" charset="0"/>
                <a:cs typeface="Times New Roman" pitchFamily="18" charset="0"/>
              </a:rPr>
              <a:t>) </a:t>
            </a:r>
            <a:endParaRPr lang="az-Latn-AZ" i="1" dirty="0">
              <a:latin typeface="Times New Roman" pitchFamily="18" charset="0"/>
              <a:cs typeface="Times New Roman" pitchFamily="18" charset="0"/>
            </a:endParaRPr>
          </a:p>
        </p:txBody>
      </p:sp>
    </p:spTree>
    <p:extLst>
      <p:ext uri="{BB962C8B-B14F-4D97-AF65-F5344CB8AC3E}">
        <p14:creationId xmlns:p14="http://schemas.microsoft.com/office/powerpoint/2010/main" val="3636957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500"/>
                            </p:stCondLst>
                            <p:childTnLst>
                              <p:par>
                                <p:cTn id="29" presetID="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561" y="1529496"/>
            <a:ext cx="4837549" cy="4403527"/>
          </a:xfrm>
          <a:prstGeom prst="rect">
            <a:avLst/>
          </a:prstGeom>
        </p:spPr>
      </p:pic>
      <p:sp>
        <p:nvSpPr>
          <p:cNvPr id="4" name="TextBox 3"/>
          <p:cNvSpPr txBox="1"/>
          <p:nvPr/>
        </p:nvSpPr>
        <p:spPr>
          <a:xfrm>
            <a:off x="1258492" y="2060848"/>
            <a:ext cx="1036623" cy="400110"/>
          </a:xfrm>
          <a:prstGeom prst="rect">
            <a:avLst/>
          </a:prstGeom>
          <a:noFill/>
        </p:spPr>
        <p:txBody>
          <a:bodyPr wrap="square" rtlCol="0">
            <a:spAutoFit/>
          </a:bodyPr>
          <a:lstStyle/>
          <a:p>
            <a:r>
              <a:rPr lang="az-Latn-AZ" sz="2000" b="1" dirty="0" smtClean="0">
                <a:latin typeface="Times New Roman" pitchFamily="18" charset="0"/>
                <a:cs typeface="Times New Roman" pitchFamily="18" charset="0"/>
              </a:rPr>
              <a:t>1. (2; 5)</a:t>
            </a:r>
            <a:endParaRPr lang="az-Latn-AZ" sz="2000" b="1" dirty="0">
              <a:latin typeface="Times New Roman" pitchFamily="18" charset="0"/>
              <a:cs typeface="Times New Roman" pitchFamily="18" charset="0"/>
            </a:endParaRPr>
          </a:p>
        </p:txBody>
      </p:sp>
      <p:sp>
        <p:nvSpPr>
          <p:cNvPr id="7" name="TextBox 6"/>
          <p:cNvSpPr txBox="1"/>
          <p:nvPr/>
        </p:nvSpPr>
        <p:spPr>
          <a:xfrm>
            <a:off x="1273482" y="2489476"/>
            <a:ext cx="1036623" cy="400110"/>
          </a:xfrm>
          <a:prstGeom prst="rect">
            <a:avLst/>
          </a:prstGeom>
          <a:noFill/>
        </p:spPr>
        <p:txBody>
          <a:bodyPr wrap="square" rtlCol="0">
            <a:spAutoFit/>
          </a:bodyPr>
          <a:lstStyle/>
          <a:p>
            <a:r>
              <a:rPr lang="az-Latn-AZ" sz="2000" b="1" dirty="0" smtClean="0">
                <a:latin typeface="Times New Roman" pitchFamily="18" charset="0"/>
                <a:cs typeface="Times New Roman" pitchFamily="18" charset="0"/>
              </a:rPr>
              <a:t>2. (4; 2)</a:t>
            </a:r>
            <a:endParaRPr lang="az-Latn-AZ" sz="2000" b="1" dirty="0">
              <a:latin typeface="Times New Roman" pitchFamily="18" charset="0"/>
              <a:cs typeface="Times New Roman" pitchFamily="18" charset="0"/>
            </a:endParaRPr>
          </a:p>
        </p:txBody>
      </p:sp>
      <p:sp>
        <p:nvSpPr>
          <p:cNvPr id="8" name="TextBox 7"/>
          <p:cNvSpPr txBox="1"/>
          <p:nvPr/>
        </p:nvSpPr>
        <p:spPr>
          <a:xfrm>
            <a:off x="1284960" y="2906626"/>
            <a:ext cx="1285884" cy="400110"/>
          </a:xfrm>
          <a:prstGeom prst="rect">
            <a:avLst/>
          </a:prstGeom>
          <a:noFill/>
        </p:spPr>
        <p:txBody>
          <a:bodyPr wrap="square" rtlCol="0">
            <a:spAutoFit/>
          </a:bodyPr>
          <a:lstStyle/>
          <a:p>
            <a:r>
              <a:rPr lang="az-Latn-AZ" sz="2000" b="1" dirty="0" smtClean="0">
                <a:latin typeface="Times New Roman" pitchFamily="18" charset="0"/>
                <a:cs typeface="Times New Roman" pitchFamily="18" charset="0"/>
              </a:rPr>
              <a:t>3. (5; -1)</a:t>
            </a:r>
            <a:endParaRPr lang="az-Latn-AZ" sz="2000" b="1" dirty="0">
              <a:latin typeface="Times New Roman" pitchFamily="18" charset="0"/>
              <a:cs typeface="Times New Roman" pitchFamily="18" charset="0"/>
            </a:endParaRPr>
          </a:p>
        </p:txBody>
      </p:sp>
      <p:sp>
        <p:nvSpPr>
          <p:cNvPr id="9" name="TextBox 8"/>
          <p:cNvSpPr txBox="1"/>
          <p:nvPr/>
        </p:nvSpPr>
        <p:spPr>
          <a:xfrm>
            <a:off x="1291984" y="3346732"/>
            <a:ext cx="1214446" cy="400110"/>
          </a:xfrm>
          <a:prstGeom prst="rect">
            <a:avLst/>
          </a:prstGeom>
          <a:noFill/>
        </p:spPr>
        <p:txBody>
          <a:bodyPr wrap="square" rtlCol="0">
            <a:spAutoFit/>
          </a:bodyPr>
          <a:lstStyle/>
          <a:p>
            <a:r>
              <a:rPr lang="az-Latn-AZ" sz="2000" b="1" dirty="0" smtClean="0">
                <a:latin typeface="Times New Roman" pitchFamily="18" charset="0"/>
                <a:cs typeface="Times New Roman" pitchFamily="18" charset="0"/>
              </a:rPr>
              <a:t>4. (1; -3)</a:t>
            </a:r>
            <a:endParaRPr lang="az-Latn-AZ" sz="2000" b="1" dirty="0">
              <a:latin typeface="Times New Roman" pitchFamily="18" charset="0"/>
              <a:cs typeface="Times New Roman" pitchFamily="18" charset="0"/>
            </a:endParaRPr>
          </a:p>
        </p:txBody>
      </p:sp>
      <p:sp>
        <p:nvSpPr>
          <p:cNvPr id="10" name="TextBox 9"/>
          <p:cNvSpPr txBox="1"/>
          <p:nvPr/>
        </p:nvSpPr>
        <p:spPr>
          <a:xfrm>
            <a:off x="1202044" y="5072722"/>
            <a:ext cx="1214414" cy="400110"/>
          </a:xfrm>
          <a:prstGeom prst="rect">
            <a:avLst/>
          </a:prstGeom>
          <a:noFill/>
        </p:spPr>
        <p:txBody>
          <a:bodyPr wrap="square" rtlCol="0">
            <a:spAutoFit/>
          </a:bodyPr>
          <a:lstStyle/>
          <a:p>
            <a:pPr algn="r"/>
            <a:r>
              <a:rPr lang="az-Latn-AZ" sz="2000" b="1" dirty="0" smtClean="0">
                <a:latin typeface="Times New Roman" pitchFamily="18" charset="0"/>
                <a:cs typeface="Times New Roman" pitchFamily="18" charset="0"/>
              </a:rPr>
              <a:t>8. (-2; 5)</a:t>
            </a:r>
            <a:endParaRPr lang="az-Latn-AZ" sz="2000" b="1" dirty="0">
              <a:latin typeface="Times New Roman" pitchFamily="18" charset="0"/>
              <a:cs typeface="Times New Roman" pitchFamily="18" charset="0"/>
            </a:endParaRPr>
          </a:p>
        </p:txBody>
      </p:sp>
      <p:sp>
        <p:nvSpPr>
          <p:cNvPr id="11" name="TextBox 10"/>
          <p:cNvSpPr txBox="1"/>
          <p:nvPr/>
        </p:nvSpPr>
        <p:spPr>
          <a:xfrm>
            <a:off x="1115616" y="4632616"/>
            <a:ext cx="1285852" cy="400110"/>
          </a:xfrm>
          <a:prstGeom prst="rect">
            <a:avLst/>
          </a:prstGeom>
          <a:noFill/>
        </p:spPr>
        <p:txBody>
          <a:bodyPr wrap="square" rtlCol="0">
            <a:spAutoFit/>
          </a:bodyPr>
          <a:lstStyle/>
          <a:p>
            <a:pPr algn="r"/>
            <a:r>
              <a:rPr lang="az-Latn-AZ" sz="2000" b="1" dirty="0" smtClean="0">
                <a:latin typeface="Times New Roman" pitchFamily="18" charset="0"/>
                <a:cs typeface="Times New Roman" pitchFamily="18" charset="0"/>
              </a:rPr>
              <a:t>7. (-4; 2)</a:t>
            </a:r>
            <a:endParaRPr lang="az-Latn-AZ" sz="2000" b="1" dirty="0">
              <a:latin typeface="Times New Roman" pitchFamily="18" charset="0"/>
              <a:cs typeface="Times New Roman" pitchFamily="18" charset="0"/>
            </a:endParaRPr>
          </a:p>
        </p:txBody>
      </p:sp>
      <p:sp>
        <p:nvSpPr>
          <p:cNvPr id="12" name="TextBox 11"/>
          <p:cNvSpPr txBox="1"/>
          <p:nvPr/>
        </p:nvSpPr>
        <p:spPr>
          <a:xfrm>
            <a:off x="1130606" y="4203988"/>
            <a:ext cx="1357290" cy="400110"/>
          </a:xfrm>
          <a:prstGeom prst="rect">
            <a:avLst/>
          </a:prstGeom>
          <a:noFill/>
        </p:spPr>
        <p:txBody>
          <a:bodyPr wrap="square" rtlCol="0">
            <a:spAutoFit/>
          </a:bodyPr>
          <a:lstStyle/>
          <a:p>
            <a:pPr algn="r"/>
            <a:r>
              <a:rPr lang="az-Latn-AZ" sz="2000" b="1" dirty="0" smtClean="0">
                <a:latin typeface="Times New Roman" pitchFamily="18" charset="0"/>
                <a:cs typeface="Times New Roman" pitchFamily="18" charset="0"/>
              </a:rPr>
              <a:t>6. (-5; -1)</a:t>
            </a:r>
            <a:endParaRPr lang="az-Latn-AZ" sz="2000" b="1" dirty="0">
              <a:latin typeface="Times New Roman" pitchFamily="18" charset="0"/>
              <a:cs typeface="Times New Roman" pitchFamily="18" charset="0"/>
            </a:endParaRPr>
          </a:p>
        </p:txBody>
      </p:sp>
      <p:sp>
        <p:nvSpPr>
          <p:cNvPr id="13" name="TextBox 12"/>
          <p:cNvSpPr txBox="1"/>
          <p:nvPr/>
        </p:nvSpPr>
        <p:spPr>
          <a:xfrm>
            <a:off x="1258492" y="3775360"/>
            <a:ext cx="1214446" cy="400110"/>
          </a:xfrm>
          <a:prstGeom prst="rect">
            <a:avLst/>
          </a:prstGeom>
          <a:noFill/>
        </p:spPr>
        <p:txBody>
          <a:bodyPr wrap="square" rtlCol="0">
            <a:spAutoFit/>
          </a:bodyPr>
          <a:lstStyle/>
          <a:p>
            <a:pPr algn="r"/>
            <a:r>
              <a:rPr lang="az-Latn-AZ" sz="2000" b="1" dirty="0" smtClean="0">
                <a:latin typeface="Times New Roman" pitchFamily="18" charset="0"/>
                <a:cs typeface="Times New Roman" pitchFamily="18" charset="0"/>
              </a:rPr>
              <a:t>5. (-1; -3)</a:t>
            </a:r>
            <a:endParaRPr lang="az-Latn-AZ" sz="2000" b="1" dirty="0">
              <a:latin typeface="Times New Roman" pitchFamily="18" charset="0"/>
              <a:cs typeface="Times New Roman" pitchFamily="18" charset="0"/>
            </a:endParaRPr>
          </a:p>
        </p:txBody>
      </p:sp>
      <p:pic>
        <p:nvPicPr>
          <p:cNvPr id="14" name="Рисунок 13" descr="686447182.png"/>
          <p:cNvPicPr>
            <a:picLocks noChangeAspect="1"/>
          </p:cNvPicPr>
          <p:nvPr/>
        </p:nvPicPr>
        <p:blipFill>
          <a:blip r:embed="rId3" cstate="print"/>
          <a:stretch>
            <a:fillRect/>
          </a:stretch>
        </p:blipFill>
        <p:spPr>
          <a:xfrm flipH="1">
            <a:off x="6858016" y="4929198"/>
            <a:ext cx="1428760" cy="1820783"/>
          </a:xfrm>
          <a:prstGeom prst="rect">
            <a:avLst/>
          </a:prstGeom>
        </p:spPr>
      </p:pic>
      <p:sp>
        <p:nvSpPr>
          <p:cNvPr id="16" name="Заголовок 1"/>
          <p:cNvSpPr txBox="1">
            <a:spLocks/>
          </p:cNvSpPr>
          <p:nvPr/>
        </p:nvSpPr>
        <p:spPr>
          <a:xfrm>
            <a:off x="1224437" y="750075"/>
            <a:ext cx="2571768" cy="500066"/>
          </a:xfrm>
          <a:prstGeom prst="rect">
            <a:avLst/>
          </a:prstGeom>
        </p:spPr>
        <p:txBody>
          <a:bodyPr vert="horz" lIns="0" rIns="0" bIns="0" anchor="b">
            <a:normAutofit fontScale="92500"/>
          </a:bodyPr>
          <a:lstStyle/>
          <a:p>
            <a:pPr lvl="0">
              <a:spcBef>
                <a:spcPct val="0"/>
              </a:spcBef>
              <a:defRPr/>
            </a:pPr>
            <a:r>
              <a:rPr lang="ru-RU" sz="2600"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Проверим ответы </a:t>
            </a:r>
            <a:r>
              <a:rPr kumimoji="0" lang="az-Latn-AZ" sz="2600" b="0" i="0"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a:t>
            </a:r>
            <a:endParaRPr kumimoji="0" lang="az-Latn-AZ"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1196752"/>
            <a:ext cx="3786214" cy="707702"/>
          </a:xfrm>
        </p:spPr>
        <p:txBody>
          <a:bodyPr>
            <a:normAutofit/>
          </a:bodyPr>
          <a:lstStyle/>
          <a:p>
            <a:pPr>
              <a:buNone/>
            </a:pPr>
            <a:r>
              <a:rPr lang="az-Latn-AZ" sz="2200" dirty="0" smtClean="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При каких значениях</a:t>
            </a:r>
            <a:r>
              <a:rPr lang="ru-RU" sz="2200" i="1" dirty="0" smtClean="0">
                <a:latin typeface="Times New Roman" panose="02020603050405020304" pitchFamily="18" charset="0"/>
                <a:cs typeface="Times New Roman" panose="02020603050405020304" pitchFamily="18" charset="0"/>
              </a:rPr>
              <a:t> </a:t>
            </a:r>
            <a:r>
              <a:rPr lang="az-Latn-AZ" sz="2200" i="1" dirty="0" smtClean="0">
                <a:latin typeface="Times New Roman" pitchFamily="18" charset="0"/>
                <a:cs typeface="Times New Roman" pitchFamily="18" charset="0"/>
              </a:rPr>
              <a:t>m</a:t>
            </a:r>
            <a:endParaRPr lang="az-Latn-AZ" sz="2200" i="1" dirty="0">
              <a:latin typeface="Times New Roman" pitchFamily="18" charset="0"/>
              <a:cs typeface="Times New Roman" pitchFamily="18" charset="0"/>
            </a:endParaRPr>
          </a:p>
        </p:txBody>
      </p:sp>
      <p:graphicFrame>
        <p:nvGraphicFramePr>
          <p:cNvPr id="49154" name="Object 2"/>
          <p:cNvGraphicFramePr>
            <a:graphicFrameLocks noChangeAspect="1"/>
          </p:cNvGraphicFramePr>
          <p:nvPr>
            <p:extLst>
              <p:ext uri="{D42A27DB-BD31-4B8C-83A1-F6EECF244321}">
                <p14:modId xmlns:p14="http://schemas.microsoft.com/office/powerpoint/2010/main" val="3277440648"/>
              </p:ext>
            </p:extLst>
          </p:nvPr>
        </p:nvGraphicFramePr>
        <p:xfrm>
          <a:off x="4499992" y="1539270"/>
          <a:ext cx="2311400" cy="387350"/>
        </p:xfrm>
        <a:graphic>
          <a:graphicData uri="http://schemas.openxmlformats.org/presentationml/2006/ole">
            <mc:AlternateContent xmlns:mc="http://schemas.openxmlformats.org/markup-compatibility/2006">
              <mc:Choice xmlns:v="urn:schemas-microsoft-com:vml" Requires="v">
                <p:oleObj spid="_x0000_s49353" name="Формула" r:id="rId3" imgW="1295280" imgH="203040" progId="Equation.3">
                  <p:embed/>
                </p:oleObj>
              </mc:Choice>
              <mc:Fallback>
                <p:oleObj name="Формула" r:id="rId3" imgW="1295280" imgH="203040" progId="Equation.3">
                  <p:embed/>
                  <p:pic>
                    <p:nvPicPr>
                      <p:cNvPr id="0" name="Picture 1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539270"/>
                        <a:ext cx="231140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Содержимое 2"/>
          <p:cNvSpPr txBox="1">
            <a:spLocks/>
          </p:cNvSpPr>
          <p:nvPr/>
        </p:nvSpPr>
        <p:spPr>
          <a:xfrm>
            <a:off x="827584" y="1549088"/>
            <a:ext cx="3816424" cy="428628"/>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az-Latn-AZ" sz="2200" b="0" i="0" u="none" strike="noStrike" kern="1200" cap="none" spc="0" normalizeH="0" baseline="0" noProof="0" dirty="0" smtClean="0">
                <a:ln>
                  <a:noFill/>
                </a:ln>
                <a:solidFill>
                  <a:schemeClr val="tx1"/>
                </a:solidFill>
                <a:effectLst/>
                <a:uLnTx/>
                <a:uFillTx/>
                <a:latin typeface="+mn-lt"/>
                <a:ea typeface="+mn-ea"/>
                <a:cs typeface="+mn-cs"/>
              </a:rPr>
              <a:t> </a:t>
            </a:r>
            <a:r>
              <a:rPr kumimoji="0" lang="ru-RU" sz="2200" b="0" i="0" u="none" strike="noStrike" kern="1200" cap="none" spc="0" normalizeH="0" baseline="0" noProof="0" dirty="0" smtClean="0">
                <a:ln>
                  <a:noFill/>
                </a:ln>
                <a:solidFill>
                  <a:schemeClr val="tx1"/>
                </a:solidFill>
                <a:effectLst/>
                <a:uLnTx/>
                <a:uFillTx/>
                <a:latin typeface="Times New Roman" panose="02020603050405020304" pitchFamily="18" charset="0"/>
                <a:cs typeface="Times New Roman" panose="02020603050405020304" pitchFamily="18" charset="0"/>
              </a:rPr>
              <a:t>1)</a:t>
            </a:r>
            <a:r>
              <a:rPr kumimoji="0" lang="ru-RU" sz="2200" b="0" i="0" u="none" strike="noStrike" kern="1200" cap="none" spc="0" normalizeH="0" noProof="0" dirty="0" smtClean="0">
                <a:ln>
                  <a:noFill/>
                </a:ln>
                <a:solidFill>
                  <a:schemeClr val="tx1"/>
                </a:solidFill>
                <a:effectLst/>
                <a:uLnTx/>
                <a:uFillTx/>
                <a:latin typeface="Times New Roman" panose="02020603050405020304" pitchFamily="18" charset="0"/>
                <a:cs typeface="Times New Roman" panose="02020603050405020304" pitchFamily="18" charset="0"/>
              </a:rPr>
              <a:t> о</a:t>
            </a:r>
            <a:r>
              <a:rPr lang="ru-RU" sz="2200" dirty="0" smtClean="0">
                <a:latin typeface="Times New Roman" pitchFamily="18" charset="0"/>
                <a:cs typeface="Times New Roman" pitchFamily="18" charset="0"/>
              </a:rPr>
              <a:t>дин из корней уравнения</a:t>
            </a:r>
            <a:endParaRPr kumimoji="0" lang="az-Latn-AZ" sz="2200" b="0"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7" name="Содержимое 2"/>
          <p:cNvSpPr txBox="1">
            <a:spLocks/>
          </p:cNvSpPr>
          <p:nvPr/>
        </p:nvSpPr>
        <p:spPr>
          <a:xfrm>
            <a:off x="1043608" y="2276872"/>
            <a:ext cx="5205450" cy="70770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az-Latn-AZ" sz="2400" b="0" i="0" u="none" strike="noStrike" kern="1200" cap="none" spc="0" normalizeH="0" baseline="0" noProof="0" dirty="0" smtClean="0">
                <a:ln>
                  <a:noFill/>
                </a:ln>
                <a:solidFill>
                  <a:schemeClr val="tx1"/>
                </a:solidFill>
                <a:effectLst/>
                <a:uLnTx/>
                <a:uFillTx/>
                <a:latin typeface="+mn-lt"/>
                <a:ea typeface="+mn-ea"/>
                <a:cs typeface="+mn-cs"/>
              </a:rPr>
              <a:t> </a:t>
            </a:r>
            <a:r>
              <a:rPr lang="ru-RU" sz="2200" dirty="0" smtClean="0">
                <a:latin typeface="Times New Roman" pitchFamily="18" charset="0"/>
                <a:cs typeface="Times New Roman" pitchFamily="18" charset="0"/>
              </a:rPr>
              <a:t>будут противоположными числами</a:t>
            </a:r>
            <a:r>
              <a:rPr lang="az-Latn-AZ" sz="2200" dirty="0" smtClean="0">
                <a:latin typeface="Times New Roman" pitchFamily="18" charset="0"/>
                <a:cs typeface="Times New Roman" pitchFamily="18" charset="0"/>
              </a:rPr>
              <a:t>?</a:t>
            </a:r>
            <a:endParaRPr kumimoji="0" lang="az-Latn-AZ" sz="2200" b="0" i="0" u="none" strike="noStrike" kern="1200" cap="none" spc="0" normalizeH="0" baseline="0" noProof="0" dirty="0">
              <a:ln>
                <a:noFill/>
              </a:ln>
              <a:effectLst/>
              <a:uLnTx/>
              <a:uFillTx/>
              <a:latin typeface="Times New Roman" pitchFamily="18" charset="0"/>
              <a:ea typeface="+mn-ea"/>
              <a:cs typeface="Times New Roman" pitchFamily="18" charset="0"/>
            </a:endParaRPr>
          </a:p>
        </p:txBody>
      </p:sp>
      <p:graphicFrame>
        <p:nvGraphicFramePr>
          <p:cNvPr id="49155" name="Object 3"/>
          <p:cNvGraphicFramePr>
            <a:graphicFrameLocks noChangeAspect="1"/>
          </p:cNvGraphicFramePr>
          <p:nvPr>
            <p:extLst>
              <p:ext uri="{D42A27DB-BD31-4B8C-83A1-F6EECF244321}">
                <p14:modId xmlns:p14="http://schemas.microsoft.com/office/powerpoint/2010/main" val="1810063138"/>
              </p:ext>
            </p:extLst>
          </p:nvPr>
        </p:nvGraphicFramePr>
        <p:xfrm>
          <a:off x="1357289" y="3672586"/>
          <a:ext cx="3357587" cy="2471058"/>
        </p:xfrm>
        <a:graphic>
          <a:graphicData uri="http://schemas.openxmlformats.org/presentationml/2006/ole">
            <mc:AlternateContent xmlns:mc="http://schemas.openxmlformats.org/markup-compatibility/2006">
              <mc:Choice xmlns:v="urn:schemas-microsoft-com:vml" Requires="v">
                <p:oleObj spid="_x0000_s49354" name="Equation" r:id="rId5" imgW="1409700" imgH="1358900" progId="Equation.3">
                  <p:embed/>
                </p:oleObj>
              </mc:Choice>
              <mc:Fallback>
                <p:oleObj name="Equation" r:id="rId5" imgW="1409700" imgH="1358900" progId="Equation.3">
                  <p:embed/>
                  <p:pic>
                    <p:nvPicPr>
                      <p:cNvPr id="0" name="Picture 1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289" y="3672586"/>
                        <a:ext cx="3357587" cy="24710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56" name="Object 4"/>
          <p:cNvGraphicFramePr>
            <a:graphicFrameLocks noChangeAspect="1"/>
          </p:cNvGraphicFramePr>
          <p:nvPr>
            <p:extLst>
              <p:ext uri="{D42A27DB-BD31-4B8C-83A1-F6EECF244321}">
                <p14:modId xmlns:p14="http://schemas.microsoft.com/office/powerpoint/2010/main" val="855701951"/>
              </p:ext>
            </p:extLst>
          </p:nvPr>
        </p:nvGraphicFramePr>
        <p:xfrm>
          <a:off x="5214942" y="3714752"/>
          <a:ext cx="2357454" cy="2123891"/>
        </p:xfrm>
        <a:graphic>
          <a:graphicData uri="http://schemas.openxmlformats.org/presentationml/2006/ole">
            <mc:AlternateContent xmlns:mc="http://schemas.openxmlformats.org/markup-compatibility/2006">
              <mc:Choice xmlns:v="urn:schemas-microsoft-com:vml" Requires="v">
                <p:oleObj spid="_x0000_s49355" name="Equation" r:id="rId7" imgW="1320227" imgH="1091726" progId="Equation.3">
                  <p:embed/>
                </p:oleObj>
              </mc:Choice>
              <mc:Fallback>
                <p:oleObj name="Equation" r:id="rId7" imgW="1320227" imgH="1091726" progId="Equation.3">
                  <p:embed/>
                  <p:pic>
                    <p:nvPicPr>
                      <p:cNvPr id="0" name="Picture 1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4942" y="3714752"/>
                        <a:ext cx="2357454" cy="21238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Рисунок 10" descr="686447182.png"/>
          <p:cNvPicPr>
            <a:picLocks noChangeAspect="1"/>
          </p:cNvPicPr>
          <p:nvPr/>
        </p:nvPicPr>
        <p:blipFill>
          <a:blip r:embed="rId9" cstate="print"/>
          <a:stretch>
            <a:fillRect/>
          </a:stretch>
        </p:blipFill>
        <p:spPr>
          <a:xfrm flipH="1">
            <a:off x="6660232" y="4920585"/>
            <a:ext cx="1512168" cy="1820783"/>
          </a:xfrm>
          <a:prstGeom prst="rect">
            <a:avLst/>
          </a:prstGeom>
        </p:spPr>
      </p:pic>
      <p:sp>
        <p:nvSpPr>
          <p:cNvPr id="12" name="Заголовок 1"/>
          <p:cNvSpPr txBox="1">
            <a:spLocks/>
          </p:cNvSpPr>
          <p:nvPr/>
        </p:nvSpPr>
        <p:spPr>
          <a:xfrm>
            <a:off x="1357290" y="3143248"/>
            <a:ext cx="2571768" cy="500066"/>
          </a:xfrm>
          <a:prstGeom prst="rect">
            <a:avLst/>
          </a:prstGeom>
        </p:spPr>
        <p:txBody>
          <a:bodyPr vert="horz" lIns="0" rIns="0" bIns="0" anchor="b">
            <a:normAutofit fontScale="92500"/>
          </a:bodyPr>
          <a:lstStyle/>
          <a:p>
            <a:pPr lvl="0">
              <a:spcBef>
                <a:spcPct val="0"/>
              </a:spcBef>
              <a:defRPr/>
            </a:pPr>
            <a:r>
              <a:rPr lang="ru-RU" sz="2600"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Проверим ответы </a:t>
            </a:r>
            <a:r>
              <a:rPr kumimoji="0" lang="az-Latn-AZ" sz="2600" b="0" i="0"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a:t>
            </a:r>
            <a:endParaRPr kumimoji="0" lang="az-Latn-AZ"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14" name="Заголовок 1"/>
          <p:cNvSpPr>
            <a:spLocks noGrp="1"/>
          </p:cNvSpPr>
          <p:nvPr>
            <p:ph type="title"/>
          </p:nvPr>
        </p:nvSpPr>
        <p:spPr>
          <a:xfrm>
            <a:off x="755576" y="590245"/>
            <a:ext cx="2315086" cy="724648"/>
          </a:xfrm>
        </p:spPr>
        <p:txBody>
          <a:bodyPr>
            <a:normAutofit/>
          </a:bodyPr>
          <a:lstStyle/>
          <a:p>
            <a:r>
              <a:rPr lang="ru-RU" sz="2600"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Задание № </a:t>
            </a:r>
            <a:r>
              <a:rPr lang="az-Latn-AZ" sz="2600"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5.</a:t>
            </a:r>
            <a:endParaRPr lang="az-Latn-AZ" sz="2600" u="sng"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val="3142966830"/>
              </p:ext>
            </p:extLst>
          </p:nvPr>
        </p:nvGraphicFramePr>
        <p:xfrm>
          <a:off x="3389429" y="1915802"/>
          <a:ext cx="2357438" cy="436563"/>
        </p:xfrm>
        <a:graphic>
          <a:graphicData uri="http://schemas.openxmlformats.org/presentationml/2006/ole">
            <mc:AlternateContent xmlns:mc="http://schemas.openxmlformats.org/markup-compatibility/2006">
              <mc:Choice xmlns:v="urn:schemas-microsoft-com:vml" Requires="v">
                <p:oleObj spid="_x0000_s49356" name="Формула" r:id="rId10" imgW="1320480" imgH="228600" progId="Equation.3">
                  <p:embed/>
                </p:oleObj>
              </mc:Choice>
              <mc:Fallback>
                <p:oleObj name="Формула" r:id="rId10" imgW="1320480" imgH="228600" progId="Equation.3">
                  <p:embed/>
                  <p:pic>
                    <p:nvPicPr>
                      <p:cNvPr id="0" name="Picture 1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429" y="1915802"/>
                        <a:ext cx="2357438"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Содержимое 2"/>
          <p:cNvSpPr txBox="1">
            <a:spLocks/>
          </p:cNvSpPr>
          <p:nvPr/>
        </p:nvSpPr>
        <p:spPr>
          <a:xfrm>
            <a:off x="6693408" y="1524872"/>
            <a:ext cx="2012112" cy="707702"/>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az-Latn-AZ" sz="2200" b="0" i="0" u="none" strike="noStrike" kern="1200" cap="none" spc="0" normalizeH="0" baseline="0" noProof="0" dirty="0" smtClean="0">
                <a:ln>
                  <a:noFill/>
                </a:ln>
                <a:solidFill>
                  <a:schemeClr val="tx1"/>
                </a:solidFill>
                <a:effectLst/>
                <a:uLnTx/>
                <a:uFillTx/>
              </a:rPr>
              <a:t> </a:t>
            </a:r>
            <a:r>
              <a:rPr lang="ru-RU" sz="2200" dirty="0" smtClean="0">
                <a:latin typeface="Times New Roman" pitchFamily="18" charset="0"/>
                <a:cs typeface="Times New Roman" pitchFamily="18" charset="0"/>
              </a:rPr>
              <a:t>равен нулю</a:t>
            </a:r>
            <a:r>
              <a:rPr lang="az-Latn-AZ" sz="2200" dirty="0" smtClean="0">
                <a:latin typeface="Times New Roman" pitchFamily="18" charset="0"/>
                <a:cs typeface="Times New Roman" pitchFamily="18" charset="0"/>
              </a:rPr>
              <a:t>?</a:t>
            </a:r>
            <a:endParaRPr kumimoji="0" lang="az-Latn-AZ" sz="2200" b="0" i="0" u="none" strike="noStrike" kern="1200" cap="none" spc="0" normalizeH="0" baseline="0" noProof="0" dirty="0">
              <a:ln>
                <a:noFill/>
              </a:ln>
              <a:effectLst/>
              <a:uLnTx/>
              <a:uFillTx/>
              <a:latin typeface="Times New Roman" pitchFamily="18" charset="0"/>
              <a:cs typeface="Times New Roman" pitchFamily="18" charset="0"/>
            </a:endParaRPr>
          </a:p>
        </p:txBody>
      </p:sp>
      <p:sp>
        <p:nvSpPr>
          <p:cNvPr id="15" name="Содержимое 2"/>
          <p:cNvSpPr txBox="1">
            <a:spLocks/>
          </p:cNvSpPr>
          <p:nvPr/>
        </p:nvSpPr>
        <p:spPr>
          <a:xfrm>
            <a:off x="827584" y="1915802"/>
            <a:ext cx="2880320" cy="428628"/>
          </a:xfrm>
          <a:prstGeom prst="rect">
            <a:avLst/>
          </a:prstGeom>
        </p:spPr>
        <p:txBody>
          <a:bodyPr vert="horz">
            <a:no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az-Latn-AZ" sz="2200" b="0" i="0" u="none" strike="noStrike" kern="1200" cap="none" spc="0" normalizeH="0" baseline="0" noProof="0" dirty="0" smtClean="0">
                <a:ln>
                  <a:noFill/>
                </a:ln>
                <a:solidFill>
                  <a:schemeClr val="tx1"/>
                </a:solidFill>
                <a:effectLst/>
                <a:uLnTx/>
                <a:uFillTx/>
                <a:latin typeface="+mn-lt"/>
                <a:ea typeface="+mn-ea"/>
                <a:cs typeface="+mn-cs"/>
              </a:rPr>
              <a:t> </a:t>
            </a:r>
            <a:r>
              <a:rPr lang="ru-RU" sz="2200" dirty="0" smtClean="0">
                <a:latin typeface="Times New Roman" panose="02020603050405020304" pitchFamily="18" charset="0"/>
                <a:cs typeface="Times New Roman" panose="02020603050405020304" pitchFamily="18" charset="0"/>
              </a:rPr>
              <a:t>2) к</a:t>
            </a:r>
            <a:r>
              <a:rPr kumimoji="0" lang="ru-RU" sz="2200" b="0" i="0" u="none" strike="noStrike" kern="1200" cap="none" spc="0" normalizeH="0" baseline="0" dirty="0" smtClean="0">
                <a:ln>
                  <a:noFill/>
                </a:ln>
                <a:solidFill>
                  <a:schemeClr val="tx1"/>
                </a:solidFill>
                <a:effectLst/>
                <a:uLnTx/>
                <a:uFillTx/>
                <a:latin typeface="Times New Roman" panose="02020603050405020304" pitchFamily="18" charset="0"/>
                <a:cs typeface="Times New Roman" panose="02020603050405020304" pitchFamily="18" charset="0"/>
              </a:rPr>
              <a:t>орни</a:t>
            </a:r>
            <a:r>
              <a:rPr lang="ru-RU" sz="2200" dirty="0" smtClean="0">
                <a:latin typeface="Times New Roman" pitchFamily="18" charset="0"/>
                <a:cs typeface="Times New Roman" pitchFamily="18" charset="0"/>
              </a:rPr>
              <a:t> уравнения</a:t>
            </a:r>
            <a:endParaRPr kumimoji="0" lang="az-Latn-AZ" sz="2200" b="0" i="0" u="none" strike="noStrike" kern="1200" cap="none" spc="0" normalizeH="0" baseline="0" noProof="0" dirty="0">
              <a:ln>
                <a:noFill/>
              </a:ln>
              <a:effectLst/>
              <a:uLnTx/>
              <a:uFillTx/>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9155"/>
                                        </p:tgtEl>
                                        <p:attrNameLst>
                                          <p:attrName>style.visibility</p:attrName>
                                        </p:attrNameLst>
                                      </p:cBhvr>
                                      <p:to>
                                        <p:strVal val="visible"/>
                                      </p:to>
                                    </p:set>
                                    <p:animEffect transition="in" filter="fade">
                                      <p:cBhvr>
                                        <p:cTn id="14" dur="1000"/>
                                        <p:tgtEl>
                                          <p:spTgt spid="49155"/>
                                        </p:tgtEl>
                                      </p:cBhvr>
                                    </p:animEffect>
                                    <p:anim calcmode="lin" valueType="num">
                                      <p:cBhvr>
                                        <p:cTn id="15" dur="1000" fill="hold"/>
                                        <p:tgtEl>
                                          <p:spTgt spid="49155"/>
                                        </p:tgtEl>
                                        <p:attrNameLst>
                                          <p:attrName>ppt_x</p:attrName>
                                        </p:attrNameLst>
                                      </p:cBhvr>
                                      <p:tavLst>
                                        <p:tav tm="0">
                                          <p:val>
                                            <p:strVal val="#ppt_x"/>
                                          </p:val>
                                        </p:tav>
                                        <p:tav tm="100000">
                                          <p:val>
                                            <p:strVal val="#ppt_x"/>
                                          </p:val>
                                        </p:tav>
                                      </p:tavLst>
                                    </p:anim>
                                    <p:anim calcmode="lin" valueType="num">
                                      <p:cBhvr>
                                        <p:cTn id="16" dur="1000" fill="hold"/>
                                        <p:tgtEl>
                                          <p:spTgt spid="4915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9156"/>
                                        </p:tgtEl>
                                        <p:attrNameLst>
                                          <p:attrName>style.visibility</p:attrName>
                                        </p:attrNameLst>
                                      </p:cBhvr>
                                      <p:to>
                                        <p:strVal val="visible"/>
                                      </p:to>
                                    </p:set>
                                    <p:animEffect transition="in" filter="fade">
                                      <p:cBhvr>
                                        <p:cTn id="19" dur="1000"/>
                                        <p:tgtEl>
                                          <p:spTgt spid="49156"/>
                                        </p:tgtEl>
                                      </p:cBhvr>
                                    </p:animEffect>
                                    <p:anim calcmode="lin" valueType="num">
                                      <p:cBhvr>
                                        <p:cTn id="20" dur="1000" fill="hold"/>
                                        <p:tgtEl>
                                          <p:spTgt spid="49156"/>
                                        </p:tgtEl>
                                        <p:attrNameLst>
                                          <p:attrName>ppt_x</p:attrName>
                                        </p:attrNameLst>
                                      </p:cBhvr>
                                      <p:tavLst>
                                        <p:tav tm="0">
                                          <p:val>
                                            <p:strVal val="#ppt_x"/>
                                          </p:val>
                                        </p:tav>
                                        <p:tav tm="100000">
                                          <p:val>
                                            <p:strVal val="#ppt_x"/>
                                          </p:val>
                                        </p:tav>
                                      </p:tavLst>
                                    </p:anim>
                                    <p:anim calcmode="lin" valueType="num">
                                      <p:cBhvr>
                                        <p:cTn id="21" dur="1000" fill="hold"/>
                                        <p:tgtEl>
                                          <p:spTgt spid="491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p:cNvGraphicFramePr>
            <a:graphicFrameLocks noChangeAspect="1"/>
          </p:cNvGraphicFramePr>
          <p:nvPr>
            <p:extLst>
              <p:ext uri="{D42A27DB-BD31-4B8C-83A1-F6EECF244321}">
                <p14:modId xmlns:p14="http://schemas.microsoft.com/office/powerpoint/2010/main" val="3307024492"/>
              </p:ext>
            </p:extLst>
          </p:nvPr>
        </p:nvGraphicFramePr>
        <p:xfrm>
          <a:off x="5360612" y="1078665"/>
          <a:ext cx="1631950" cy="436562"/>
        </p:xfrm>
        <a:graphic>
          <a:graphicData uri="http://schemas.openxmlformats.org/presentationml/2006/ole">
            <mc:AlternateContent xmlns:mc="http://schemas.openxmlformats.org/markup-compatibility/2006">
              <mc:Choice xmlns:v="urn:schemas-microsoft-com:vml" Requires="v">
                <p:oleObj spid="_x0000_s51332" name="Формула" r:id="rId3" imgW="914400" imgH="228600" progId="Equation.3">
                  <p:embed/>
                </p:oleObj>
              </mc:Choice>
              <mc:Fallback>
                <p:oleObj name="Формула" r:id="rId3" imgW="914400" imgH="228600" progId="Equation.3">
                  <p:embed/>
                  <p:pic>
                    <p:nvPicPr>
                      <p:cNvPr id="0" name="Picture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612" y="1078665"/>
                        <a:ext cx="1631950" cy="436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Заголовок 1"/>
          <p:cNvSpPr txBox="1">
            <a:spLocks/>
          </p:cNvSpPr>
          <p:nvPr/>
        </p:nvSpPr>
        <p:spPr>
          <a:xfrm>
            <a:off x="1157714" y="1988840"/>
            <a:ext cx="2571768" cy="500066"/>
          </a:xfrm>
          <a:prstGeom prst="rect">
            <a:avLst/>
          </a:prstGeom>
        </p:spPr>
        <p:txBody>
          <a:bodyPr vert="horz" lIns="0" rIns="0" bIns="0" anchor="b">
            <a:normAutofit fontScale="92500"/>
          </a:bodyPr>
          <a:lstStyle/>
          <a:p>
            <a:pPr lvl="0">
              <a:spcBef>
                <a:spcPct val="0"/>
              </a:spcBef>
              <a:defRPr/>
            </a:pPr>
            <a:r>
              <a:rPr lang="ru-RU" sz="2600"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Проверим ответы </a:t>
            </a:r>
            <a:r>
              <a:rPr kumimoji="0" lang="az-Latn-AZ" sz="2600" b="0" i="0"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a:t>
            </a:r>
            <a:endParaRPr kumimoji="0" lang="az-Latn-AZ"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
        <p:nvSpPr>
          <p:cNvPr id="6" name="Заголовок 1"/>
          <p:cNvSpPr>
            <a:spLocks noGrp="1"/>
          </p:cNvSpPr>
          <p:nvPr>
            <p:ph type="title"/>
          </p:nvPr>
        </p:nvSpPr>
        <p:spPr>
          <a:xfrm>
            <a:off x="971600" y="548680"/>
            <a:ext cx="2315086" cy="724648"/>
          </a:xfrm>
        </p:spPr>
        <p:txBody>
          <a:bodyPr>
            <a:normAutofit/>
          </a:bodyPr>
          <a:lstStyle/>
          <a:p>
            <a:r>
              <a:rPr lang="ru-RU" sz="2600"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Задание № </a:t>
            </a:r>
            <a:r>
              <a:rPr lang="az-Latn-AZ" sz="2600"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6.</a:t>
            </a:r>
            <a:endParaRPr lang="az-Latn-AZ" sz="2600" u="sng"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1187624" y="1080446"/>
            <a:ext cx="4176463" cy="430887"/>
          </a:xfrm>
          <a:prstGeom prst="rect">
            <a:avLst/>
          </a:prstGeom>
          <a:noFill/>
        </p:spPr>
        <p:txBody>
          <a:bodyPr wrap="square" rtlCol="0">
            <a:spAutoFit/>
          </a:bodyPr>
          <a:lstStyle/>
          <a:p>
            <a:r>
              <a:rPr lang="ru-RU" sz="2200" dirty="0" smtClean="0">
                <a:latin typeface="Times New Roman" panose="02020603050405020304" pitchFamily="18" charset="0"/>
                <a:cs typeface="Times New Roman" panose="02020603050405020304" pitchFamily="18" charset="0"/>
              </a:rPr>
              <a:t>Зная, что </a:t>
            </a:r>
            <a:r>
              <a:rPr lang="ru-RU" sz="2200" i="1" dirty="0" smtClean="0">
                <a:latin typeface="Times New Roman" panose="02020603050405020304" pitchFamily="18" charset="0"/>
                <a:cs typeface="Times New Roman" panose="02020603050405020304" pitchFamily="18" charset="0"/>
              </a:rPr>
              <a:t>х</a:t>
            </a:r>
            <a:r>
              <a:rPr lang="ru-RU" sz="2200" baseline="-25000" dirty="0" smtClean="0">
                <a:latin typeface="Times New Roman" panose="02020603050405020304" pitchFamily="18" charset="0"/>
                <a:cs typeface="Times New Roman" panose="02020603050405020304" pitchFamily="18" charset="0"/>
              </a:rPr>
              <a:t>1</a:t>
            </a:r>
            <a:r>
              <a:rPr lang="ru-RU" sz="2200" dirty="0" smtClean="0">
                <a:latin typeface="Times New Roman" panose="02020603050405020304" pitchFamily="18" charset="0"/>
                <a:cs typeface="Times New Roman" panose="02020603050405020304" pitchFamily="18" charset="0"/>
              </a:rPr>
              <a:t> и </a:t>
            </a:r>
            <a:r>
              <a:rPr lang="ru-RU" sz="2200" i="1" dirty="0" smtClean="0">
                <a:latin typeface="Times New Roman" panose="02020603050405020304" pitchFamily="18" charset="0"/>
                <a:cs typeface="Times New Roman" panose="02020603050405020304" pitchFamily="18" charset="0"/>
              </a:rPr>
              <a:t>х</a:t>
            </a:r>
            <a:r>
              <a:rPr lang="ru-RU" sz="2200" baseline="-25000" dirty="0" smtClean="0">
                <a:latin typeface="Times New Roman" panose="02020603050405020304" pitchFamily="18" charset="0"/>
                <a:cs typeface="Times New Roman" panose="02020603050405020304" pitchFamily="18" charset="0"/>
              </a:rPr>
              <a:t>2</a:t>
            </a:r>
            <a:r>
              <a:rPr lang="ru-RU" sz="2200" dirty="0" smtClean="0">
                <a:latin typeface="Times New Roman" panose="02020603050405020304" pitchFamily="18" charset="0"/>
                <a:cs typeface="Times New Roman" panose="02020603050405020304" pitchFamily="18" charset="0"/>
              </a:rPr>
              <a:t> корни уравнения  </a:t>
            </a:r>
            <a:endParaRPr lang="az-Latn-AZ" sz="2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44886" y="1511333"/>
            <a:ext cx="4119201" cy="430887"/>
          </a:xfrm>
          <a:prstGeom prst="rect">
            <a:avLst/>
          </a:prstGeom>
          <a:noFill/>
        </p:spPr>
        <p:txBody>
          <a:bodyPr wrap="square" rtlCol="0">
            <a:spAutoFit/>
          </a:bodyPr>
          <a:lstStyle/>
          <a:p>
            <a:r>
              <a:rPr lang="az-Latn-AZ" sz="2200" dirty="0">
                <a:latin typeface="Times New Roman" panose="02020603050405020304" pitchFamily="18" charset="0"/>
                <a:cs typeface="Times New Roman" panose="02020603050405020304" pitchFamily="18" charset="0"/>
              </a:rPr>
              <a:t> </a:t>
            </a:r>
            <a:r>
              <a:rPr lang="ru-RU" sz="2200" dirty="0" smtClean="0">
                <a:latin typeface="Times New Roman" panose="02020603050405020304" pitchFamily="18" charset="0"/>
                <a:cs typeface="Times New Roman" panose="02020603050405020304" pitchFamily="18" charset="0"/>
              </a:rPr>
              <a:t>найдите значение выражения</a:t>
            </a:r>
            <a:endParaRPr lang="az-Latn-AZ" sz="2200" dirty="0">
              <a:latin typeface="Times New Roman" panose="02020603050405020304" pitchFamily="18" charset="0"/>
              <a:cs typeface="Times New Roman" panose="02020603050405020304" pitchFamily="18" charset="0"/>
            </a:endParaRPr>
          </a:p>
        </p:txBody>
      </p:sp>
      <p:graphicFrame>
        <p:nvGraphicFramePr>
          <p:cNvPr id="9" name="Объект 8"/>
          <p:cNvGraphicFramePr>
            <a:graphicFrameLocks noChangeAspect="1"/>
          </p:cNvGraphicFramePr>
          <p:nvPr>
            <p:extLst>
              <p:ext uri="{D42A27DB-BD31-4B8C-83A1-F6EECF244321}">
                <p14:modId xmlns:p14="http://schemas.microsoft.com/office/powerpoint/2010/main" val="3234349451"/>
              </p:ext>
            </p:extLst>
          </p:nvPr>
        </p:nvGraphicFramePr>
        <p:xfrm>
          <a:off x="1012946" y="2852936"/>
          <a:ext cx="2311400" cy="2351087"/>
        </p:xfrm>
        <a:graphic>
          <a:graphicData uri="http://schemas.openxmlformats.org/presentationml/2006/ole">
            <mc:AlternateContent xmlns:mc="http://schemas.openxmlformats.org/markup-compatibility/2006">
              <mc:Choice xmlns:v="urn:schemas-microsoft-com:vml" Requires="v">
                <p:oleObj spid="_x0000_s51333" name="Формула" r:id="rId5" imgW="1295280" imgH="1231560" progId="Equation.3">
                  <p:embed/>
                </p:oleObj>
              </mc:Choice>
              <mc:Fallback>
                <p:oleObj name="Формула" r:id="rId5" imgW="1295280" imgH="1231560" progId="Equation.3">
                  <p:embed/>
                  <p:pic>
                    <p:nvPicPr>
                      <p:cNvPr id="0" name="Picture 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946" y="2852936"/>
                        <a:ext cx="2311400" cy="2351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val="3907735427"/>
              </p:ext>
            </p:extLst>
          </p:nvPr>
        </p:nvGraphicFramePr>
        <p:xfrm>
          <a:off x="4067944" y="2852936"/>
          <a:ext cx="4191000" cy="1890713"/>
        </p:xfrm>
        <a:graphic>
          <a:graphicData uri="http://schemas.openxmlformats.org/presentationml/2006/ole">
            <mc:AlternateContent xmlns:mc="http://schemas.openxmlformats.org/markup-compatibility/2006">
              <mc:Choice xmlns:v="urn:schemas-microsoft-com:vml" Requires="v">
                <p:oleObj spid="_x0000_s51334" name="Формула" r:id="rId7" imgW="2349500" imgH="990600" progId="Equation.3">
                  <p:embed/>
                </p:oleObj>
              </mc:Choice>
              <mc:Fallback>
                <p:oleObj name="Формула" r:id="rId7" imgW="2349500" imgH="990600" progId="Equation.3">
                  <p:embed/>
                  <p:pic>
                    <p:nvPicPr>
                      <p:cNvPr id="0" name="Picture 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67944" y="2852936"/>
                        <a:ext cx="4191000" cy="1890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 name="Рисунок 10" descr="686447182.png"/>
          <p:cNvPicPr>
            <a:picLocks noChangeAspect="1"/>
          </p:cNvPicPr>
          <p:nvPr/>
        </p:nvPicPr>
        <p:blipFill>
          <a:blip r:embed="rId9" cstate="print"/>
          <a:stretch>
            <a:fillRect/>
          </a:stretch>
        </p:blipFill>
        <p:spPr>
          <a:xfrm flipH="1">
            <a:off x="6660232" y="4920585"/>
            <a:ext cx="1512168" cy="1820783"/>
          </a:xfrm>
          <a:prstGeom prst="rect">
            <a:avLst/>
          </a:prstGeom>
        </p:spPr>
      </p:pic>
      <p:graphicFrame>
        <p:nvGraphicFramePr>
          <p:cNvPr id="2" name="Объект 1"/>
          <p:cNvGraphicFramePr>
            <a:graphicFrameLocks noChangeAspect="1"/>
          </p:cNvGraphicFramePr>
          <p:nvPr>
            <p:extLst>
              <p:ext uri="{D42A27DB-BD31-4B8C-83A1-F6EECF244321}">
                <p14:modId xmlns:p14="http://schemas.microsoft.com/office/powerpoint/2010/main" val="1403914207"/>
              </p:ext>
            </p:extLst>
          </p:nvPr>
        </p:nvGraphicFramePr>
        <p:xfrm>
          <a:off x="5148064" y="1514910"/>
          <a:ext cx="1223963" cy="436563"/>
        </p:xfrm>
        <a:graphic>
          <a:graphicData uri="http://schemas.openxmlformats.org/presentationml/2006/ole">
            <mc:AlternateContent xmlns:mc="http://schemas.openxmlformats.org/markup-compatibility/2006">
              <mc:Choice xmlns:v="urn:schemas-microsoft-com:vml" Requires="v">
                <p:oleObj spid="_x0000_s51335" name="Формула" r:id="rId10" imgW="685800" imgH="228600" progId="Equation.3">
                  <p:embed/>
                </p:oleObj>
              </mc:Choice>
              <mc:Fallback>
                <p:oleObj name="Формула" r:id="rId10" imgW="685800" imgH="228600" progId="Equation.3">
                  <p:embed/>
                  <p:pic>
                    <p:nvPicPr>
                      <p:cNvPr id="0" name="Picture 9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8064" y="1514910"/>
                        <a:ext cx="1223963" cy="43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08034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500" fill="hold"/>
                                        <p:tgtEl>
                                          <p:spTgt spid="9"/>
                                        </p:tgtEl>
                                        <p:attrNameLst>
                                          <p:attrName>ppt_x</p:attrName>
                                        </p:attrNameLst>
                                      </p:cBhvr>
                                      <p:tavLst>
                                        <p:tav tm="0">
                                          <p:val>
                                            <p:strVal val="#ppt_x"/>
                                          </p:val>
                                        </p:tav>
                                        <p:tav tm="100000">
                                          <p:val>
                                            <p:strVal val="#ppt_x"/>
                                          </p:val>
                                        </p:tav>
                                      </p:tavLst>
                                    </p:anim>
                                    <p:anim calcmode="lin" valueType="num">
                                      <p:cBhvr additive="base">
                                        <p:cTn id="14" dur="1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1500" fill="hold"/>
                                        <p:tgtEl>
                                          <p:spTgt spid="10"/>
                                        </p:tgtEl>
                                        <p:attrNameLst>
                                          <p:attrName>ppt_x</p:attrName>
                                        </p:attrNameLst>
                                      </p:cBhvr>
                                      <p:tavLst>
                                        <p:tav tm="0">
                                          <p:val>
                                            <p:strVal val="#ppt_x"/>
                                          </p:val>
                                        </p:tav>
                                        <p:tav tm="100000">
                                          <p:val>
                                            <p:strVal val="#ppt_x"/>
                                          </p:val>
                                        </p:tav>
                                      </p:tavLst>
                                    </p:anim>
                                    <p:anim calcmode="lin" valueType="num">
                                      <p:cBhvr additive="base">
                                        <p:cTn id="19" dur="1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971600" y="548680"/>
            <a:ext cx="2315086" cy="724648"/>
          </a:xfrm>
        </p:spPr>
        <p:txBody>
          <a:bodyPr>
            <a:normAutofit/>
          </a:bodyPr>
          <a:lstStyle/>
          <a:p>
            <a:r>
              <a:rPr lang="ru-RU" sz="2600"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Задание № </a:t>
            </a:r>
            <a:r>
              <a:rPr lang="az-Latn-AZ" sz="2600" u="sng" dirty="0" smtClean="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7.</a:t>
            </a:r>
            <a:endParaRPr lang="az-Latn-AZ" sz="2600" u="sng"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1142976" y="2056993"/>
            <a:ext cx="4429156" cy="2800767"/>
          </a:xfrm>
          <a:prstGeom prst="rect">
            <a:avLst/>
          </a:prstGeom>
          <a:noFill/>
        </p:spPr>
        <p:txBody>
          <a:bodyPr wrap="square" rtlCol="0">
            <a:spAutoFit/>
          </a:bodyPr>
          <a:lstStyle/>
          <a:p>
            <a:pPr>
              <a:buClr>
                <a:schemeClr val="accent2">
                  <a:lumMod val="75000"/>
                </a:schemeClr>
              </a:buClr>
              <a:buFont typeface="Wingdings" pitchFamily="2" charset="2"/>
              <a:buChar char="§"/>
            </a:pPr>
            <a:r>
              <a:rPr lang="ru-RU" sz="2200" dirty="0" smtClean="0">
                <a:latin typeface="Times New Roman" panose="02020603050405020304" pitchFamily="18" charset="0"/>
                <a:cs typeface="Times New Roman" panose="02020603050405020304" pitchFamily="18" charset="0"/>
              </a:rPr>
              <a:t>Когда корни имеют одинаковый знак</a:t>
            </a:r>
            <a:r>
              <a:rPr lang="az-Latn-AZ" sz="2200" dirty="0" smtClean="0">
                <a:latin typeface="Times New Roman" panose="02020603050405020304" pitchFamily="18" charset="0"/>
                <a:cs typeface="Times New Roman" panose="02020603050405020304" pitchFamily="18" charset="0"/>
              </a:rPr>
              <a:t>?</a:t>
            </a:r>
          </a:p>
          <a:p>
            <a:pPr>
              <a:buClr>
                <a:schemeClr val="accent2">
                  <a:lumMod val="75000"/>
                </a:schemeClr>
              </a:buClr>
            </a:pPr>
            <a:endParaRPr lang="az-Latn-AZ" sz="2200" dirty="0" smtClean="0">
              <a:latin typeface="Times New Roman" panose="02020603050405020304" pitchFamily="18" charset="0"/>
              <a:cs typeface="Times New Roman" panose="02020603050405020304" pitchFamily="18" charset="0"/>
            </a:endParaRPr>
          </a:p>
          <a:p>
            <a:pPr>
              <a:buClr>
                <a:schemeClr val="accent2">
                  <a:lumMod val="75000"/>
                </a:schemeClr>
              </a:buClr>
              <a:buFont typeface="Wingdings" pitchFamily="2" charset="2"/>
              <a:buChar char="§"/>
            </a:pPr>
            <a:r>
              <a:rPr lang="ru-RU" sz="2200" dirty="0" smtClean="0">
                <a:latin typeface="Times New Roman" panose="02020603050405020304" pitchFamily="18" charset="0"/>
                <a:cs typeface="Times New Roman" panose="02020603050405020304" pitchFamily="18" charset="0"/>
              </a:rPr>
              <a:t>Когда оба корня положительны</a:t>
            </a:r>
            <a:r>
              <a:rPr lang="az-Latn-AZ" sz="2200" dirty="0" smtClean="0">
                <a:latin typeface="Times New Roman" panose="02020603050405020304" pitchFamily="18" charset="0"/>
                <a:cs typeface="Times New Roman" panose="02020603050405020304" pitchFamily="18" charset="0"/>
              </a:rPr>
              <a:t>?</a:t>
            </a:r>
          </a:p>
          <a:p>
            <a:pPr>
              <a:buClr>
                <a:schemeClr val="accent2">
                  <a:lumMod val="75000"/>
                </a:schemeClr>
              </a:buClr>
            </a:pPr>
            <a:endParaRPr lang="az-Latn-AZ" sz="2200" dirty="0" smtClean="0">
              <a:latin typeface="Times New Roman" panose="02020603050405020304" pitchFamily="18" charset="0"/>
              <a:cs typeface="Times New Roman" panose="02020603050405020304" pitchFamily="18" charset="0"/>
            </a:endParaRPr>
          </a:p>
          <a:p>
            <a:pPr>
              <a:buClr>
                <a:schemeClr val="accent2">
                  <a:lumMod val="75000"/>
                </a:schemeClr>
              </a:buClr>
              <a:buFont typeface="Wingdings" pitchFamily="2" charset="2"/>
              <a:buChar char="§"/>
            </a:pPr>
            <a:r>
              <a:rPr lang="ru-RU" sz="2200" dirty="0" smtClean="0">
                <a:latin typeface="Times New Roman" panose="02020603050405020304" pitchFamily="18" charset="0"/>
                <a:cs typeface="Times New Roman" panose="02020603050405020304" pitchFamily="18" charset="0"/>
              </a:rPr>
              <a:t>Когда оба корня отрицательны</a:t>
            </a:r>
            <a:r>
              <a:rPr lang="az-Latn-AZ" sz="2200" dirty="0" smtClean="0">
                <a:latin typeface="Times New Roman" panose="02020603050405020304" pitchFamily="18" charset="0"/>
                <a:cs typeface="Times New Roman" panose="02020603050405020304" pitchFamily="18" charset="0"/>
              </a:rPr>
              <a:t>?</a:t>
            </a:r>
          </a:p>
          <a:p>
            <a:pPr>
              <a:buClr>
                <a:schemeClr val="accent2">
                  <a:lumMod val="75000"/>
                </a:schemeClr>
              </a:buClr>
            </a:pPr>
            <a:endParaRPr lang="az-Latn-AZ" sz="2200" dirty="0" smtClean="0">
              <a:latin typeface="Times New Roman" panose="02020603050405020304" pitchFamily="18" charset="0"/>
              <a:cs typeface="Times New Roman" panose="02020603050405020304" pitchFamily="18" charset="0"/>
            </a:endParaRPr>
          </a:p>
          <a:p>
            <a:pPr>
              <a:buClr>
                <a:schemeClr val="accent2">
                  <a:lumMod val="75000"/>
                </a:schemeClr>
              </a:buClr>
              <a:buFont typeface="Wingdings" pitchFamily="2" charset="2"/>
              <a:buChar char="§"/>
            </a:pPr>
            <a:r>
              <a:rPr lang="ru-RU" sz="2200" dirty="0" smtClean="0">
                <a:latin typeface="Times New Roman" panose="02020603050405020304" pitchFamily="18" charset="0"/>
                <a:cs typeface="Times New Roman" panose="02020603050405020304" pitchFamily="18" charset="0"/>
              </a:rPr>
              <a:t>Когда корни бывают разными</a:t>
            </a:r>
            <a:r>
              <a:rPr lang="az-Latn-AZ" sz="2200" dirty="0" smtClean="0">
                <a:latin typeface="Times New Roman" panose="02020603050405020304" pitchFamily="18" charset="0"/>
                <a:cs typeface="Times New Roman" panose="02020603050405020304" pitchFamily="18" charset="0"/>
              </a:rPr>
              <a:t>?</a:t>
            </a:r>
            <a:endParaRPr lang="az-Latn-AZ" sz="2200" dirty="0">
              <a:latin typeface="Times New Roman" panose="02020603050405020304" pitchFamily="18" charset="0"/>
              <a:cs typeface="Times New Roman" panose="02020603050405020304" pitchFamily="18" charset="0"/>
            </a:endParaRPr>
          </a:p>
        </p:txBody>
      </p:sp>
      <p:graphicFrame>
        <p:nvGraphicFramePr>
          <p:cNvPr id="8" name="Объект 7"/>
          <p:cNvGraphicFramePr>
            <a:graphicFrameLocks noChangeAspect="1"/>
          </p:cNvGraphicFramePr>
          <p:nvPr>
            <p:extLst>
              <p:ext uri="{D42A27DB-BD31-4B8C-83A1-F6EECF244321}">
                <p14:modId xmlns:p14="http://schemas.microsoft.com/office/powerpoint/2010/main" val="3339060731"/>
              </p:ext>
            </p:extLst>
          </p:nvPr>
        </p:nvGraphicFramePr>
        <p:xfrm>
          <a:off x="5500694" y="1928802"/>
          <a:ext cx="1357322" cy="720725"/>
        </p:xfrm>
        <a:graphic>
          <a:graphicData uri="http://schemas.openxmlformats.org/presentationml/2006/ole">
            <mc:AlternateContent xmlns:mc="http://schemas.openxmlformats.org/markup-compatibility/2006">
              <mc:Choice xmlns:v="urn:schemas-microsoft-com:vml" Requires="v">
                <p:oleObj spid="_x0000_s52354" name="Equation" r:id="rId3" imgW="812447" imgH="393529" progId="Equation.3">
                  <p:embed/>
                </p:oleObj>
              </mc:Choice>
              <mc:Fallback>
                <p:oleObj name="Equation" r:id="rId3" imgW="812447" imgH="393529" progId="Equation.3">
                  <p:embed/>
                  <p:pic>
                    <p:nvPicPr>
                      <p:cNvPr id="0" name="Picture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94" y="1928802"/>
                        <a:ext cx="1357322"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35" name="Object 11"/>
          <p:cNvGraphicFramePr>
            <a:graphicFrameLocks noChangeAspect="1"/>
          </p:cNvGraphicFramePr>
          <p:nvPr/>
        </p:nvGraphicFramePr>
        <p:xfrm>
          <a:off x="5429256" y="2869942"/>
          <a:ext cx="2225675" cy="720725"/>
        </p:xfrm>
        <a:graphic>
          <a:graphicData uri="http://schemas.openxmlformats.org/presentationml/2006/ole">
            <mc:AlternateContent xmlns:mc="http://schemas.openxmlformats.org/markup-compatibility/2006">
              <mc:Choice xmlns:v="urn:schemas-microsoft-com:vml" Requires="v">
                <p:oleObj spid="_x0000_s52355" name="Equation" r:id="rId5" imgW="1333500" imgH="393700" progId="Equation.3">
                  <p:embed/>
                </p:oleObj>
              </mc:Choice>
              <mc:Fallback>
                <p:oleObj name="Equation" r:id="rId5" imgW="1333500" imgH="393700" progId="Equation.3">
                  <p:embed/>
                  <p:pic>
                    <p:nvPicPr>
                      <p:cNvPr id="0" name="Picture 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6" y="2869942"/>
                        <a:ext cx="2225675"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36" name="Object 12"/>
          <p:cNvGraphicFramePr>
            <a:graphicFrameLocks noChangeAspect="1"/>
          </p:cNvGraphicFramePr>
          <p:nvPr/>
        </p:nvGraphicFramePr>
        <p:xfrm>
          <a:off x="5429256" y="3643314"/>
          <a:ext cx="2333625" cy="712787"/>
        </p:xfrm>
        <a:graphic>
          <a:graphicData uri="http://schemas.openxmlformats.org/presentationml/2006/ole">
            <mc:AlternateContent xmlns:mc="http://schemas.openxmlformats.org/markup-compatibility/2006">
              <mc:Choice xmlns:v="urn:schemas-microsoft-com:vml" Requires="v">
                <p:oleObj spid="_x0000_s52356" name="Equation" r:id="rId7" imgW="1396394" imgH="393529" progId="Equation.3">
                  <p:embed/>
                </p:oleObj>
              </mc:Choice>
              <mc:Fallback>
                <p:oleObj name="Equation" r:id="rId7" imgW="1396394" imgH="393529" progId="Equation.3">
                  <p:embed/>
                  <p:pic>
                    <p:nvPicPr>
                      <p:cNvPr id="0" name="Picture 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9256" y="3643314"/>
                        <a:ext cx="2333625"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37" name="Object 13"/>
          <p:cNvGraphicFramePr>
            <a:graphicFrameLocks noChangeAspect="1"/>
          </p:cNvGraphicFramePr>
          <p:nvPr>
            <p:extLst>
              <p:ext uri="{D42A27DB-BD31-4B8C-83A1-F6EECF244321}">
                <p14:modId xmlns:p14="http://schemas.microsoft.com/office/powerpoint/2010/main" val="3373564169"/>
              </p:ext>
            </p:extLst>
          </p:nvPr>
        </p:nvGraphicFramePr>
        <p:xfrm>
          <a:off x="5394336" y="4316124"/>
          <a:ext cx="677862" cy="714385"/>
        </p:xfrm>
        <a:graphic>
          <a:graphicData uri="http://schemas.openxmlformats.org/presentationml/2006/ole">
            <mc:AlternateContent xmlns:mc="http://schemas.openxmlformats.org/markup-compatibility/2006">
              <mc:Choice xmlns:v="urn:schemas-microsoft-com:vml" Requires="v">
                <p:oleObj spid="_x0000_s52357" name="Equation" r:id="rId9" imgW="406048" imgH="393359" progId="Equation.3">
                  <p:embed/>
                </p:oleObj>
              </mc:Choice>
              <mc:Fallback>
                <p:oleObj name="Equation" r:id="rId9" imgW="406048" imgH="393359" progId="Equation.3">
                  <p:embed/>
                  <p:pic>
                    <p:nvPicPr>
                      <p:cNvPr id="0" name="Picture 9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4336" y="4316124"/>
                        <a:ext cx="677862" cy="7143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357290" y="1428736"/>
            <a:ext cx="6572296" cy="430887"/>
          </a:xfrm>
          <a:prstGeom prst="rect">
            <a:avLst/>
          </a:prstGeom>
          <a:noFill/>
        </p:spPr>
        <p:txBody>
          <a:bodyPr wrap="square" rtlCol="0">
            <a:spAutoFit/>
          </a:bodyPr>
          <a:lstStyle/>
          <a:p>
            <a:r>
              <a:rPr lang="az-Latn-AZ" sz="2200" i="1" dirty="0" smtClean="0">
                <a:latin typeface="Times New Roman" pitchFamily="18" charset="0"/>
                <a:cs typeface="Times New Roman" pitchFamily="18" charset="0"/>
              </a:rPr>
              <a:t>x</a:t>
            </a:r>
            <a:r>
              <a:rPr lang="az-Latn-AZ" sz="2200" baseline="30000" dirty="0" smtClean="0">
                <a:latin typeface="Times New Roman" pitchFamily="18" charset="0"/>
                <a:cs typeface="Times New Roman" pitchFamily="18" charset="0"/>
              </a:rPr>
              <a:t>2</a:t>
            </a:r>
            <a:r>
              <a:rPr lang="az-Latn-AZ" sz="2200" dirty="0" smtClean="0">
                <a:latin typeface="Times New Roman" pitchFamily="18" charset="0"/>
                <a:cs typeface="Times New Roman" pitchFamily="18" charset="0"/>
              </a:rPr>
              <a:t> + </a:t>
            </a:r>
            <a:r>
              <a:rPr lang="az-Latn-AZ" sz="2200" i="1" dirty="0" smtClean="0">
                <a:latin typeface="Times New Roman" pitchFamily="18" charset="0"/>
                <a:cs typeface="Times New Roman" pitchFamily="18" charset="0"/>
              </a:rPr>
              <a:t>px</a:t>
            </a:r>
            <a:r>
              <a:rPr lang="az-Latn-AZ" sz="2200" dirty="0" smtClean="0">
                <a:latin typeface="Times New Roman" pitchFamily="18" charset="0"/>
                <a:cs typeface="Times New Roman" pitchFamily="18" charset="0"/>
              </a:rPr>
              <a:t> + </a:t>
            </a:r>
            <a:r>
              <a:rPr lang="az-Latn-AZ" sz="2200" i="1" dirty="0" smtClean="0">
                <a:latin typeface="Times New Roman" pitchFamily="18" charset="0"/>
                <a:cs typeface="Times New Roman" pitchFamily="18" charset="0"/>
              </a:rPr>
              <a:t>q</a:t>
            </a:r>
            <a:r>
              <a:rPr lang="az-Latn-AZ" sz="2200" dirty="0" smtClean="0">
                <a:latin typeface="Times New Roman" pitchFamily="18" charset="0"/>
                <a:cs typeface="Times New Roman" pitchFamily="18" charset="0"/>
              </a:rPr>
              <a:t> = 0 </a:t>
            </a:r>
            <a:r>
              <a:rPr lang="ru-RU" sz="2200" dirty="0" smtClean="0">
                <a:latin typeface="Times New Roman" pitchFamily="18" charset="0"/>
                <a:cs typeface="Times New Roman" pitchFamily="18" charset="0"/>
              </a:rPr>
              <a:t>в приведенном квадратном уравнение,</a:t>
            </a:r>
            <a:endParaRPr lang="en-US" sz="2200" dirty="0"/>
          </a:p>
        </p:txBody>
      </p:sp>
      <p:pic>
        <p:nvPicPr>
          <p:cNvPr id="11" name="Рисунок 10" descr="686447182.png"/>
          <p:cNvPicPr>
            <a:picLocks noChangeAspect="1"/>
          </p:cNvPicPr>
          <p:nvPr/>
        </p:nvPicPr>
        <p:blipFill>
          <a:blip r:embed="rId11" cstate="print"/>
          <a:stretch>
            <a:fillRect/>
          </a:stretch>
        </p:blipFill>
        <p:spPr>
          <a:xfrm flipH="1">
            <a:off x="6660232" y="4920585"/>
            <a:ext cx="1512168" cy="1820783"/>
          </a:xfrm>
          <a:prstGeom prst="rect">
            <a:avLst/>
          </a:prstGeom>
        </p:spPr>
      </p:pic>
      <p:sp>
        <p:nvSpPr>
          <p:cNvPr id="12" name="Заголовок 1"/>
          <p:cNvSpPr txBox="1">
            <a:spLocks/>
          </p:cNvSpPr>
          <p:nvPr/>
        </p:nvSpPr>
        <p:spPr>
          <a:xfrm>
            <a:off x="3275856" y="5041556"/>
            <a:ext cx="1728192" cy="500066"/>
          </a:xfrm>
          <a:prstGeom prst="rect">
            <a:avLst/>
          </a:prstGeom>
        </p:spPr>
        <p:txBody>
          <a:bodyPr vert="horz" lIns="0" rIns="0" bIns="0" anchor="b">
            <a:normAutofit/>
          </a:bodyPr>
          <a:lstStyle/>
          <a:p>
            <a:pPr lvl="0">
              <a:spcBef>
                <a:spcPct val="0"/>
              </a:spcBef>
              <a:defRPr/>
            </a:pPr>
            <a:r>
              <a:rPr lang="ru-RU" sz="2600" u="sng"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О</a:t>
            </a:r>
            <a:r>
              <a:rPr lang="ru-RU" sz="2600" u="sng"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тветы </a:t>
            </a:r>
            <a:r>
              <a:rPr kumimoji="0" lang="az-Latn-AZ" sz="2600" b="0" i="0" u="sng"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a:t>
            </a:r>
            <a:endParaRPr kumimoji="0" lang="az-Latn-AZ" sz="2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2734689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750"/>
                                        <p:tgtEl>
                                          <p:spTgt spid="6">
                                            <p:txEl>
                                              <p:pRg st="0" end="0"/>
                                            </p:txEl>
                                          </p:spTgt>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1" dur="750"/>
                                        <p:tgtEl>
                                          <p:spTgt spid="6">
                                            <p:txEl>
                                              <p:pRg st="2" end="2"/>
                                            </p:txEl>
                                          </p:spTgt>
                                        </p:tgtEl>
                                      </p:cBhvr>
                                    </p:animEffect>
                                  </p:childTnLst>
                                </p:cTn>
                              </p:par>
                            </p:childTnLst>
                          </p:cTn>
                        </p:par>
                        <p:par>
                          <p:cTn id="12" fill="hold">
                            <p:stCondLst>
                              <p:cond delay="1500"/>
                            </p:stCondLst>
                            <p:childTnLst>
                              <p:par>
                                <p:cTn id="13" presetID="14" presetClass="entr" presetSubtype="10" fill="hold" grpId="0"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15" dur="750"/>
                                        <p:tgtEl>
                                          <p:spTgt spid="6">
                                            <p:txEl>
                                              <p:pRg st="4" end="4"/>
                                            </p:txEl>
                                          </p:spTgt>
                                        </p:tgtEl>
                                      </p:cBhvr>
                                    </p:animEffect>
                                  </p:childTnLst>
                                </p:cTn>
                              </p:par>
                            </p:childTnLst>
                          </p:cTn>
                        </p:par>
                        <p:par>
                          <p:cTn id="16" fill="hold">
                            <p:stCondLst>
                              <p:cond delay="2250"/>
                            </p:stCondLst>
                            <p:childTnLst>
                              <p:par>
                                <p:cTn id="17" presetID="14" presetClass="entr" presetSubtype="10" fill="hold" grpId="0" nodeType="after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randombar(horizontal)">
                                      <p:cBhvr>
                                        <p:cTn id="19" dur="750"/>
                                        <p:tgtEl>
                                          <p:spTgt spid="6">
                                            <p:txEl>
                                              <p:pRg st="6" end="6"/>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75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52235"/>
                                        </p:tgtEl>
                                        <p:attrNameLst>
                                          <p:attrName>style.visibility</p:attrName>
                                        </p:attrNameLst>
                                      </p:cBhvr>
                                      <p:to>
                                        <p:strVal val="visible"/>
                                      </p:to>
                                    </p:set>
                                    <p:animEffect transition="in" filter="fade">
                                      <p:cBhvr>
                                        <p:cTn id="34" dur="1000"/>
                                        <p:tgtEl>
                                          <p:spTgt spid="52235"/>
                                        </p:tgtEl>
                                      </p:cBhvr>
                                    </p:animEffect>
                                    <p:anim calcmode="lin" valueType="num">
                                      <p:cBhvr>
                                        <p:cTn id="35" dur="1000" fill="hold"/>
                                        <p:tgtEl>
                                          <p:spTgt spid="52235"/>
                                        </p:tgtEl>
                                        <p:attrNameLst>
                                          <p:attrName>ppt_x</p:attrName>
                                        </p:attrNameLst>
                                      </p:cBhvr>
                                      <p:tavLst>
                                        <p:tav tm="0">
                                          <p:val>
                                            <p:strVal val="#ppt_x"/>
                                          </p:val>
                                        </p:tav>
                                        <p:tav tm="100000">
                                          <p:val>
                                            <p:strVal val="#ppt_x"/>
                                          </p:val>
                                        </p:tav>
                                      </p:tavLst>
                                    </p:anim>
                                    <p:anim calcmode="lin" valueType="num">
                                      <p:cBhvr>
                                        <p:cTn id="36" dur="1000" fill="hold"/>
                                        <p:tgtEl>
                                          <p:spTgt spid="52235"/>
                                        </p:tgtEl>
                                        <p:attrNameLst>
                                          <p:attrName>ppt_y</p:attrName>
                                        </p:attrNameLst>
                                      </p:cBhvr>
                                      <p:tavLst>
                                        <p:tav tm="0">
                                          <p:val>
                                            <p:strVal val="#ppt_y+.1"/>
                                          </p:val>
                                        </p:tav>
                                        <p:tav tm="100000">
                                          <p:val>
                                            <p:strVal val="#ppt_y"/>
                                          </p:val>
                                        </p:tav>
                                      </p:tavLst>
                                    </p:anim>
                                  </p:childTnLst>
                                </p:cTn>
                              </p:par>
                            </p:childTnLst>
                          </p:cTn>
                        </p:par>
                        <p:par>
                          <p:cTn id="37" fill="hold">
                            <p:stCondLst>
                              <p:cond delay="2000"/>
                            </p:stCondLst>
                            <p:childTnLst>
                              <p:par>
                                <p:cTn id="38" presetID="42" presetClass="entr" presetSubtype="0" fill="hold" nodeType="afterEffect">
                                  <p:stCondLst>
                                    <p:cond delay="0"/>
                                  </p:stCondLst>
                                  <p:childTnLst>
                                    <p:set>
                                      <p:cBhvr>
                                        <p:cTn id="39" dur="1" fill="hold">
                                          <p:stCondLst>
                                            <p:cond delay="0"/>
                                          </p:stCondLst>
                                        </p:cTn>
                                        <p:tgtEl>
                                          <p:spTgt spid="52236"/>
                                        </p:tgtEl>
                                        <p:attrNameLst>
                                          <p:attrName>style.visibility</p:attrName>
                                        </p:attrNameLst>
                                      </p:cBhvr>
                                      <p:to>
                                        <p:strVal val="visible"/>
                                      </p:to>
                                    </p:set>
                                    <p:animEffect transition="in" filter="fade">
                                      <p:cBhvr>
                                        <p:cTn id="40" dur="1000"/>
                                        <p:tgtEl>
                                          <p:spTgt spid="52236"/>
                                        </p:tgtEl>
                                      </p:cBhvr>
                                    </p:animEffect>
                                    <p:anim calcmode="lin" valueType="num">
                                      <p:cBhvr>
                                        <p:cTn id="41" dur="1000" fill="hold"/>
                                        <p:tgtEl>
                                          <p:spTgt spid="52236"/>
                                        </p:tgtEl>
                                        <p:attrNameLst>
                                          <p:attrName>ppt_x</p:attrName>
                                        </p:attrNameLst>
                                      </p:cBhvr>
                                      <p:tavLst>
                                        <p:tav tm="0">
                                          <p:val>
                                            <p:strVal val="#ppt_x"/>
                                          </p:val>
                                        </p:tav>
                                        <p:tav tm="100000">
                                          <p:val>
                                            <p:strVal val="#ppt_x"/>
                                          </p:val>
                                        </p:tav>
                                      </p:tavLst>
                                    </p:anim>
                                    <p:anim calcmode="lin" valueType="num">
                                      <p:cBhvr>
                                        <p:cTn id="42" dur="1000" fill="hold"/>
                                        <p:tgtEl>
                                          <p:spTgt spid="52236"/>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2" presetClass="entr" presetSubtype="0" fill="hold" nodeType="afterEffect">
                                  <p:stCondLst>
                                    <p:cond delay="0"/>
                                  </p:stCondLst>
                                  <p:childTnLst>
                                    <p:set>
                                      <p:cBhvr>
                                        <p:cTn id="45" dur="1" fill="hold">
                                          <p:stCondLst>
                                            <p:cond delay="0"/>
                                          </p:stCondLst>
                                        </p:cTn>
                                        <p:tgtEl>
                                          <p:spTgt spid="52237"/>
                                        </p:tgtEl>
                                        <p:attrNameLst>
                                          <p:attrName>style.visibility</p:attrName>
                                        </p:attrNameLst>
                                      </p:cBhvr>
                                      <p:to>
                                        <p:strVal val="visible"/>
                                      </p:to>
                                    </p:set>
                                    <p:animEffect transition="in" filter="fade">
                                      <p:cBhvr>
                                        <p:cTn id="46" dur="1000"/>
                                        <p:tgtEl>
                                          <p:spTgt spid="52237"/>
                                        </p:tgtEl>
                                      </p:cBhvr>
                                    </p:animEffect>
                                    <p:anim calcmode="lin" valueType="num">
                                      <p:cBhvr>
                                        <p:cTn id="47" dur="1000" fill="hold"/>
                                        <p:tgtEl>
                                          <p:spTgt spid="52237"/>
                                        </p:tgtEl>
                                        <p:attrNameLst>
                                          <p:attrName>ppt_x</p:attrName>
                                        </p:attrNameLst>
                                      </p:cBhvr>
                                      <p:tavLst>
                                        <p:tav tm="0">
                                          <p:val>
                                            <p:strVal val="#ppt_x"/>
                                          </p:val>
                                        </p:tav>
                                        <p:tav tm="100000">
                                          <p:val>
                                            <p:strVal val="#ppt_x"/>
                                          </p:val>
                                        </p:tav>
                                      </p:tavLst>
                                    </p:anim>
                                    <p:anim calcmode="lin" valueType="num">
                                      <p:cBhvr>
                                        <p:cTn id="48" dur="1000" fill="hold"/>
                                        <p:tgtEl>
                                          <p:spTgt spid="52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91167" y="836712"/>
            <a:ext cx="4053041" cy="1202485"/>
          </a:xfrm>
        </p:spPr>
        <p:txBody>
          <a:bodyPr>
            <a:normAutofit/>
          </a:bodyPr>
          <a:lstStyle/>
          <a:p>
            <a:r>
              <a:rPr lang="ru-RU" sz="3200" u="sng" dirty="0">
                <a:solidFill>
                  <a:srgbClr val="0033CC"/>
                </a:solidFill>
                <a:latin typeface="Times New Roman" panose="02020603050405020304" pitchFamily="18" charset="0"/>
                <a:cs typeface="Times New Roman" panose="02020603050405020304" pitchFamily="18" charset="0"/>
              </a:rPr>
              <a:t>домашняя </a:t>
            </a:r>
            <a:r>
              <a:rPr lang="ru-RU" sz="3200" u="sng" dirty="0" smtClean="0">
                <a:solidFill>
                  <a:srgbClr val="0033CC"/>
                </a:solidFill>
                <a:latin typeface="Times New Roman" panose="02020603050405020304" pitchFamily="18" charset="0"/>
                <a:cs typeface="Times New Roman" panose="02020603050405020304" pitchFamily="18" charset="0"/>
              </a:rPr>
              <a:t>задания:</a:t>
            </a:r>
            <a:endParaRPr lang="az-Latn-AZ" sz="3200" u="sng" dirty="0">
              <a:solidFill>
                <a:srgbClr val="0033CC"/>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843808" y="2276872"/>
            <a:ext cx="3252976" cy="1453759"/>
          </a:xfrm>
        </p:spPr>
        <p:txBody>
          <a:bodyPr>
            <a:normAutofit/>
          </a:bodyPr>
          <a:lstStyle/>
          <a:p>
            <a:pPr>
              <a:lnSpc>
                <a:spcPct val="160000"/>
              </a:lnSpc>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Теорема Виета</a:t>
            </a:r>
          </a:p>
          <a:p>
            <a:pPr>
              <a:lnSpc>
                <a:spcPct val="160000"/>
              </a:lnSpc>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 462, 464, 468</a:t>
            </a:r>
            <a:endParaRPr lang="az-Latn-AZ" dirty="0">
              <a:latin typeface="Times New Roman" panose="02020603050405020304" pitchFamily="18" charset="0"/>
              <a:cs typeface="Times New Roman" panose="02020603050405020304" pitchFamily="18" charset="0"/>
            </a:endParaRPr>
          </a:p>
        </p:txBody>
      </p:sp>
      <p:pic>
        <p:nvPicPr>
          <p:cNvPr id="4" name="Рисунок 3" descr="686447182.png"/>
          <p:cNvPicPr>
            <a:picLocks noChangeAspect="1"/>
          </p:cNvPicPr>
          <p:nvPr/>
        </p:nvPicPr>
        <p:blipFill>
          <a:blip r:embed="rId2" cstate="print"/>
          <a:stretch>
            <a:fillRect/>
          </a:stretch>
        </p:blipFill>
        <p:spPr>
          <a:xfrm flipH="1">
            <a:off x="6660232" y="4920585"/>
            <a:ext cx="1512168" cy="1820783"/>
          </a:xfrm>
          <a:prstGeom prst="rect">
            <a:avLst/>
          </a:prstGeom>
        </p:spPr>
      </p:pic>
    </p:spTree>
    <p:extLst>
      <p:ext uri="{BB962C8B-B14F-4D97-AF65-F5344CB8AC3E}">
        <p14:creationId xmlns:p14="http://schemas.microsoft.com/office/powerpoint/2010/main" val="1963614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2"/>
          <p:cNvSpPr>
            <a:spLocks noGrp="1"/>
          </p:cNvSpPr>
          <p:nvPr>
            <p:ph idx="1"/>
          </p:nvPr>
        </p:nvSpPr>
        <p:spPr>
          <a:xfrm>
            <a:off x="814856" y="980728"/>
            <a:ext cx="7429552" cy="78581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ru-RU" sz="4000" i="1" dirty="0" smtClean="0">
                <a:ln w="10541" cmpd="sng">
                  <a:solidFill>
                    <a:srgbClr val="0033CC"/>
                  </a:solidFill>
                  <a:prstDash val="solid"/>
                </a:ln>
                <a:solidFill>
                  <a:srgbClr val="0033CC"/>
                </a:solidFill>
                <a:latin typeface="Times New Roman" pitchFamily="18" charset="0"/>
                <a:cs typeface="Times New Roman" pitchFamily="18" charset="0"/>
              </a:rPr>
              <a:t>критерии оценивания</a:t>
            </a:r>
            <a:endParaRPr lang="az-Latn-AZ" sz="4000" i="1" spc="50" dirty="0">
              <a:ln w="10541" cmpd="sng">
                <a:solidFill>
                  <a:srgbClr val="0033CC"/>
                </a:solidFill>
                <a:prstDash val="solid"/>
              </a:ln>
              <a:solidFill>
                <a:srgbClr val="0033CC"/>
              </a:solidFill>
            </a:endParaRPr>
          </a:p>
        </p:txBody>
      </p:sp>
      <p:sp>
        <p:nvSpPr>
          <p:cNvPr id="4" name="TextBox 3"/>
          <p:cNvSpPr txBox="1"/>
          <p:nvPr/>
        </p:nvSpPr>
        <p:spPr>
          <a:xfrm>
            <a:off x="1403648" y="2209291"/>
            <a:ext cx="6696744" cy="2677656"/>
          </a:xfrm>
          <a:prstGeom prst="rect">
            <a:avLst/>
          </a:prstGeom>
          <a:noFill/>
          <a:ln w="28575">
            <a:solidFill>
              <a:schemeClr val="accent2">
                <a:lumMod val="75000"/>
              </a:schemeClr>
            </a:solidFill>
          </a:ln>
        </p:spPr>
        <p:txBody>
          <a:bodyPr wrap="square" rtlCol="0">
            <a:spAutoFit/>
          </a:bodyPr>
          <a:lstStyle/>
          <a:p>
            <a:pPr marL="285750" indent="-285750">
              <a:buClr>
                <a:schemeClr val="accent2">
                  <a:lumMod val="75000"/>
                </a:schemeClr>
              </a:buClr>
              <a:buFont typeface="Wingdings" panose="05000000000000000000" pitchFamily="2" charset="2"/>
              <a:buChar char="q"/>
            </a:pPr>
            <a:r>
              <a:rPr lang="ru-RU" sz="2400" dirty="0" smtClean="0">
                <a:latin typeface="Times New Roman" panose="02020603050405020304" pitchFamily="18" charset="0"/>
                <a:cs typeface="Times New Roman" panose="02020603050405020304" pitchFamily="18" charset="0"/>
              </a:rPr>
              <a:t>Может правильно объяснить и предложить перестановку теоремы Виета.</a:t>
            </a:r>
            <a:endParaRPr lang="en-US" sz="2400" dirty="0" smtClean="0">
              <a:latin typeface="Times New Roman" panose="02020603050405020304" pitchFamily="18" charset="0"/>
              <a:cs typeface="Times New Roman" panose="02020603050405020304" pitchFamily="18" charset="0"/>
            </a:endParaRPr>
          </a:p>
          <a:p>
            <a:pPr marL="285750" indent="-285750">
              <a:buClr>
                <a:schemeClr val="accent2">
                  <a:lumMod val="75000"/>
                </a:schemeClr>
              </a:buClr>
              <a:buFont typeface="Wingdings" panose="05000000000000000000" pitchFamily="2" charset="2"/>
              <a:buChar char="q"/>
            </a:pPr>
            <a:r>
              <a:rPr lang="ru-RU" sz="2400" dirty="0" smtClean="0">
                <a:latin typeface="Times New Roman" panose="02020603050405020304" pitchFamily="18" charset="0"/>
                <a:cs typeface="Times New Roman" panose="02020603050405020304" pitchFamily="18" charset="0"/>
              </a:rPr>
              <a:t>По данным корням может правильно составить приведенное квадратное уравнение.</a:t>
            </a:r>
          </a:p>
          <a:p>
            <a:pPr marL="285750" indent="-285750">
              <a:buClr>
                <a:schemeClr val="accent2">
                  <a:lumMod val="75000"/>
                </a:schemeClr>
              </a:buClr>
              <a:buFont typeface="Wingdings" panose="05000000000000000000" pitchFamily="2" charset="2"/>
              <a:buChar char="q"/>
            </a:pPr>
            <a:r>
              <a:rPr lang="ru-RU" sz="2400" dirty="0" smtClean="0">
                <a:latin typeface="Times New Roman" panose="02020603050405020304" pitchFamily="18" charset="0"/>
                <a:cs typeface="Times New Roman" panose="02020603050405020304" pitchFamily="18" charset="0"/>
              </a:rPr>
              <a:t>Может правильно применить теорему Виета в решении упражнений разного типа.</a:t>
            </a:r>
          </a:p>
          <a:p>
            <a:pPr marL="285750" indent="-285750">
              <a:buClr>
                <a:schemeClr val="accent2">
                  <a:lumMod val="75000"/>
                </a:schemeClr>
              </a:buClr>
              <a:buFont typeface="Wingdings" panose="05000000000000000000" pitchFamily="2" charset="2"/>
              <a:buChar char="q"/>
            </a:pPr>
            <a:endParaRPr lang="en-US" sz="2400" dirty="0">
              <a:latin typeface="Times New Roman" panose="02020603050405020304" pitchFamily="18" charset="0"/>
              <a:cs typeface="Times New Roman" panose="02020603050405020304" pitchFamily="18" charset="0"/>
            </a:endParaRPr>
          </a:p>
        </p:txBody>
      </p:sp>
      <p:pic>
        <p:nvPicPr>
          <p:cNvPr id="6" name="Рисунок 5" descr="686447182.png"/>
          <p:cNvPicPr>
            <a:picLocks noChangeAspect="1"/>
          </p:cNvPicPr>
          <p:nvPr/>
        </p:nvPicPr>
        <p:blipFill>
          <a:blip r:embed="rId2" cstate="print"/>
          <a:stretch>
            <a:fillRect/>
          </a:stretch>
        </p:blipFill>
        <p:spPr>
          <a:xfrm>
            <a:off x="936104" y="4900224"/>
            <a:ext cx="1547664" cy="18207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1844824"/>
            <a:ext cx="6552728" cy="3528392"/>
          </a:xfrm>
          <a:ln w="28575">
            <a:solidFill>
              <a:srgbClr val="0033CC"/>
            </a:solidFill>
          </a:ln>
        </p:spPr>
        <p:txBody>
          <a:bodyPr>
            <a:normAutofit lnSpcReduction="10000"/>
          </a:bodyPr>
          <a:lstStyle/>
          <a:p>
            <a:pPr>
              <a:lnSpc>
                <a:spcPct val="150000"/>
              </a:lnSpc>
              <a:buClr>
                <a:schemeClr val="accent2">
                  <a:lumMod val="75000"/>
                </a:schemeClr>
              </a:buClr>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Объяснить и предложить перестановку теоремы Виета.</a:t>
            </a:r>
          </a:p>
          <a:p>
            <a:pPr>
              <a:lnSpc>
                <a:spcPct val="150000"/>
              </a:lnSpc>
              <a:buClr>
                <a:schemeClr val="accent2">
                  <a:lumMod val="75000"/>
                </a:schemeClr>
              </a:buClr>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По данным корням составить приведенное квадратное уравнение.</a:t>
            </a:r>
          </a:p>
          <a:p>
            <a:pPr>
              <a:lnSpc>
                <a:spcPct val="150000"/>
              </a:lnSpc>
              <a:buClr>
                <a:schemeClr val="accent2">
                  <a:lumMod val="75000"/>
                </a:schemeClr>
              </a:buClr>
              <a:buFont typeface="Wingdings" panose="05000000000000000000" pitchFamily="2" charset="2"/>
              <a:buChar char="v"/>
            </a:pPr>
            <a:r>
              <a:rPr lang="ru-RU" dirty="0" smtClean="0">
                <a:latin typeface="Times New Roman" panose="02020603050405020304" pitchFamily="18" charset="0"/>
                <a:cs typeface="Times New Roman" panose="02020603050405020304" pitchFamily="18" charset="0"/>
              </a:rPr>
              <a:t>Применить теорему Виета в решении упражнений разного типа.</a:t>
            </a:r>
            <a:endParaRPr lang="az-Latn-AZ" dirty="0" smtClean="0">
              <a:latin typeface="Times New Roman" panose="02020603050405020304" pitchFamily="18" charset="0"/>
              <a:cs typeface="Times New Roman" panose="02020603050405020304" pitchFamily="18" charset="0"/>
            </a:endParaRPr>
          </a:p>
          <a:p>
            <a:endParaRPr lang="az-Latn-AZ" dirty="0"/>
          </a:p>
        </p:txBody>
      </p:sp>
      <p:sp>
        <p:nvSpPr>
          <p:cNvPr id="4" name="Содержимое 2"/>
          <p:cNvSpPr txBox="1">
            <a:spLocks/>
          </p:cNvSpPr>
          <p:nvPr/>
        </p:nvSpPr>
        <p:spPr>
          <a:xfrm>
            <a:off x="785786" y="857232"/>
            <a:ext cx="7429552" cy="785818"/>
          </a:xfrm>
          <a:prstGeom prst="rect">
            <a:avLst/>
          </a:prstGeom>
        </p:spPr>
        <p:txBody>
          <a:bodyPr vert="horz" lIns="91440" tIns="45720" rIns="91440" bIns="45720" rtlCol="0" anchor="t">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algn="ctr">
              <a:buNone/>
            </a:pPr>
            <a:r>
              <a:rPr lang="ru-RU" sz="4000" b="1" i="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Цели </a:t>
            </a:r>
            <a:r>
              <a:rPr lang="ru-RU" sz="4000" b="1" i="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урока:</a:t>
            </a:r>
            <a:endParaRPr lang="az-Latn-AZ" sz="4000" i="1" spc="50" dirty="0">
              <a:ln w="10541" cmpd="sng">
                <a:solidFill>
                  <a:srgbClr val="0033CC"/>
                </a:solidFill>
                <a:prstDash val="solid"/>
              </a:ln>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207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2"/>
          <p:cNvSpPr txBox="1">
            <a:spLocks/>
          </p:cNvSpPr>
          <p:nvPr/>
        </p:nvSpPr>
        <p:spPr>
          <a:xfrm>
            <a:off x="1835696" y="4005064"/>
            <a:ext cx="5616624" cy="1800200"/>
          </a:xfrm>
          <a:prstGeom prst="rect">
            <a:avLst/>
          </a:prstGeom>
        </p:spPr>
        <p:txBody>
          <a:bodyPr vert="horz">
            <a:normAutofit/>
          </a:bodyPr>
          <a:lstStyle/>
          <a:p>
            <a:pPr algn="ctr">
              <a:spcBef>
                <a:spcPct val="20000"/>
              </a:spcBef>
              <a:buClr>
                <a:schemeClr val="accent3"/>
              </a:buClr>
              <a:buSzPct val="95000"/>
              <a:defRPr/>
            </a:pPr>
            <a:r>
              <a:rPr lang="en-US" sz="2400" dirty="0"/>
              <a:t> </a:t>
            </a:r>
            <a:r>
              <a:rPr lang="ru-RU" sz="2400" dirty="0">
                <a:latin typeface="Times New Roman" pitchFamily="18" charset="0"/>
                <a:cs typeface="Times New Roman" pitchFamily="18" charset="0"/>
              </a:rPr>
              <a:t>В древней Индии были распространены публичные соревнования в решении трудных задач. Задачи часто облекались в стихотворную форму.</a:t>
            </a:r>
          </a:p>
          <a:p>
            <a:pPr lvl="0" algn="ctr">
              <a:spcBef>
                <a:spcPct val="20000"/>
              </a:spcBef>
              <a:buClr>
                <a:schemeClr val="accent3"/>
              </a:buClr>
              <a:buSzPct val="95000"/>
              <a:defRPr/>
            </a:pPr>
            <a:endParaRPr kumimoji="0" lang="az-Latn-AZ" sz="2400" b="0" i="0" u="none" strike="noStrike" kern="1200" cap="none" spc="0" normalizeH="0" baseline="0" noProof="0" dirty="0">
              <a:ln>
                <a:noFill/>
              </a:ln>
              <a:effectLst/>
              <a:uLnTx/>
              <a:uFillTx/>
              <a:latin typeface="Times New Roman" pitchFamily="18" charset="0"/>
              <a:cs typeface="Times New Roman" pitchFamily="18" charset="0"/>
            </a:endParaRP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836712"/>
            <a:ext cx="2097485" cy="30044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03648" y="1409942"/>
            <a:ext cx="4896544" cy="3447817"/>
          </a:xfrm>
        </p:spPr>
        <p:txBody>
          <a:bodyPr>
            <a:normAutofit lnSpcReduction="10000"/>
          </a:bodyPr>
          <a:lstStyle/>
          <a:p>
            <a:pPr>
              <a:buNone/>
              <a:defRPr/>
            </a:pPr>
            <a:r>
              <a:rPr lang="ru-RU" dirty="0">
                <a:latin typeface="Times New Roman" pitchFamily="18" charset="0"/>
                <a:cs typeface="Times New Roman" pitchFamily="18" charset="0"/>
              </a:rPr>
              <a:t>«Обезьянок резвых стая </a:t>
            </a:r>
          </a:p>
          <a:p>
            <a:pPr>
              <a:buNone/>
              <a:defRPr/>
            </a:pPr>
            <a:r>
              <a:rPr lang="ru-RU" dirty="0">
                <a:latin typeface="Times New Roman" pitchFamily="18" charset="0"/>
                <a:cs typeface="Times New Roman" pitchFamily="18" charset="0"/>
              </a:rPr>
              <a:t>Всласть поевши, развлекалась.</a:t>
            </a:r>
          </a:p>
          <a:p>
            <a:pPr>
              <a:buNone/>
              <a:defRPr/>
            </a:pPr>
            <a:r>
              <a:rPr lang="ru-RU" dirty="0">
                <a:latin typeface="Times New Roman" pitchFamily="18" charset="0"/>
                <a:cs typeface="Times New Roman" pitchFamily="18" charset="0"/>
              </a:rPr>
              <a:t>Их в квадрате часть восьмая</a:t>
            </a:r>
          </a:p>
          <a:p>
            <a:pPr>
              <a:buNone/>
              <a:defRPr/>
            </a:pPr>
            <a:r>
              <a:rPr lang="ru-RU" dirty="0">
                <a:latin typeface="Times New Roman" pitchFamily="18" charset="0"/>
                <a:cs typeface="Times New Roman" pitchFamily="18" charset="0"/>
              </a:rPr>
              <a:t>На поляне забавлялась.</a:t>
            </a:r>
          </a:p>
          <a:p>
            <a:pPr>
              <a:buNone/>
              <a:defRPr/>
            </a:pPr>
            <a:r>
              <a:rPr lang="ru-RU" dirty="0">
                <a:latin typeface="Times New Roman" pitchFamily="18" charset="0"/>
                <a:cs typeface="Times New Roman" pitchFamily="18" charset="0"/>
              </a:rPr>
              <a:t>А двенадцать по лианам…</a:t>
            </a:r>
          </a:p>
          <a:p>
            <a:pPr>
              <a:buNone/>
              <a:defRPr/>
            </a:pPr>
            <a:r>
              <a:rPr lang="ru-RU" dirty="0">
                <a:latin typeface="Times New Roman" pitchFamily="18" charset="0"/>
                <a:cs typeface="Times New Roman" pitchFamily="18" charset="0"/>
              </a:rPr>
              <a:t>Стали прыгать, повисая…</a:t>
            </a:r>
          </a:p>
          <a:p>
            <a:pPr>
              <a:buNone/>
              <a:defRPr/>
            </a:pPr>
            <a:r>
              <a:rPr lang="ru-RU" dirty="0">
                <a:latin typeface="Times New Roman" pitchFamily="18" charset="0"/>
                <a:cs typeface="Times New Roman" pitchFamily="18" charset="0"/>
              </a:rPr>
              <a:t>Сколько ж было обезьянок.</a:t>
            </a:r>
          </a:p>
          <a:p>
            <a:pPr>
              <a:buNone/>
              <a:defRPr/>
            </a:pPr>
            <a:r>
              <a:rPr lang="ru-RU" dirty="0">
                <a:latin typeface="Times New Roman" pitchFamily="18" charset="0"/>
                <a:cs typeface="Times New Roman" pitchFamily="18" charset="0"/>
              </a:rPr>
              <a:t>Ты скажи мне, в этой стае</a:t>
            </a:r>
            <a:r>
              <a:rPr lang="en-US" dirty="0">
                <a:latin typeface="Times New Roman" pitchFamily="18" charset="0"/>
                <a:cs typeface="Times New Roman" pitchFamily="18" charset="0"/>
              </a:rPr>
              <a:t>?</a:t>
            </a:r>
            <a:r>
              <a:rPr lang="ru-RU" dirty="0">
                <a:latin typeface="Times New Roman" pitchFamily="18" charset="0"/>
                <a:cs typeface="Times New Roman" pitchFamily="18" charset="0"/>
              </a:rPr>
              <a:t>» </a:t>
            </a:r>
          </a:p>
          <a:p>
            <a:pPr marL="0" indent="0">
              <a:buNone/>
            </a:pPr>
            <a:endParaRPr lang="az-Latn-AZ" dirty="0"/>
          </a:p>
        </p:txBody>
      </p:sp>
      <p:grpSp>
        <p:nvGrpSpPr>
          <p:cNvPr id="7" name="Группа 6"/>
          <p:cNvGrpSpPr/>
          <p:nvPr/>
        </p:nvGrpSpPr>
        <p:grpSpPr>
          <a:xfrm>
            <a:off x="5868144" y="620688"/>
            <a:ext cx="2620312" cy="3624818"/>
            <a:chOff x="5715008" y="857232"/>
            <a:chExt cx="3428992" cy="4978874"/>
          </a:xfrm>
        </p:grpSpPr>
        <p:pic>
          <p:nvPicPr>
            <p:cNvPr id="5" name="Рисунок 4" descr="183536.jpg"/>
            <p:cNvPicPr>
              <a:picLocks noChangeAspect="1"/>
            </p:cNvPicPr>
            <p:nvPr/>
          </p:nvPicPr>
          <p:blipFill>
            <a:blip r:embed="rId4" cstate="print">
              <a:lum/>
            </a:blip>
            <a:srcRect t="40976"/>
            <a:stretch>
              <a:fillRect/>
            </a:stretch>
          </p:blipFill>
          <p:spPr>
            <a:xfrm>
              <a:off x="5715008" y="857232"/>
              <a:ext cx="3428992" cy="4978874"/>
            </a:xfrm>
            <a:prstGeom prst="ellipse">
              <a:avLst/>
            </a:prstGeom>
            <a:ln>
              <a:noFill/>
            </a:ln>
            <a:effectLst>
              <a:softEdge rad="112500"/>
            </a:effectLst>
          </p:spPr>
        </p:pic>
        <p:sp>
          <p:nvSpPr>
            <p:cNvPr id="8" name="Прямоугольник 7"/>
            <p:cNvSpPr/>
            <p:nvPr/>
          </p:nvSpPr>
          <p:spPr>
            <a:xfrm>
              <a:off x="7060852" y="4197028"/>
              <a:ext cx="755335"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z-Latn-AZ" sz="8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ru-RU"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grpSp>
      <p:sp>
        <p:nvSpPr>
          <p:cNvPr id="10" name="Содержимое 2"/>
          <p:cNvSpPr txBox="1">
            <a:spLocks/>
          </p:cNvSpPr>
          <p:nvPr/>
        </p:nvSpPr>
        <p:spPr>
          <a:xfrm>
            <a:off x="357158" y="857232"/>
            <a:ext cx="6286544" cy="1857388"/>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az-Latn-AZ" sz="26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4577" name="Object 1"/>
          <p:cNvGraphicFramePr>
            <a:graphicFrameLocks noChangeAspect="1"/>
          </p:cNvGraphicFramePr>
          <p:nvPr>
            <p:extLst>
              <p:ext uri="{D42A27DB-BD31-4B8C-83A1-F6EECF244321}">
                <p14:modId xmlns:p14="http://schemas.microsoft.com/office/powerpoint/2010/main" val="666929320"/>
              </p:ext>
            </p:extLst>
          </p:nvPr>
        </p:nvGraphicFramePr>
        <p:xfrm>
          <a:off x="2159000" y="5255096"/>
          <a:ext cx="4587875" cy="838200"/>
        </p:xfrm>
        <a:graphic>
          <a:graphicData uri="http://schemas.openxmlformats.org/presentationml/2006/ole">
            <mc:AlternateContent xmlns:mc="http://schemas.openxmlformats.org/markup-compatibility/2006">
              <mc:Choice xmlns:v="urn:schemas-microsoft-com:vml" Requires="v">
                <p:oleObj spid="_x0000_s24633" name="Формула" r:id="rId5" imgW="2184400" imgH="393700" progId="Equation.3">
                  <p:embed/>
                </p:oleObj>
              </mc:Choice>
              <mc:Fallback>
                <p:oleObj name="Формула" r:id="rId5" imgW="2184400" imgH="393700" progId="Equation.3">
                  <p:embed/>
                  <p:pic>
                    <p:nvPicPr>
                      <p:cNvPr id="0" name="Picture 4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9000" y="5255096"/>
                        <a:ext cx="4587875"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475656" y="4797151"/>
            <a:ext cx="2808312" cy="461665"/>
          </a:xfrm>
          <a:prstGeom prst="rect">
            <a:avLst/>
          </a:prstGeom>
          <a:noFill/>
        </p:spPr>
        <p:txBody>
          <a:bodyPr wrap="square" rtlCol="0">
            <a:spAutoFit/>
          </a:bodyPr>
          <a:lstStyle/>
          <a:p>
            <a:r>
              <a:rPr lang="en-US" altLang="ko-KR" dirty="0">
                <a:ea typeface="굴림" charset="-127"/>
              </a:rPr>
              <a:t> </a:t>
            </a:r>
            <a:r>
              <a:rPr lang="ru-RU" altLang="ko-KR" sz="2400" u="sng" dirty="0" smtClean="0">
                <a:latin typeface="Times New Roman" pitchFamily="18" charset="0"/>
                <a:cs typeface="Times New Roman" pitchFamily="18" charset="0"/>
              </a:rPr>
              <a:t>Решите: </a:t>
            </a:r>
            <a:endParaRPr lang="az-Latn-AZ" sz="2400" u="sng"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p:cTn id="7" dur="500" fill="hold"/>
                                        <p:tgtEl>
                                          <p:spTgt spid="24577"/>
                                        </p:tgtEl>
                                        <p:attrNameLst>
                                          <p:attrName>ppt_w</p:attrName>
                                        </p:attrNameLst>
                                      </p:cBhvr>
                                      <p:tavLst>
                                        <p:tav tm="0">
                                          <p:val>
                                            <p:fltVal val="0"/>
                                          </p:val>
                                        </p:tav>
                                        <p:tav tm="100000">
                                          <p:val>
                                            <p:strVal val="#ppt_w"/>
                                          </p:val>
                                        </p:tav>
                                      </p:tavLst>
                                    </p:anim>
                                    <p:anim calcmode="lin" valueType="num">
                                      <p:cBhvr>
                                        <p:cTn id="8" dur="500" fill="hold"/>
                                        <p:tgtEl>
                                          <p:spTgt spid="245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686447182.png"/>
          <p:cNvPicPr>
            <a:picLocks noChangeAspect="1"/>
          </p:cNvPicPr>
          <p:nvPr/>
        </p:nvPicPr>
        <p:blipFill>
          <a:blip r:embed="rId3" cstate="print"/>
          <a:stretch>
            <a:fillRect/>
          </a:stretch>
        </p:blipFill>
        <p:spPr>
          <a:xfrm>
            <a:off x="918718" y="4833746"/>
            <a:ext cx="1493042" cy="1820783"/>
          </a:xfrm>
          <a:prstGeom prst="rect">
            <a:avLst/>
          </a:prstGeom>
        </p:spPr>
      </p:pic>
      <p:graphicFrame>
        <p:nvGraphicFramePr>
          <p:cNvPr id="22535" name="Object 7"/>
          <p:cNvGraphicFramePr>
            <a:graphicFrameLocks noChangeAspect="1"/>
          </p:cNvGraphicFramePr>
          <p:nvPr>
            <p:extLst>
              <p:ext uri="{D42A27DB-BD31-4B8C-83A1-F6EECF244321}">
                <p14:modId xmlns:p14="http://schemas.microsoft.com/office/powerpoint/2010/main" val="2214033850"/>
              </p:ext>
            </p:extLst>
          </p:nvPr>
        </p:nvGraphicFramePr>
        <p:xfrm>
          <a:off x="3530506" y="1283568"/>
          <a:ext cx="2193622" cy="504056"/>
        </p:xfrm>
        <a:graphic>
          <a:graphicData uri="http://schemas.openxmlformats.org/presentationml/2006/ole">
            <mc:AlternateContent xmlns:mc="http://schemas.openxmlformats.org/markup-compatibility/2006">
              <mc:Choice xmlns:v="urn:schemas-microsoft-com:vml" Requires="v">
                <p:oleObj spid="_x0000_s22779" name="Формула" r:id="rId4" imgW="952087" imgH="215806" progId="Equation.3">
                  <p:embed/>
                </p:oleObj>
              </mc:Choice>
              <mc:Fallback>
                <p:oleObj name="Формула" r:id="rId4" imgW="952087" imgH="215806" progId="Equation.3">
                  <p:embed/>
                  <p:pic>
                    <p:nvPicPr>
                      <p:cNvPr id="0" name="Picture 2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506" y="1283568"/>
                        <a:ext cx="2193622" cy="5040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6" name="Object 8"/>
          <p:cNvGraphicFramePr>
            <a:graphicFrameLocks noChangeAspect="1"/>
          </p:cNvGraphicFramePr>
          <p:nvPr>
            <p:extLst>
              <p:ext uri="{D42A27DB-BD31-4B8C-83A1-F6EECF244321}">
                <p14:modId xmlns:p14="http://schemas.microsoft.com/office/powerpoint/2010/main" val="4038740730"/>
              </p:ext>
            </p:extLst>
          </p:nvPr>
        </p:nvGraphicFramePr>
        <p:xfrm>
          <a:off x="1534237" y="3315698"/>
          <a:ext cx="1653292" cy="1158899"/>
        </p:xfrm>
        <a:graphic>
          <a:graphicData uri="http://schemas.openxmlformats.org/presentationml/2006/ole">
            <mc:AlternateContent xmlns:mc="http://schemas.openxmlformats.org/markup-compatibility/2006">
              <mc:Choice xmlns:v="urn:schemas-microsoft-com:vml" Requires="v">
                <p:oleObj spid="_x0000_s22780" name="Формула" r:id="rId6" imgW="660400" imgH="457200" progId="Equation.3">
                  <p:embed/>
                </p:oleObj>
              </mc:Choice>
              <mc:Fallback>
                <p:oleObj name="Формула" r:id="rId6" imgW="660400" imgH="457200" progId="Equation.3">
                  <p:embed/>
                  <p:pic>
                    <p:nvPicPr>
                      <p:cNvPr id="0" name="Picture 2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4237" y="3315698"/>
                        <a:ext cx="1653292" cy="11588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7" name="Object 9"/>
          <p:cNvGraphicFramePr>
            <a:graphicFrameLocks noChangeAspect="1"/>
          </p:cNvGraphicFramePr>
          <p:nvPr>
            <p:extLst>
              <p:ext uri="{D42A27DB-BD31-4B8C-83A1-F6EECF244321}">
                <p14:modId xmlns:p14="http://schemas.microsoft.com/office/powerpoint/2010/main" val="431124676"/>
              </p:ext>
            </p:extLst>
          </p:nvPr>
        </p:nvGraphicFramePr>
        <p:xfrm>
          <a:off x="4139952" y="3288634"/>
          <a:ext cx="3276851" cy="1148478"/>
        </p:xfrm>
        <a:graphic>
          <a:graphicData uri="http://schemas.openxmlformats.org/presentationml/2006/ole">
            <mc:AlternateContent xmlns:mc="http://schemas.openxmlformats.org/markup-compatibility/2006">
              <mc:Choice xmlns:v="urn:schemas-microsoft-com:vml" Requires="v">
                <p:oleObj spid="_x0000_s22781" name="Формула" r:id="rId8" imgW="1320800" imgH="457200" progId="Equation.3">
                  <p:embed/>
                </p:oleObj>
              </mc:Choice>
              <mc:Fallback>
                <p:oleObj name="Формула" r:id="rId8" imgW="1320800" imgH="457200" progId="Equation.3">
                  <p:embed/>
                  <p:pic>
                    <p:nvPicPr>
                      <p:cNvPr id="0" name="Picture 2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39952" y="3288634"/>
                        <a:ext cx="3276851" cy="11484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8" name="Object 10"/>
          <p:cNvGraphicFramePr>
            <a:graphicFrameLocks noChangeAspect="1"/>
          </p:cNvGraphicFramePr>
          <p:nvPr>
            <p:extLst>
              <p:ext uri="{D42A27DB-BD31-4B8C-83A1-F6EECF244321}">
                <p14:modId xmlns:p14="http://schemas.microsoft.com/office/powerpoint/2010/main" val="4037409197"/>
              </p:ext>
            </p:extLst>
          </p:nvPr>
        </p:nvGraphicFramePr>
        <p:xfrm>
          <a:off x="2859198" y="5141233"/>
          <a:ext cx="3080954" cy="555488"/>
        </p:xfrm>
        <a:graphic>
          <a:graphicData uri="http://schemas.openxmlformats.org/presentationml/2006/ole">
            <mc:AlternateContent xmlns:mc="http://schemas.openxmlformats.org/markup-compatibility/2006">
              <mc:Choice xmlns:v="urn:schemas-microsoft-com:vml" Requires="v">
                <p:oleObj spid="_x0000_s22782" name="Формула" r:id="rId10" imgW="1143000" imgH="203200" progId="Equation.3">
                  <p:embed/>
                </p:oleObj>
              </mc:Choice>
              <mc:Fallback>
                <p:oleObj name="Формула" r:id="rId10" imgW="1143000" imgH="203200" progId="Equation.3">
                  <p:embed/>
                  <p:pic>
                    <p:nvPicPr>
                      <p:cNvPr id="0" name="Picture 2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59198" y="5141233"/>
                        <a:ext cx="3080954" cy="555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Овал 9"/>
          <p:cNvSpPr/>
          <p:nvPr/>
        </p:nvSpPr>
        <p:spPr>
          <a:xfrm>
            <a:off x="6858016" y="3140968"/>
            <a:ext cx="642942" cy="64294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sp>
        <p:nvSpPr>
          <p:cNvPr id="11" name="Овал 10"/>
          <p:cNvSpPr/>
          <p:nvPr/>
        </p:nvSpPr>
        <p:spPr>
          <a:xfrm>
            <a:off x="6572264" y="3795388"/>
            <a:ext cx="714380" cy="71438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z-Latn-AZ"/>
          </a:p>
        </p:txBody>
      </p:sp>
      <p:cxnSp>
        <p:nvCxnSpPr>
          <p:cNvPr id="14" name="Прямая со стрелкой 13"/>
          <p:cNvCxnSpPr/>
          <p:nvPr/>
        </p:nvCxnSpPr>
        <p:spPr>
          <a:xfrm rot="10800000" flipV="1">
            <a:off x="4000496" y="3569596"/>
            <a:ext cx="2857520" cy="1714512"/>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10800000" flipV="1">
            <a:off x="5158494" y="4411862"/>
            <a:ext cx="1500198" cy="857256"/>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674392" y="2348880"/>
            <a:ext cx="6858048" cy="461665"/>
          </a:xfrm>
          <a:prstGeom prst="rect">
            <a:avLst/>
          </a:prstGeom>
          <a:noFill/>
        </p:spPr>
        <p:txBody>
          <a:bodyPr wrap="square" rtlCol="0">
            <a:spAutoFit/>
          </a:bodyPr>
          <a:lstStyle/>
          <a:p>
            <a:r>
              <a:rPr lang="ru-RU" sz="2400" dirty="0" smtClean="0">
                <a:latin typeface="Times New Roman" pitchFamily="18" charset="0"/>
                <a:cs typeface="Times New Roman" pitchFamily="18" charset="0"/>
              </a:rPr>
              <a:t>А теперь заметим любопытный факт:</a:t>
            </a:r>
            <a:endParaRPr lang="az-Latn-AZ" sz="2400" dirty="0">
              <a:latin typeface="Times New Roman" pitchFamily="18" charset="0"/>
              <a:cs typeface="Times New Roman" pitchFamily="18" charset="0"/>
            </a:endParaRPr>
          </a:p>
        </p:txBody>
      </p:sp>
      <p:sp>
        <p:nvSpPr>
          <p:cNvPr id="3" name="TextBox 2"/>
          <p:cNvSpPr txBox="1"/>
          <p:nvPr/>
        </p:nvSpPr>
        <p:spPr>
          <a:xfrm>
            <a:off x="2251346" y="1311278"/>
            <a:ext cx="2376264" cy="461665"/>
          </a:xfrm>
          <a:prstGeom prst="rect">
            <a:avLst/>
          </a:prstGeom>
          <a:noFill/>
        </p:spPr>
        <p:txBody>
          <a:bodyPr wrap="square" rtlCol="0">
            <a:spAutoFit/>
          </a:bodyPr>
          <a:lstStyle/>
          <a:p>
            <a:r>
              <a:rPr lang="ru-RU" sz="2400" u="sng" dirty="0" smtClean="0">
                <a:latin typeface="Times New Roman" pitchFamily="18" charset="0"/>
                <a:cs typeface="Times New Roman" pitchFamily="18" charset="0"/>
              </a:rPr>
              <a:t>Ответ:</a:t>
            </a:r>
            <a:endParaRPr lang="az-Latn-AZ" sz="2400" u="sng"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536"/>
                                        </p:tgtEl>
                                        <p:attrNameLst>
                                          <p:attrName>style.visibility</p:attrName>
                                        </p:attrNameLst>
                                      </p:cBhvr>
                                      <p:to>
                                        <p:strVal val="visible"/>
                                      </p:to>
                                    </p:set>
                                    <p:animEffect transition="in" filter="fade">
                                      <p:cBhvr>
                                        <p:cTn id="14" dur="1000"/>
                                        <p:tgtEl>
                                          <p:spTgt spid="22536"/>
                                        </p:tgtEl>
                                      </p:cBhvr>
                                    </p:animEffect>
                                    <p:anim calcmode="lin" valueType="num">
                                      <p:cBhvr>
                                        <p:cTn id="15" dur="1000" fill="hold"/>
                                        <p:tgtEl>
                                          <p:spTgt spid="22536"/>
                                        </p:tgtEl>
                                        <p:attrNameLst>
                                          <p:attrName>ppt_x</p:attrName>
                                        </p:attrNameLst>
                                      </p:cBhvr>
                                      <p:tavLst>
                                        <p:tav tm="0">
                                          <p:val>
                                            <p:strVal val="#ppt_x"/>
                                          </p:val>
                                        </p:tav>
                                        <p:tav tm="100000">
                                          <p:val>
                                            <p:strVal val="#ppt_x"/>
                                          </p:val>
                                        </p:tav>
                                      </p:tavLst>
                                    </p:anim>
                                    <p:anim calcmode="lin" valueType="num">
                                      <p:cBhvr>
                                        <p:cTn id="16" dur="1000" fill="hold"/>
                                        <p:tgtEl>
                                          <p:spTgt spid="225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537"/>
                                        </p:tgtEl>
                                        <p:attrNameLst>
                                          <p:attrName>style.visibility</p:attrName>
                                        </p:attrNameLst>
                                      </p:cBhvr>
                                      <p:to>
                                        <p:strVal val="visible"/>
                                      </p:to>
                                    </p:set>
                                    <p:animEffect transition="in" filter="fade">
                                      <p:cBhvr>
                                        <p:cTn id="21" dur="1000"/>
                                        <p:tgtEl>
                                          <p:spTgt spid="22537"/>
                                        </p:tgtEl>
                                      </p:cBhvr>
                                    </p:animEffect>
                                    <p:anim calcmode="lin" valueType="num">
                                      <p:cBhvr>
                                        <p:cTn id="22" dur="1000" fill="hold"/>
                                        <p:tgtEl>
                                          <p:spTgt spid="22537"/>
                                        </p:tgtEl>
                                        <p:attrNameLst>
                                          <p:attrName>ppt_x</p:attrName>
                                        </p:attrNameLst>
                                      </p:cBhvr>
                                      <p:tavLst>
                                        <p:tav tm="0">
                                          <p:val>
                                            <p:strVal val="#ppt_x"/>
                                          </p:val>
                                        </p:tav>
                                        <p:tav tm="100000">
                                          <p:val>
                                            <p:strVal val="#ppt_x"/>
                                          </p:val>
                                        </p:tav>
                                      </p:tavLst>
                                    </p:anim>
                                    <p:anim calcmode="lin" valueType="num">
                                      <p:cBhvr>
                                        <p:cTn id="23" dur="1000" fill="hold"/>
                                        <p:tgtEl>
                                          <p:spTgt spid="2253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538"/>
                                        </p:tgtEl>
                                        <p:attrNameLst>
                                          <p:attrName>style.visibility</p:attrName>
                                        </p:attrNameLst>
                                      </p:cBhvr>
                                      <p:to>
                                        <p:strVal val="visible"/>
                                      </p:to>
                                    </p:set>
                                    <p:animEffect transition="in" filter="fade">
                                      <p:cBhvr>
                                        <p:cTn id="28" dur="1000"/>
                                        <p:tgtEl>
                                          <p:spTgt spid="22538"/>
                                        </p:tgtEl>
                                      </p:cBhvr>
                                    </p:animEffect>
                                    <p:anim calcmode="lin" valueType="num">
                                      <p:cBhvr>
                                        <p:cTn id="29" dur="1000" fill="hold"/>
                                        <p:tgtEl>
                                          <p:spTgt spid="22538"/>
                                        </p:tgtEl>
                                        <p:attrNameLst>
                                          <p:attrName>ppt_x</p:attrName>
                                        </p:attrNameLst>
                                      </p:cBhvr>
                                      <p:tavLst>
                                        <p:tav tm="0">
                                          <p:val>
                                            <p:strVal val="#ppt_x"/>
                                          </p:val>
                                        </p:tav>
                                        <p:tav tm="100000">
                                          <p:val>
                                            <p:strVal val="#ppt_x"/>
                                          </p:val>
                                        </p:tav>
                                      </p:tavLst>
                                    </p:anim>
                                    <p:anim calcmode="lin" valueType="num">
                                      <p:cBhvr>
                                        <p:cTn id="30" dur="1000" fill="hold"/>
                                        <p:tgtEl>
                                          <p:spTgt spid="22538"/>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53"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1500"/>
                            </p:stCondLst>
                            <p:childTnLst>
                              <p:par>
                                <p:cTn id="38" presetID="22" presetClass="entr" presetSubtype="1"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2000"/>
                                        <p:tgtEl>
                                          <p:spTgt spid="14"/>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par>
                                <p:cTn id="46" presetID="22" presetClass="entr" presetSubtype="1"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836712"/>
            <a:ext cx="6624736" cy="1815882"/>
          </a:xfrm>
          <a:prstGeom prst="rect">
            <a:avLst/>
          </a:prstGeom>
          <a:noFill/>
        </p:spPr>
        <p:txBody>
          <a:bodyPr wrap="square" rtlCol="0">
            <a:spAutoFit/>
          </a:bodyPr>
          <a:lstStyle/>
          <a:p>
            <a:r>
              <a:rPr lang="ru-RU" sz="2200" dirty="0" smtClean="0">
                <a:latin typeface="Times New Roman" pitchFamily="18" charset="0"/>
                <a:cs typeface="Times New Roman" pitchFamily="18" charset="0"/>
              </a:rPr>
              <a:t>Думаете, это случайность?</a:t>
            </a:r>
          </a:p>
          <a:p>
            <a:r>
              <a:rPr lang="ru-RU" sz="2200" dirty="0" smtClean="0">
                <a:latin typeface="Times New Roman" pitchFamily="18" charset="0"/>
                <a:cs typeface="Times New Roman" pitchFamily="18" charset="0"/>
              </a:rPr>
              <a:t>Можно ли </a:t>
            </a:r>
            <a:r>
              <a:rPr lang="ru-RU" sz="2200" dirty="0">
                <a:latin typeface="Times New Roman" pitchFamily="18" charset="0"/>
                <a:cs typeface="Times New Roman" pitchFamily="18" charset="0"/>
              </a:rPr>
              <a:t>найти корни н</a:t>
            </a:r>
            <a:r>
              <a:rPr lang="ru-RU" sz="2200" dirty="0" smtClean="0">
                <a:latin typeface="Times New Roman" pitchFamily="18" charset="0"/>
                <a:cs typeface="Times New Roman" pitchFamily="18" charset="0"/>
              </a:rPr>
              <a:t>е решая квадратного уравнения? </a:t>
            </a:r>
          </a:p>
          <a:p>
            <a:r>
              <a:rPr lang="ru-RU" sz="2200" dirty="0" smtClean="0">
                <a:latin typeface="Times New Roman" pitchFamily="18" charset="0"/>
                <a:cs typeface="Times New Roman" pitchFamily="18" charset="0"/>
              </a:rPr>
              <a:t>Давайте проверим:</a:t>
            </a:r>
          </a:p>
          <a:p>
            <a:endParaRPr lang="az-Latn-AZ" sz="2400" dirty="0">
              <a:latin typeface="Times New Roman" pitchFamily="18" charset="0"/>
              <a:cs typeface="Times New Roman" pitchFamily="18" charset="0"/>
            </a:endParaRPr>
          </a:p>
        </p:txBody>
      </p:sp>
      <p:sp>
        <p:nvSpPr>
          <p:cNvPr id="9" name="Заголовок 1"/>
          <p:cNvSpPr>
            <a:spLocks noGrp="1"/>
          </p:cNvSpPr>
          <p:nvPr>
            <p:ph type="title"/>
          </p:nvPr>
        </p:nvSpPr>
        <p:spPr>
          <a:xfrm>
            <a:off x="3628633" y="1844824"/>
            <a:ext cx="3932428" cy="381691"/>
          </a:xfrm>
        </p:spPr>
        <p:txBody>
          <a:bodyPr>
            <a:noAutofit/>
          </a:bodyPr>
          <a:lstStyle/>
          <a:p>
            <a:pPr algn="l"/>
            <a:r>
              <a:rPr lang="az-Latn-AZ" sz="2800" dirty="0" smtClean="0"/>
              <a:t> </a:t>
            </a:r>
            <a:r>
              <a:rPr lang="az-Latn-AZ" sz="2800" dirty="0" smtClean="0">
                <a:latin typeface="Times New Roman" pitchFamily="18" charset="0"/>
                <a:cs typeface="Times New Roman" pitchFamily="18" charset="0"/>
              </a:rPr>
              <a:t>x</a:t>
            </a:r>
            <a:r>
              <a:rPr lang="az-Latn-AZ" sz="2800" baseline="30000" dirty="0" smtClean="0">
                <a:latin typeface="Times New Roman" pitchFamily="18" charset="0"/>
                <a:cs typeface="Times New Roman" pitchFamily="18" charset="0"/>
              </a:rPr>
              <a:t>2</a:t>
            </a:r>
            <a:r>
              <a:rPr lang="az-Latn-AZ" sz="2800" dirty="0" smtClean="0">
                <a:latin typeface="Times New Roman" pitchFamily="18" charset="0"/>
                <a:cs typeface="Times New Roman" pitchFamily="18" charset="0"/>
              </a:rPr>
              <a:t> – </a:t>
            </a:r>
            <a:r>
              <a:rPr lang="ru-RU" sz="2800" dirty="0" smtClean="0">
                <a:latin typeface="Times New Roman" pitchFamily="18" charset="0"/>
                <a:cs typeface="Times New Roman" pitchFamily="18" charset="0"/>
              </a:rPr>
              <a:t>7</a:t>
            </a:r>
            <a:r>
              <a:rPr lang="az-Latn-AZ" sz="2800" dirty="0" smtClean="0">
                <a:latin typeface="Times New Roman" pitchFamily="18" charset="0"/>
                <a:cs typeface="Times New Roman" pitchFamily="18" charset="0"/>
              </a:rPr>
              <a:t>x + </a:t>
            </a:r>
            <a:r>
              <a:rPr lang="ru-RU" sz="2800" dirty="0" smtClean="0">
                <a:latin typeface="Times New Roman" pitchFamily="18" charset="0"/>
                <a:cs typeface="Times New Roman" pitchFamily="18" charset="0"/>
              </a:rPr>
              <a:t>12</a:t>
            </a:r>
            <a:r>
              <a:rPr lang="az-Latn-AZ" sz="2800" dirty="0" smtClean="0">
                <a:latin typeface="Times New Roman" pitchFamily="18" charset="0"/>
                <a:cs typeface="Times New Roman" pitchFamily="18" charset="0"/>
              </a:rPr>
              <a:t> = 0 </a:t>
            </a:r>
            <a:endParaRPr lang="az-Latn-AZ" sz="2800" dirty="0">
              <a:latin typeface="Times New Roman" pitchFamily="18" charset="0"/>
              <a:cs typeface="Times New Roman" pitchFamily="18" charset="0"/>
            </a:endParaRPr>
          </a:p>
        </p:txBody>
      </p:sp>
      <p:graphicFrame>
        <p:nvGraphicFramePr>
          <p:cNvPr id="10" name="Object 2"/>
          <p:cNvGraphicFramePr>
            <a:graphicFrameLocks noChangeAspect="1"/>
          </p:cNvGraphicFramePr>
          <p:nvPr>
            <p:extLst>
              <p:ext uri="{D42A27DB-BD31-4B8C-83A1-F6EECF244321}">
                <p14:modId xmlns:p14="http://schemas.microsoft.com/office/powerpoint/2010/main" val="3718965838"/>
              </p:ext>
            </p:extLst>
          </p:nvPr>
        </p:nvGraphicFramePr>
        <p:xfrm>
          <a:off x="3347864" y="2780928"/>
          <a:ext cx="2118002" cy="792088"/>
        </p:xfrm>
        <a:graphic>
          <a:graphicData uri="http://schemas.openxmlformats.org/presentationml/2006/ole">
            <mc:AlternateContent xmlns:mc="http://schemas.openxmlformats.org/markup-compatibility/2006">
              <mc:Choice xmlns:v="urn:schemas-microsoft-com:vml" Requires="v">
                <p:oleObj spid="_x0000_s42216" name="Формула" r:id="rId3" imgW="723586" imgH="266584" progId="Equation.3">
                  <p:embed/>
                </p:oleObj>
              </mc:Choice>
              <mc:Fallback>
                <p:oleObj name="Формула" r:id="rId3" imgW="723586" imgH="266584" progId="Equation.3">
                  <p:embed/>
                  <p:pic>
                    <p:nvPicPr>
                      <p:cNvPr id="0" name="Picture 1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780928"/>
                        <a:ext cx="2118002"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1276567442"/>
              </p:ext>
            </p:extLst>
          </p:nvPr>
        </p:nvGraphicFramePr>
        <p:xfrm>
          <a:off x="2915816" y="2340674"/>
          <a:ext cx="3299737" cy="440254"/>
        </p:xfrm>
        <a:graphic>
          <a:graphicData uri="http://schemas.openxmlformats.org/presentationml/2006/ole">
            <mc:AlternateContent xmlns:mc="http://schemas.openxmlformats.org/markup-compatibility/2006">
              <mc:Choice xmlns:v="urn:schemas-microsoft-com:vml" Requires="v">
                <p:oleObj spid="_x0000_s42217" name="Формула" r:id="rId5" imgW="1612900" imgH="203200" progId="Equation.3">
                  <p:embed/>
                </p:oleObj>
              </mc:Choice>
              <mc:Fallback>
                <p:oleObj name="Формула" r:id="rId5" imgW="1612900" imgH="203200" progId="Equation.3">
                  <p:embed/>
                  <p:pic>
                    <p:nvPicPr>
                      <p:cNvPr id="0" name="Picture 19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2340674"/>
                        <a:ext cx="3299737" cy="4402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831552187"/>
              </p:ext>
            </p:extLst>
          </p:nvPr>
        </p:nvGraphicFramePr>
        <p:xfrm>
          <a:off x="2411760" y="3573016"/>
          <a:ext cx="3873500" cy="863600"/>
        </p:xfrm>
        <a:graphic>
          <a:graphicData uri="http://schemas.openxmlformats.org/presentationml/2006/ole">
            <mc:AlternateContent xmlns:mc="http://schemas.openxmlformats.org/markup-compatibility/2006">
              <mc:Choice xmlns:v="urn:schemas-microsoft-com:vml" Requires="v">
                <p:oleObj spid="_x0000_s42218" name="Формула" r:id="rId7" imgW="1790700" imgH="393700" progId="Equation.3">
                  <p:embed/>
                </p:oleObj>
              </mc:Choice>
              <mc:Fallback>
                <p:oleObj name="Формула" r:id="rId7" imgW="1790700" imgH="393700" progId="Equation.3">
                  <p:embed/>
                  <p:pic>
                    <p:nvPicPr>
                      <p:cNvPr id="0" name="Picture 1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1760" y="3573016"/>
                        <a:ext cx="38735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3094890228"/>
              </p:ext>
            </p:extLst>
          </p:nvPr>
        </p:nvGraphicFramePr>
        <p:xfrm>
          <a:off x="899592" y="4797152"/>
          <a:ext cx="2216312" cy="1152128"/>
        </p:xfrm>
        <a:graphic>
          <a:graphicData uri="http://schemas.openxmlformats.org/presentationml/2006/ole">
            <mc:AlternateContent xmlns:mc="http://schemas.openxmlformats.org/markup-compatibility/2006">
              <mc:Choice xmlns:v="urn:schemas-microsoft-com:vml" Requires="v">
                <p:oleObj spid="_x0000_s42219" name="Формула" r:id="rId9" imgW="1104900" imgH="457200" progId="Equation.3">
                  <p:embed/>
                </p:oleObj>
              </mc:Choice>
              <mc:Fallback>
                <p:oleObj name="Формула" r:id="rId9" imgW="1104900" imgH="457200" progId="Equation.3">
                  <p:embed/>
                  <p:pic>
                    <p:nvPicPr>
                      <p:cNvPr id="0" name="Picture 19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92" y="4797152"/>
                        <a:ext cx="2216312" cy="11521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3131840" y="4725144"/>
            <a:ext cx="5234530" cy="707886"/>
          </a:xfrm>
          <a:prstGeom prst="rect">
            <a:avLst/>
          </a:prstGeom>
          <a:noFill/>
        </p:spPr>
        <p:txBody>
          <a:bodyPr wrap="square" rtlCol="0">
            <a:spAutoFit/>
          </a:bodyPr>
          <a:lstStyle/>
          <a:p>
            <a:r>
              <a:rPr lang="ru-RU" sz="2000" dirty="0" smtClean="0">
                <a:latin typeface="Times New Roman" pitchFamily="18" charset="0"/>
                <a:cs typeface="Times New Roman" pitchFamily="18" charset="0"/>
              </a:rPr>
              <a:t>Сумма корней равна второму коэффициенту, но с противоположным знаком</a:t>
            </a:r>
            <a:endParaRPr lang="az-Latn-AZ" sz="2000" dirty="0">
              <a:latin typeface="Times New Roman" pitchFamily="18" charset="0"/>
              <a:cs typeface="Times New Roman" pitchFamily="18" charset="0"/>
            </a:endParaRPr>
          </a:p>
        </p:txBody>
      </p:sp>
      <p:sp>
        <p:nvSpPr>
          <p:cNvPr id="16" name="TextBox 15"/>
          <p:cNvSpPr txBox="1"/>
          <p:nvPr/>
        </p:nvSpPr>
        <p:spPr>
          <a:xfrm>
            <a:off x="3059832" y="5477162"/>
            <a:ext cx="5291710" cy="400110"/>
          </a:xfrm>
          <a:prstGeom prst="rect">
            <a:avLst/>
          </a:prstGeom>
          <a:noFill/>
        </p:spPr>
        <p:txBody>
          <a:bodyPr wrap="square" rtlCol="0">
            <a:spAutoFit/>
          </a:bodyPr>
          <a:lstStyle/>
          <a:p>
            <a:r>
              <a:rPr lang="ru-RU" sz="2000" dirty="0" smtClean="0">
                <a:latin typeface="Times New Roman" pitchFamily="18" charset="0"/>
                <a:cs typeface="Times New Roman" pitchFamily="18" charset="0"/>
              </a:rPr>
              <a:t>Произведение корней равно свободному члену</a:t>
            </a:r>
            <a:endParaRPr lang="az-Latn-AZ" sz="20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childTnLst>
                                </p:cTn>
                              </p:par>
                            </p:childTnLst>
                          </p:cTn>
                        </p:par>
                        <p:par>
                          <p:cTn id="28" fill="hold">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15616" y="1502786"/>
            <a:ext cx="6984776" cy="1494165"/>
          </a:xfrm>
          <a:ln w="38100">
            <a:solidFill>
              <a:schemeClr val="accent2">
                <a:lumMod val="75000"/>
              </a:schemeClr>
            </a:solidFill>
          </a:ln>
        </p:spPr>
        <p:txBody>
          <a:bodyPr>
            <a:normAutofit fontScale="92500"/>
          </a:bodyPr>
          <a:lstStyle/>
          <a:p>
            <a:pPr>
              <a:buNone/>
            </a:pPr>
            <a:r>
              <a:rPr lang="az-Latn-AZ" sz="2600" dirty="0" smtClean="0">
                <a:latin typeface="Times New Roman" pitchFamily="18" charset="0"/>
                <a:cs typeface="Times New Roman" pitchFamily="18" charset="0"/>
              </a:rPr>
              <a:t>    </a:t>
            </a:r>
            <a:r>
              <a:rPr lang="az-Latn-AZ" sz="2600" i="1" dirty="0" smtClean="0">
                <a:latin typeface="Times New Roman" pitchFamily="18" charset="0"/>
                <a:cs typeface="Times New Roman" pitchFamily="18" charset="0"/>
              </a:rPr>
              <a:t>x</a:t>
            </a:r>
            <a:r>
              <a:rPr lang="az-Latn-AZ" sz="2600" baseline="30000" dirty="0" smtClean="0">
                <a:latin typeface="Times New Roman" pitchFamily="18" charset="0"/>
                <a:cs typeface="Times New Roman" pitchFamily="18" charset="0"/>
              </a:rPr>
              <a:t>2</a:t>
            </a:r>
            <a:r>
              <a:rPr lang="az-Latn-AZ" sz="2600" dirty="0" smtClean="0">
                <a:latin typeface="Times New Roman" pitchFamily="18" charset="0"/>
                <a:cs typeface="Times New Roman" pitchFamily="18" charset="0"/>
              </a:rPr>
              <a:t> + </a:t>
            </a:r>
            <a:r>
              <a:rPr lang="az-Latn-AZ" sz="2600" i="1" dirty="0" smtClean="0">
                <a:latin typeface="Times New Roman" pitchFamily="18" charset="0"/>
                <a:cs typeface="Times New Roman" pitchFamily="18" charset="0"/>
              </a:rPr>
              <a:t>px</a:t>
            </a:r>
            <a:r>
              <a:rPr lang="az-Latn-AZ" sz="2600" dirty="0" smtClean="0">
                <a:latin typeface="Times New Roman" pitchFamily="18" charset="0"/>
                <a:cs typeface="Times New Roman" pitchFamily="18" charset="0"/>
              </a:rPr>
              <a:t> + </a:t>
            </a:r>
            <a:r>
              <a:rPr lang="az-Latn-AZ" sz="2600" i="1" dirty="0" smtClean="0">
                <a:latin typeface="Times New Roman" pitchFamily="18" charset="0"/>
                <a:cs typeface="Times New Roman" pitchFamily="18" charset="0"/>
              </a:rPr>
              <a:t>q</a:t>
            </a:r>
            <a:r>
              <a:rPr lang="az-Latn-AZ" sz="2600" dirty="0" smtClean="0">
                <a:latin typeface="Times New Roman" pitchFamily="18" charset="0"/>
                <a:cs typeface="Times New Roman" pitchFamily="18" charset="0"/>
              </a:rPr>
              <a:t> = 0 </a:t>
            </a:r>
            <a:r>
              <a:rPr lang="ru-RU" dirty="0" smtClean="0">
                <a:latin typeface="Times New Roman" pitchFamily="18" charset="0"/>
                <a:cs typeface="Times New Roman" pitchFamily="18" charset="0"/>
              </a:rPr>
              <a:t>в приведенном квадратном уравнение, сумма корней равна второму коэффициенту, взятому с противоположным знаком,</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а произведение корней равно свободному члену.</a:t>
            </a:r>
          </a:p>
        </p:txBody>
      </p:sp>
      <p:sp>
        <p:nvSpPr>
          <p:cNvPr id="4" name="Прямоугольник 3"/>
          <p:cNvSpPr/>
          <p:nvPr/>
        </p:nvSpPr>
        <p:spPr>
          <a:xfrm>
            <a:off x="2143108" y="548680"/>
            <a:ext cx="5093188"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dirty="0" smtClean="0">
                <a:ln w="11430"/>
                <a:solidFill>
                  <a:schemeClr val="accent2">
                    <a:lumMod val="75000"/>
                  </a:schemeClr>
                </a:solidFill>
                <a:latin typeface="Times New Roman" pitchFamily="18" charset="0"/>
                <a:cs typeface="Times New Roman" pitchFamily="18" charset="0"/>
              </a:rPr>
              <a:t>Это утверждение носит  название «Теорема Виета»</a:t>
            </a:r>
            <a:endParaRPr lang="ru-RU" sz="2800" dirty="0">
              <a:ln w="11430"/>
              <a:solidFill>
                <a:schemeClr val="accent2">
                  <a:lumMod val="75000"/>
                </a:schemeClr>
              </a:solidFill>
              <a:latin typeface="Times New Roman" pitchFamily="18" charset="0"/>
              <a:cs typeface="Times New Roman" pitchFamily="18" charset="0"/>
            </a:endParaRPr>
          </a:p>
        </p:txBody>
      </p:sp>
      <p:graphicFrame>
        <p:nvGraphicFramePr>
          <p:cNvPr id="20481" name="Object 1"/>
          <p:cNvGraphicFramePr>
            <a:graphicFrameLocks noChangeAspect="1"/>
          </p:cNvGraphicFramePr>
          <p:nvPr>
            <p:extLst>
              <p:ext uri="{D42A27DB-BD31-4B8C-83A1-F6EECF244321}">
                <p14:modId xmlns:p14="http://schemas.microsoft.com/office/powerpoint/2010/main" val="892601729"/>
              </p:ext>
            </p:extLst>
          </p:nvPr>
        </p:nvGraphicFramePr>
        <p:xfrm>
          <a:off x="4498338" y="2537856"/>
          <a:ext cx="2963862" cy="431800"/>
        </p:xfrm>
        <a:graphic>
          <a:graphicData uri="http://schemas.openxmlformats.org/presentationml/2006/ole">
            <mc:AlternateContent xmlns:mc="http://schemas.openxmlformats.org/markup-compatibility/2006">
              <mc:Choice xmlns:v="urn:schemas-microsoft-com:vml" Requires="v">
                <p:oleObj spid="_x0000_s20652" name="Формула" r:id="rId3" imgW="1447172" imgH="215806" progId="Equation.3">
                  <p:embed/>
                </p:oleObj>
              </mc:Choice>
              <mc:Fallback>
                <p:oleObj name="Формула" r:id="rId3" imgW="1447172" imgH="215806" progId="Equation.3">
                  <p:embed/>
                  <p:pic>
                    <p:nvPicPr>
                      <p:cNvPr id="0" name="Picture 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338" y="2537856"/>
                        <a:ext cx="2963862"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2" name="Object 2"/>
          <p:cNvGraphicFramePr>
            <a:graphicFrameLocks noChangeAspect="1"/>
          </p:cNvGraphicFramePr>
          <p:nvPr>
            <p:extLst>
              <p:ext uri="{D42A27DB-BD31-4B8C-83A1-F6EECF244321}">
                <p14:modId xmlns:p14="http://schemas.microsoft.com/office/powerpoint/2010/main" val="1757632881"/>
              </p:ext>
            </p:extLst>
          </p:nvPr>
        </p:nvGraphicFramePr>
        <p:xfrm>
          <a:off x="1187624" y="3700444"/>
          <a:ext cx="6586946" cy="712780"/>
        </p:xfrm>
        <a:graphic>
          <a:graphicData uri="http://schemas.openxmlformats.org/presentationml/2006/ole">
            <mc:AlternateContent xmlns:mc="http://schemas.openxmlformats.org/markup-compatibility/2006">
              <mc:Choice xmlns:v="urn:schemas-microsoft-com:vml" Requires="v">
                <p:oleObj spid="_x0000_s20653" name="Формула" r:id="rId5" imgW="4102100" imgH="431800" progId="Equation.3">
                  <p:embed/>
                </p:oleObj>
              </mc:Choice>
              <mc:Fallback>
                <p:oleObj name="Формула" r:id="rId5" imgW="4102100" imgH="431800" progId="Equation.3">
                  <p:embed/>
                  <p:pic>
                    <p:nvPicPr>
                      <p:cNvPr id="0" name="Picture 1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7624" y="3700444"/>
                        <a:ext cx="6586946" cy="7127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483" name="Object 3"/>
          <p:cNvGraphicFramePr>
            <a:graphicFrameLocks noChangeAspect="1"/>
          </p:cNvGraphicFramePr>
          <p:nvPr>
            <p:extLst>
              <p:ext uri="{D42A27DB-BD31-4B8C-83A1-F6EECF244321}">
                <p14:modId xmlns:p14="http://schemas.microsoft.com/office/powerpoint/2010/main" val="2862136848"/>
              </p:ext>
            </p:extLst>
          </p:nvPr>
        </p:nvGraphicFramePr>
        <p:xfrm>
          <a:off x="1259632" y="4596472"/>
          <a:ext cx="5802530" cy="1568832"/>
        </p:xfrm>
        <a:graphic>
          <a:graphicData uri="http://schemas.openxmlformats.org/presentationml/2006/ole">
            <mc:AlternateContent xmlns:mc="http://schemas.openxmlformats.org/markup-compatibility/2006">
              <mc:Choice xmlns:v="urn:schemas-microsoft-com:vml" Requires="v">
                <p:oleObj spid="_x0000_s20654" name="Формула" r:id="rId7" imgW="3327400" imgH="863600" progId="Equation.3">
                  <p:embed/>
                </p:oleObj>
              </mc:Choice>
              <mc:Fallback>
                <p:oleObj name="Формула" r:id="rId7" imgW="3327400" imgH="863600" progId="Equation.3">
                  <p:embed/>
                  <p:pic>
                    <p:nvPicPr>
                      <p:cNvPr id="0" name="Picture 1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4596472"/>
                        <a:ext cx="5802530" cy="15688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1115616" y="3129964"/>
            <a:ext cx="5544616" cy="430887"/>
          </a:xfrm>
          <a:prstGeom prst="rect">
            <a:avLst/>
          </a:prstGeom>
          <a:noFill/>
        </p:spPr>
        <p:txBody>
          <a:bodyPr wrap="square" rtlCol="0">
            <a:spAutoFit/>
          </a:bodyPr>
          <a:lstStyle/>
          <a:p>
            <a:r>
              <a:rPr lang="ru-RU" sz="2200" u="sng" dirty="0" smtClean="0">
                <a:effectLst>
                  <a:outerShdw blurRad="38100" dist="38100" dir="2700000" algn="tl">
                    <a:srgbClr val="000000">
                      <a:alpha val="43137"/>
                    </a:srgbClr>
                  </a:outerShdw>
                </a:effectLst>
                <a:latin typeface="Times New Roman" pitchFamily="18" charset="0"/>
                <a:cs typeface="Times New Roman" pitchFamily="18" charset="0"/>
              </a:rPr>
              <a:t>Доказательство теоремы:</a:t>
            </a:r>
            <a:endParaRPr lang="az-Latn-AZ" sz="2200" u="sng"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fade">
                                      <p:cBhvr>
                                        <p:cTn id="12" dur="1000"/>
                                        <p:tgtEl>
                                          <p:spTgt spid="20482"/>
                                        </p:tgtEl>
                                      </p:cBhvr>
                                    </p:animEffect>
                                    <p:anim calcmode="lin" valueType="num">
                                      <p:cBhvr>
                                        <p:cTn id="13" dur="1000" fill="hold"/>
                                        <p:tgtEl>
                                          <p:spTgt spid="20482"/>
                                        </p:tgtEl>
                                        <p:attrNameLst>
                                          <p:attrName>ppt_x</p:attrName>
                                        </p:attrNameLst>
                                      </p:cBhvr>
                                      <p:tavLst>
                                        <p:tav tm="0">
                                          <p:val>
                                            <p:strVal val="#ppt_x"/>
                                          </p:val>
                                        </p:tav>
                                        <p:tav tm="100000">
                                          <p:val>
                                            <p:strVal val="#ppt_x"/>
                                          </p:val>
                                        </p:tav>
                                      </p:tavLst>
                                    </p:anim>
                                    <p:anim calcmode="lin" valueType="num">
                                      <p:cBhvr>
                                        <p:cTn id="14" dur="1000" fill="hold"/>
                                        <p:tgtEl>
                                          <p:spTgt spid="2048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483"/>
                                        </p:tgtEl>
                                        <p:attrNameLst>
                                          <p:attrName>style.visibility</p:attrName>
                                        </p:attrNameLst>
                                      </p:cBhvr>
                                      <p:to>
                                        <p:strVal val="visible"/>
                                      </p:to>
                                    </p:set>
                                    <p:animEffect transition="in" filter="fade">
                                      <p:cBhvr>
                                        <p:cTn id="19" dur="1000"/>
                                        <p:tgtEl>
                                          <p:spTgt spid="20483"/>
                                        </p:tgtEl>
                                      </p:cBhvr>
                                    </p:animEffect>
                                    <p:anim calcmode="lin" valueType="num">
                                      <p:cBhvr>
                                        <p:cTn id="20" dur="1000" fill="hold"/>
                                        <p:tgtEl>
                                          <p:spTgt spid="20483"/>
                                        </p:tgtEl>
                                        <p:attrNameLst>
                                          <p:attrName>ppt_x</p:attrName>
                                        </p:attrNameLst>
                                      </p:cBhvr>
                                      <p:tavLst>
                                        <p:tav tm="0">
                                          <p:val>
                                            <p:strVal val="#ppt_x"/>
                                          </p:val>
                                        </p:tav>
                                        <p:tav tm="100000">
                                          <p:val>
                                            <p:strVal val="#ppt_x"/>
                                          </p:val>
                                        </p:tav>
                                      </p:tavLst>
                                    </p:anim>
                                    <p:anim calcmode="lin" valueType="num">
                                      <p:cBhvr>
                                        <p:cTn id="21"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672285"/>
            <a:ext cx="4471990" cy="785818"/>
          </a:xfrm>
        </p:spPr>
        <p:txBody>
          <a:bodyPr>
            <a:noAutofit/>
          </a:bodyPr>
          <a:lstStyle/>
          <a:p>
            <a:r>
              <a:rPr lang="ru-RU" sz="28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Франсуа Виет </a:t>
            </a:r>
            <a:r>
              <a:rPr lang="ru-RU" sz="28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ru-RU" sz="28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sz="28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r>
              <a:rPr lang="az-Latn-AZ" sz="28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1540-1603</a:t>
            </a:r>
            <a:r>
              <a:rPr lang="ru-RU" sz="28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az-Latn-AZ" sz="28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Содержимое 4" descr="viet_72595044_tonnel.gif.jpg"/>
          <p:cNvPicPr>
            <a:picLocks noGrp="1" noChangeAspect="1"/>
          </p:cNvPicPr>
          <p:nvPr>
            <p:ph idx="1"/>
          </p:nvPr>
        </p:nvPicPr>
        <p:blipFill>
          <a:blip r:embed="rId2" cstate="print"/>
          <a:stretch>
            <a:fillRect/>
          </a:stretch>
        </p:blipFill>
        <p:spPr>
          <a:xfrm flipH="1">
            <a:off x="6382804" y="670097"/>
            <a:ext cx="2005620" cy="2398863"/>
          </a:xfrm>
          <a:prstGeom prst="ellipse">
            <a:avLst/>
          </a:prstGeom>
          <a:ln>
            <a:noFill/>
          </a:ln>
          <a:effectLst>
            <a:softEdge rad="112500"/>
          </a:effectLst>
        </p:spPr>
      </p:pic>
      <p:sp>
        <p:nvSpPr>
          <p:cNvPr id="7" name="TextBox 6"/>
          <p:cNvSpPr txBox="1"/>
          <p:nvPr/>
        </p:nvSpPr>
        <p:spPr>
          <a:xfrm>
            <a:off x="852561" y="1450107"/>
            <a:ext cx="5904656" cy="3416320"/>
          </a:xfrm>
          <a:prstGeom prst="rect">
            <a:avLst/>
          </a:prstGeom>
          <a:noFill/>
          <a:ln w="5715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ru-RU" dirty="0">
                <a:latin typeface="Times New Roman" pitchFamily="18" charset="0"/>
                <a:cs typeface="Times New Roman" pitchFamily="18" charset="0"/>
              </a:rPr>
              <a:t>Франсуа Виет родился </a:t>
            </a:r>
            <a:r>
              <a:rPr lang="ru-RU" dirty="0" smtClean="0">
                <a:latin typeface="Times New Roman" pitchFamily="18" charset="0"/>
                <a:cs typeface="Times New Roman" pitchFamily="18" charset="0"/>
              </a:rPr>
              <a:t>на </a:t>
            </a:r>
            <a:r>
              <a:rPr lang="ru-RU" dirty="0">
                <a:latin typeface="Times New Roman" pitchFamily="18" charset="0"/>
                <a:cs typeface="Times New Roman" pitchFamily="18" charset="0"/>
              </a:rPr>
              <a:t>юге Франции в небольшом городке </a:t>
            </a:r>
            <a:r>
              <a:rPr lang="ru-RU" dirty="0" err="1" smtClean="0">
                <a:latin typeface="Times New Roman" pitchFamily="18" charset="0"/>
                <a:cs typeface="Times New Roman" pitchFamily="18" charset="0"/>
              </a:rPr>
              <a:t>Фантене</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ле</a:t>
            </a:r>
            <a:r>
              <a:rPr lang="ru-RU" dirty="0" smtClean="0">
                <a:latin typeface="Times New Roman" pitchFamily="18" charset="0"/>
                <a:cs typeface="Times New Roman" pitchFamily="18" charset="0"/>
              </a:rPr>
              <a:t>-Конт. Отец </a:t>
            </a:r>
            <a:r>
              <a:rPr lang="ru-RU" dirty="0">
                <a:latin typeface="Times New Roman" pitchFamily="18" charset="0"/>
                <a:cs typeface="Times New Roman" pitchFamily="18" charset="0"/>
              </a:rPr>
              <a:t>Виета был прокурором. По </a:t>
            </a:r>
            <a:r>
              <a:rPr lang="ru-RU" dirty="0" smtClean="0">
                <a:latin typeface="Times New Roman" pitchFamily="18" charset="0"/>
                <a:cs typeface="Times New Roman" pitchFamily="18" charset="0"/>
              </a:rPr>
              <a:t>традиции, сын </a:t>
            </a:r>
            <a:r>
              <a:rPr lang="ru-RU" dirty="0">
                <a:latin typeface="Times New Roman" pitchFamily="18" charset="0"/>
                <a:cs typeface="Times New Roman" pitchFamily="18" charset="0"/>
              </a:rPr>
              <a:t>выбрал профессию отца и стал юристом, окончив университет в Пуату. В 1560 году двадцатилетний адвокат начал свою карьеру в родном городе, но через три года перешел на службу в знатную гугенотскую семью де </a:t>
            </a:r>
            <a:r>
              <a:rPr lang="ru-RU" dirty="0" err="1">
                <a:latin typeface="Times New Roman" pitchFamily="18" charset="0"/>
                <a:cs typeface="Times New Roman" pitchFamily="18" charset="0"/>
              </a:rPr>
              <a:t>Партене</a:t>
            </a:r>
            <a:r>
              <a:rPr lang="ru-RU" dirty="0">
                <a:latin typeface="Times New Roman" pitchFamily="18" charset="0"/>
                <a:cs typeface="Times New Roman" pitchFamily="18" charset="0"/>
              </a:rPr>
              <a:t>. Он стал секретарем хозяина дома и учителем его дочери двенадцатилетней Екатерины. Именно преподавание пробудило в молодом юристе интерес к математике.</a:t>
            </a:r>
          </a:p>
          <a:p>
            <a:endParaRPr lang="az-Latn-AZ" dirty="0" smtClean="0">
              <a:latin typeface="Times New Roman" pitchFamily="18" charset="0"/>
              <a:cs typeface="Times New Roman" pitchFamily="18" charset="0"/>
            </a:endParaRPr>
          </a:p>
          <a:p>
            <a:endParaRPr lang="az-Latn-AZ" dirty="0" smtClean="0">
              <a:latin typeface="Times New Roman" pitchFamily="18" charset="0"/>
              <a:cs typeface="Times New Roman" pitchFamily="18" charset="0"/>
            </a:endParaRPr>
          </a:p>
        </p:txBody>
      </p:sp>
      <p:sp>
        <p:nvSpPr>
          <p:cNvPr id="3" name="TextBox 2"/>
          <p:cNvSpPr txBox="1"/>
          <p:nvPr/>
        </p:nvSpPr>
        <p:spPr>
          <a:xfrm>
            <a:off x="819824" y="4217020"/>
            <a:ext cx="7568600" cy="2308324"/>
          </a:xfrm>
          <a:prstGeom prst="rect">
            <a:avLst/>
          </a:prstGeom>
          <a:noFill/>
        </p:spPr>
        <p:txBody>
          <a:bodyPr wrap="square" rtlCol="0">
            <a:spAutoFit/>
          </a:bodyPr>
          <a:lstStyle/>
          <a:p>
            <a:r>
              <a:rPr lang="ru-RU" dirty="0">
                <a:latin typeface="Times New Roman" pitchFamily="18" charset="0"/>
                <a:cs typeface="Times New Roman" pitchFamily="18" charset="0"/>
              </a:rPr>
              <a:t>Виет первым догадался обозначить буквами не только  неизвестные, но и коэффициенты при них. Ведь используя буквы можно было записывать формулы. Это был огромный шаг вперёд. Недаром Виета часто называют «отцом алгебры». Недостатком алгебры Виета было то, что он признавал только положительные числа. Полученные Виетом системы равенств, связывающие корни уравнения с коэффициентами, теперь называют теоремой Виета.</a:t>
            </a:r>
          </a:p>
          <a:p>
            <a:endParaRPr lang="az-Latn-AZ"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1052736"/>
            <a:ext cx="6196405" cy="1296144"/>
          </a:xfrm>
        </p:spPr>
        <p:txBody>
          <a:bodyPr/>
          <a:lstStyle/>
          <a:p>
            <a:pPr marL="0" indent="0" algn="ctr">
              <a:buNone/>
            </a:pPr>
            <a:r>
              <a:rPr lang="ru-RU" dirty="0" smtClean="0">
                <a:latin typeface="Times New Roman" pitchFamily="18" charset="0"/>
                <a:cs typeface="Times New Roman" pitchFamily="18" charset="0"/>
              </a:rPr>
              <a:t>А чему будут равны сумма корней и произведение корней не приведенного квадратного уравнения?</a:t>
            </a:r>
            <a:endParaRPr lang="az-Latn-AZ" dirty="0">
              <a:latin typeface="Times New Roman" pitchFamily="18" charset="0"/>
              <a:cs typeface="Times New Roman" pitchFamily="18"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431792359"/>
              </p:ext>
            </p:extLst>
          </p:nvPr>
        </p:nvGraphicFramePr>
        <p:xfrm>
          <a:off x="3347864" y="2564904"/>
          <a:ext cx="2417763" cy="2646362"/>
        </p:xfrm>
        <a:graphic>
          <a:graphicData uri="http://schemas.openxmlformats.org/presentationml/2006/ole">
            <mc:AlternateContent xmlns:mc="http://schemas.openxmlformats.org/markup-compatibility/2006">
              <mc:Choice xmlns:v="urn:schemas-microsoft-com:vml" Requires="v">
                <p:oleObj spid="_x0000_s50219" name="Формула" r:id="rId3" imgW="977900" imgH="1054100" progId="Equation.3">
                  <p:embed/>
                </p:oleObj>
              </mc:Choice>
              <mc:Fallback>
                <p:oleObj name="Формула" r:id="rId3" imgW="977900" imgH="1054100" progId="Equation.3">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2564904"/>
                        <a:ext cx="2417763" cy="2646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Рисунок 4" descr="686447182.png"/>
          <p:cNvPicPr>
            <a:picLocks noChangeAspect="1"/>
          </p:cNvPicPr>
          <p:nvPr/>
        </p:nvPicPr>
        <p:blipFill>
          <a:blip r:embed="rId5" cstate="print"/>
          <a:stretch>
            <a:fillRect/>
          </a:stretch>
        </p:blipFill>
        <p:spPr>
          <a:xfrm>
            <a:off x="918718" y="4833746"/>
            <a:ext cx="1493042" cy="1820783"/>
          </a:xfrm>
          <a:prstGeom prst="rect">
            <a:avLst/>
          </a:prstGeom>
        </p:spPr>
      </p:pic>
    </p:spTree>
    <p:extLst>
      <p:ext uri="{BB962C8B-B14F-4D97-AF65-F5344CB8AC3E}">
        <p14:creationId xmlns:p14="http://schemas.microsoft.com/office/powerpoint/2010/main" val="1809647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1317</TotalTime>
  <Words>858</Words>
  <Application>Microsoft Office PowerPoint</Application>
  <PresentationFormat>Экран (4:3)</PresentationFormat>
  <Paragraphs>123</Paragraphs>
  <Slides>19</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19</vt:i4>
      </vt:variant>
    </vt:vector>
  </HeadingPairs>
  <TitlesOfParts>
    <vt:vector size="22" baseType="lpstr">
      <vt:lpstr>Кнопка</vt:lpstr>
      <vt:lpstr>Формула</vt:lpstr>
      <vt:lpstr>Equation</vt:lpstr>
      <vt:lpstr>Презентация PowerPoint</vt:lpstr>
      <vt:lpstr>Презентация PowerPoint</vt:lpstr>
      <vt:lpstr>Презентация PowerPoint</vt:lpstr>
      <vt:lpstr>Презентация PowerPoint</vt:lpstr>
      <vt:lpstr>Презентация PowerPoint</vt:lpstr>
      <vt:lpstr> x2 – 7x + 12 = 0 </vt:lpstr>
      <vt:lpstr>Презентация PowerPoint</vt:lpstr>
      <vt:lpstr>Франсуа Виет  (1540-1603)</vt:lpstr>
      <vt:lpstr>Презентация PowerPoint</vt:lpstr>
      <vt:lpstr>Задание № 1.</vt:lpstr>
      <vt:lpstr>Задание № 2.</vt:lpstr>
      <vt:lpstr>Задание № 3.</vt:lpstr>
      <vt:lpstr>План работы:</vt:lpstr>
      <vt:lpstr>Презентация PowerPoint</vt:lpstr>
      <vt:lpstr>Задание № 5.</vt:lpstr>
      <vt:lpstr>Задание № 6.</vt:lpstr>
      <vt:lpstr>Задание № 7.</vt:lpstr>
      <vt:lpstr>домашняя задания: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174</cp:revision>
  <dcterms:created xsi:type="dcterms:W3CDTF">2013-12-22T12:24:11Z</dcterms:created>
  <dcterms:modified xsi:type="dcterms:W3CDTF">2014-01-15T17:29:43Z</dcterms:modified>
</cp:coreProperties>
</file>