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65" r:id="rId4"/>
    <p:sldId id="258" r:id="rId5"/>
    <p:sldId id="271" r:id="rId6"/>
    <p:sldId id="277" r:id="rId7"/>
    <p:sldId id="285" r:id="rId8"/>
    <p:sldId id="259" r:id="rId9"/>
    <p:sldId id="274" r:id="rId10"/>
    <p:sldId id="275" r:id="rId11"/>
    <p:sldId id="278" r:id="rId12"/>
    <p:sldId id="279" r:id="rId13"/>
    <p:sldId id="281" r:id="rId14"/>
    <p:sldId id="267" r:id="rId15"/>
    <p:sldId id="280" r:id="rId16"/>
    <p:sldId id="282" r:id="rId17"/>
    <p:sldId id="289" r:id="rId18"/>
    <p:sldId id="288" r:id="rId19"/>
    <p:sldId id="283" r:id="rId20"/>
    <p:sldId id="286" r:id="rId21"/>
    <p:sldId id="276" r:id="rId22"/>
    <p:sldId id="270" r:id="rId23"/>
    <p:sldId id="25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B6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A1E98C-339A-44C3-A0FA-6A91A37E2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D60A-4E0D-4EDF-AE20-4919B9CCB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2F71E-FEE8-4B3A-90A6-ADEE76C601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9BE4-880B-401D-B6D6-24AD49B35E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C4E9-752A-4D83-97B2-01A3FD140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799AE-F93F-40FE-8B46-A8814E1E3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13281-D71A-4E2B-9EC1-D6752C4F6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91A24-AFB6-4D9E-B5B1-9C7A98B87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FE3D0-E4D0-492C-87FD-C3F4561DA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EE13-32EC-48CA-BD11-4005E415A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EA87D-8C62-464D-9E77-909B20D80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5398B8-B0DE-41EA-AA55-DA7F2E7BC5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teasoul.ru/wp-content/uploads/diagramma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vary.ru/images/2240/2240_20090216214652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chadomik.ru/52_______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ld-gorynych.narod.ru/Gorynych/out/images-out/Vafeev-StolypinGarden/re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en/7/76/Altan_Khan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shkolazhizni.ru/img/content/i60/60171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kolazhizni.ru/img/content/i60/60171_or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shkolazhizni.ru/img/content/i60/60170_or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.ru/images/material-images/solomatkin.jpg?PHPSESSID=805c0cd663a10b3b760f313c48ba5f6d" TargetMode="External"/><Relationship Id="rId3" Type="http://schemas.openxmlformats.org/officeDocument/2006/relationships/image" Target="../media/image10.jpeg"/><Relationship Id="rId7" Type="http://schemas.openxmlformats.org/officeDocument/2006/relationships/image" Target="http://www.tea.ru/images/material-images/stojarovpreview.jpg" TargetMode="External"/><Relationship Id="rId2" Type="http://schemas.openxmlformats.org/officeDocument/2006/relationships/hyperlink" Target="http://www.tea.ru/images/material-images/makinsamovar.jpg?PHPSESSID=805c0cd663a10b3b760f313c48ba5f6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tea.ru/images/material-images/stojarov.jpg?PHPSESSID=805c0cd663a10b3b760f313c48ba5f6d" TargetMode="External"/><Relationship Id="rId10" Type="http://schemas.openxmlformats.org/officeDocument/2006/relationships/image" Target="http://www.tea.ru/images/material-images/solomatkinpreview.jpg" TargetMode="External"/><Relationship Id="rId4" Type="http://schemas.openxmlformats.org/officeDocument/2006/relationships/image" Target="http://www.tea.ru/images/material-images/makinsamovarpreivew.jpg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hyperlink" Target="http://shkolazhizni.ru/img/content/i60/60172_or.jpg" TargetMode="External"/><Relationship Id="rId2" Type="http://schemas.openxmlformats.org/officeDocument/2006/relationships/hyperlink" Target="http://shkolazhizni.ru/img/content/i60/60169_o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shkolazhizni.ru/img/content/i60/60474.jpg" TargetMode="External"/><Relationship Id="rId5" Type="http://schemas.openxmlformats.org/officeDocument/2006/relationships/image" Target="../media/image14.jpeg"/><Relationship Id="rId4" Type="http://schemas.openxmlformats.org/officeDocument/2006/relationships/image" Target="http://shkolazhizni.ru/img/content/i60/60169.jpg" TargetMode="External"/><Relationship Id="rId9" Type="http://schemas.openxmlformats.org/officeDocument/2006/relationships/image" Target="http://shkolazhizni.ru/img/content/i60/6017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79613" y="5949950"/>
            <a:ext cx="57610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ИНТЕГРИРОВАННЫЙ УРОК</a:t>
            </a:r>
            <a:r>
              <a:rPr lang="ru-RU"/>
              <a:t> 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(АНГЛИЙСКИЙ ЯЗЫК + ХИМИЯ)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7905750" cy="284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«ЧАЙ: КАК ОН ПРИЯТЕН, 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ВКУСЕН, АРОМАТЕН»</a:t>
            </a:r>
          </a:p>
        </p:txBody>
      </p:sp>
      <p:pic>
        <p:nvPicPr>
          <p:cNvPr id="2056" name="Picture 8" descr="i?id=27700132&amp;tov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3500438"/>
            <a:ext cx="2376487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4292600"/>
            <a:ext cx="7793038" cy="14620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400" b="1"/>
              <a:t>Англичане знают как заваривать чай. Выпив 7 чашек чая утром, они окончательно просыпаются. А выпив 9 чашек чая на ночь, они хорошо засыпают. </a:t>
            </a:r>
            <a:br>
              <a:rPr lang="ru-RU" sz="2400" b="1"/>
            </a:br>
            <a:r>
              <a:rPr lang="ru-RU" sz="2400" b="1"/>
              <a:t>В Англии говорят: «хороший чай узнать очень легко. Если ложка в стакане чая не двигается, - это крепкий чай. Если ложка колеблется, то чай очень слабый» 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                                                            (шутка)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4249737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Чай в Англии</a:t>
            </a:r>
          </a:p>
        </p:txBody>
      </p:sp>
      <p:pic>
        <p:nvPicPr>
          <p:cNvPr id="29703" name="Picture 7" descr="%D0%BA%D0%BE%D1%84%D0%B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365625"/>
            <a:ext cx="3600450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растет индийск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0" cy="6999287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042988" y="3789363"/>
            <a:ext cx="6985000" cy="33496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Легенда гласит: «Давным-давно пастухи заметили, что овцы становятся очень резвыми, поев зеленых листьев с кустарников. Они решили проверить магическую силу этого растения. Они  залили листья кипятком и пили ароматный напиток небольшими глотками. Через  некоторое время пастухи почувствовали удивительную силу во всем теле.»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Первое упоминание о чае встречается   в Китае в 2500 до нашей эры. В давние времена он очень ценился. В некоторых странах его использовали вместо денег. Позже  чай появился в других странах Азии и Европы.</a:t>
            </a:r>
          </a:p>
        </p:txBody>
      </p:sp>
      <p:sp>
        <p:nvSpPr>
          <p:cNvPr id="36875" name="WordArt 11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4681537" cy="549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Impact"/>
              </a:rPr>
              <a:t>Из истории чая 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635375" y="1168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(о возникновении чая)</a:t>
            </a:r>
          </a:p>
        </p:txBody>
      </p:sp>
      <p:pic>
        <p:nvPicPr>
          <p:cNvPr id="36877" name="Picture 13" descr="китайцы пьют ча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46350" cy="3573463"/>
          </a:xfrm>
          <a:prstGeom prst="rect">
            <a:avLst/>
          </a:prstGeom>
          <a:noFill/>
        </p:spPr>
      </p:pic>
      <p:pic>
        <p:nvPicPr>
          <p:cNvPr id="36878" name="Picture 14" descr="экзотик пит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0"/>
            <a:ext cx="1752600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743200"/>
            <a:ext cx="870426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     </a:t>
            </a:r>
            <a:r>
              <a:rPr lang="ru-RU" sz="2000" b="1">
                <a:latin typeface="Times New Roman" pitchFamily="18" charset="0"/>
              </a:rPr>
              <a:t>Было время, когда о чае не знали в европейских странах. Однажды жила-была женщина. У нее был сын- морской капитан. Каждый раз, возвращаясь из далекого плавания, он привозил матери необычный подарок. Например, из Индии молодой человек привез коробочку с чаем. Она пригласила в гости своих лучших друзей, чтобы похвалиться подарком. Войдя в комнату сын увидел такую картину. Мать и гости сидели за круглым столом. В центре него стояла тарелка, наполненная коричневыми чайными листьями. Гости кушали чайные листья с солью и маслом.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    Сын удивленно спросил: «А где же вода?»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    «Я ее, конечно же вылила,»- ответила мама.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                                                                                       (анекдот)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4752975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Чайные листья</a:t>
            </a:r>
          </a:p>
        </p:txBody>
      </p:sp>
      <p:pic>
        <p:nvPicPr>
          <p:cNvPr id="37894" name="Picture 6" descr="лист ч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1196975"/>
            <a:ext cx="1546225" cy="1546225"/>
          </a:xfrm>
          <a:prstGeom prst="rect">
            <a:avLst/>
          </a:prstGeom>
          <a:noFill/>
        </p:spPr>
      </p:pic>
      <p:pic>
        <p:nvPicPr>
          <p:cNvPr id="37895" name="Picture 7" descr="листик ча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513"/>
            <a:ext cx="1333500" cy="1798637"/>
          </a:xfrm>
          <a:prstGeom prst="rect">
            <a:avLst/>
          </a:prstGeom>
          <a:noFill/>
        </p:spPr>
      </p:pic>
      <p:pic>
        <p:nvPicPr>
          <p:cNvPr id="37896" name="Picture 8" descr="куст ча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0"/>
            <a:ext cx="1544637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23850" y="2028825"/>
            <a:ext cx="84978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52400">
              <a:lnSpc>
                <a:spcPct val="130000"/>
              </a:lnSpc>
              <a:buFontTx/>
              <a:buChar char="•"/>
              <a:tabLst>
                <a:tab pos="261938" algn="l"/>
                <a:tab pos="2441575" algn="l"/>
              </a:tabLst>
            </a:pPr>
            <a:r>
              <a:rPr lang="en-US" sz="2000" b="1"/>
              <a:t>What country did tea come from?....................... </a:t>
            </a:r>
            <a:endParaRPr lang="ru-RU" sz="2000" b="1"/>
          </a:p>
          <a:p>
            <a:pPr indent="152400">
              <a:lnSpc>
                <a:spcPct val="130000"/>
              </a:lnSpc>
              <a:buFontTx/>
              <a:buChar char="•"/>
              <a:tabLst>
                <a:tab pos="261938" algn="l"/>
                <a:tab pos="2441575" algn="l"/>
              </a:tabLst>
            </a:pPr>
            <a:r>
              <a:rPr lang="en-US" sz="2000" b="1"/>
              <a:t>When did the Russians start drinking tea?......................</a:t>
            </a:r>
            <a:r>
              <a:rPr lang="en-GB" sz="2000" b="1"/>
              <a:t>	</a:t>
            </a:r>
            <a:endParaRPr lang="ru-RU" sz="2000" b="1" i="1"/>
          </a:p>
          <a:p>
            <a:pPr indent="152400">
              <a:lnSpc>
                <a:spcPct val="130000"/>
              </a:lnSpc>
              <a:buFontTx/>
              <a:buChar char="•"/>
              <a:tabLst>
                <a:tab pos="261938" algn="l"/>
                <a:tab pos="2441575" algn="l"/>
              </a:tabLst>
            </a:pPr>
            <a:r>
              <a:rPr lang="en-US" sz="2000" b="1"/>
              <a:t>In whose reign did tea-drinking appear in Rus?</a:t>
            </a:r>
            <a:r>
              <a:rPr lang="en-GB" sz="2000" b="1"/>
              <a:t>........................</a:t>
            </a:r>
            <a:r>
              <a:rPr lang="en-GB" sz="2000" b="1" i="1"/>
              <a:t> </a:t>
            </a:r>
            <a:endParaRPr lang="ru-RU" sz="2000" b="1" i="1"/>
          </a:p>
          <a:p>
            <a:pPr indent="152400">
              <a:lnSpc>
                <a:spcPct val="130000"/>
              </a:lnSpc>
              <a:buFontTx/>
              <a:buChar char="•"/>
              <a:tabLst>
                <a:tab pos="261938" algn="l"/>
                <a:tab pos="2441575" algn="l"/>
              </a:tabLst>
            </a:pPr>
            <a:r>
              <a:rPr lang="en-US" sz="2000" b="1"/>
              <a:t>What was the name of the tea tax?</a:t>
            </a:r>
            <a:r>
              <a:rPr lang="ru-RU" sz="2000" b="1"/>
              <a:t>...............................(</a:t>
            </a:r>
            <a:r>
              <a:rPr lang="en-US" sz="2000" b="1" i="1"/>
              <a:t>tip)</a:t>
            </a:r>
            <a:endParaRPr lang="ru-RU" sz="2000" b="1"/>
          </a:p>
          <a:p>
            <a:pPr indent="152400">
              <a:lnSpc>
                <a:spcPct val="130000"/>
              </a:lnSpc>
              <a:buFontTx/>
              <a:buChar char="•"/>
              <a:tabLst>
                <a:tab pos="261938" algn="l"/>
                <a:tab pos="2441575" algn="l"/>
              </a:tabLst>
            </a:pPr>
            <a:r>
              <a:rPr lang="en-US" sz="2000" b="1"/>
              <a:t>How many cups of the tea do the English have to drink to wake up?............... (joke)</a:t>
            </a:r>
            <a:r>
              <a:rPr lang="en-GB" sz="2000" b="1"/>
              <a:t>………….</a:t>
            </a:r>
            <a:endParaRPr lang="ru-RU" sz="2000" b="1" i="1"/>
          </a:p>
          <a:p>
            <a:pPr indent="152400">
              <a:lnSpc>
                <a:spcPct val="130000"/>
              </a:lnSpc>
              <a:buFontTx/>
              <a:buChar char="•"/>
              <a:tabLst>
                <a:tab pos="261938" algn="l"/>
                <a:tab pos="2441575" algn="l"/>
              </a:tabLst>
            </a:pPr>
            <a:r>
              <a:rPr lang="en-US" sz="2000" b="1"/>
              <a:t>How did the English have tea before it was brought to Europe? ………….(joke)</a:t>
            </a:r>
            <a:r>
              <a:rPr lang="en-GB" sz="2000" b="1"/>
              <a:t>	</a:t>
            </a:r>
            <a:endParaRPr lang="ru-RU" sz="2000" b="1"/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686425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Историческая справка – тест: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793038" cy="623888"/>
          </a:xfrm>
        </p:spPr>
        <p:txBody>
          <a:bodyPr/>
          <a:lstStyle/>
          <a:p>
            <a:pPr algn="ctr"/>
            <a:r>
              <a:rPr lang="ru-RU" sz="3200"/>
              <a:t>Химический состав чайного листа</a:t>
            </a:r>
          </a:p>
        </p:txBody>
      </p:sp>
      <p:pic>
        <p:nvPicPr>
          <p:cNvPr id="19463" name="Picture 7" descr="Картинка 64 из 62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908050"/>
            <a:ext cx="3008312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4797425"/>
            <a:ext cx="88931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i="1"/>
              <a:t>                                   Третье важнейшее вещество чайного растения издавна подрывало здоровье людей. Но они и придают любимому напитку своеобразный запах. </a:t>
            </a:r>
            <a:r>
              <a:rPr lang="ru-RU"/>
              <a:t> 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644900"/>
            <a:ext cx="8820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i="1"/>
              <a:t>                        белое вещество вяжущего вкуса, растворимое в воде и сообщающее напитку  терпкость и крепость.</a:t>
            </a:r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2276475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/>
              <a:t>                                                  триметилдиоксипурин С8Н10</a:t>
            </a:r>
            <a:r>
              <a:rPr lang="en-US" b="1"/>
              <a:t>N4O2</a:t>
            </a:r>
            <a:r>
              <a:rPr lang="ru-RU" b="1"/>
              <a:t>- кристаллическое вещество без запаха и цвета, слабо горьковатого вкуса.</a:t>
            </a:r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 rot="-606299">
            <a:off x="6516688" y="5661025"/>
            <a:ext cx="2087562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АРОМАТ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6877050" y="4076700"/>
            <a:ext cx="1403350" cy="657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spc="-360" normalizeH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ВКУС</a:t>
            </a:r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 rot="-220869">
            <a:off x="6443663" y="2997200"/>
            <a:ext cx="2270125" cy="657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БОДРОСТЬ</a:t>
            </a:r>
          </a:p>
        </p:txBody>
      </p:sp>
      <p:sp>
        <p:nvSpPr>
          <p:cNvPr id="40973" name="WordArt 13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30956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Теин (кофеин)- </a:t>
            </a:r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323850" y="3644900"/>
            <a:ext cx="140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Танин- </a:t>
            </a:r>
          </a:p>
        </p:txBody>
      </p:sp>
      <p:sp>
        <p:nvSpPr>
          <p:cNvPr id="40975" name="WordArt 15"/>
          <p:cNvSpPr>
            <a:spLocks noChangeArrowheads="1" noChangeShapeType="1" noTextEdit="1"/>
          </p:cNvSpPr>
          <p:nvPr/>
        </p:nvSpPr>
        <p:spPr bwMode="auto">
          <a:xfrm>
            <a:off x="250825" y="4868863"/>
            <a:ext cx="20177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Эфирные масла. </a:t>
            </a:r>
          </a:p>
        </p:txBody>
      </p:sp>
      <p:sp>
        <p:nvSpPr>
          <p:cNvPr id="40976" name="WordArt 1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596313" cy="12969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spc="-18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 основных  составляющих чайного 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5438" y="2852738"/>
            <a:ext cx="8818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Что люди добавляют в молоко, чтобы скрыть, что оно было разбавлено?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25438" y="3716338"/>
            <a:ext cx="651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Как может Вы узнавать, было ли молоко разбавлено?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25438" y="4437063"/>
            <a:ext cx="872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Что люди добавляют в молоко, чтобы скрыть это, это является кислым?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95288" y="5084763"/>
            <a:ext cx="627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Как мы можем определить, есть ли  сода в молоке?</a:t>
            </a:r>
          </a:p>
        </p:txBody>
      </p:sp>
      <p:sp>
        <p:nvSpPr>
          <p:cNvPr id="45066" name="WordArt 10"/>
          <p:cNvSpPr>
            <a:spLocks noChangeArrowheads="1" noChangeShapeType="1" noTextEdit="1"/>
          </p:cNvSpPr>
          <p:nvPr/>
        </p:nvSpPr>
        <p:spPr bwMode="auto">
          <a:xfrm>
            <a:off x="1908175" y="1052513"/>
            <a:ext cx="6400800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Определение качества молока. 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25438" y="2852738"/>
            <a:ext cx="8818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Что люди добавляют в молоко, чтобы скрыть, что оно было разбавлено?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2339975" y="0"/>
            <a:ext cx="4752975" cy="1257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Секреты настоящего чая</a:t>
            </a:r>
          </a:p>
        </p:txBody>
      </p:sp>
      <p:grpSp>
        <p:nvGrpSpPr>
          <p:cNvPr id="58380" name="Group 12"/>
          <p:cNvGrpSpPr>
            <a:grpSpLocks/>
          </p:cNvGrpSpPr>
          <p:nvPr/>
        </p:nvGrpSpPr>
        <p:grpSpPr bwMode="auto">
          <a:xfrm>
            <a:off x="0" y="981075"/>
            <a:ext cx="9144000" cy="5876925"/>
            <a:chOff x="0" y="663"/>
            <a:chExt cx="5760" cy="3657"/>
          </a:xfrm>
        </p:grpSpPr>
        <p:pic>
          <p:nvPicPr>
            <p:cNvPr id="58374" name="Picture 6" descr="DSC0540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663"/>
              <a:ext cx="1604" cy="1724"/>
            </a:xfrm>
            <a:prstGeom prst="rect">
              <a:avLst/>
            </a:prstGeom>
            <a:noFill/>
          </p:spPr>
        </p:pic>
        <p:pic>
          <p:nvPicPr>
            <p:cNvPr id="58375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10" y="709"/>
              <a:ext cx="2132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376" name="Picture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42" y="754"/>
              <a:ext cx="2018" cy="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378" name="Picture 10" descr="т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2387"/>
              <a:ext cx="3515" cy="1933"/>
            </a:xfrm>
            <a:prstGeom prst="rect">
              <a:avLst/>
            </a:prstGeom>
            <a:noFill/>
          </p:spPr>
        </p:pic>
      </p:grpSp>
      <p:pic>
        <p:nvPicPr>
          <p:cNvPr id="58379" name="Picture 11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3568700"/>
            <a:ext cx="3635375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%D1%82%D0%BE%D1%80%D1%82%D0%B8%D0%BA%20%D1%81%D0%BE%20%D1%81%D0%B2%D0%B5%D1%87%D0%B0%D0%BC%D0%B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628775"/>
            <a:ext cx="4392613" cy="3994150"/>
          </a:xfrm>
          <a:prstGeom prst="rect">
            <a:avLst/>
          </a:prstGeom>
          <a:noFill/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2484438" y="115888"/>
            <a:ext cx="4175125" cy="935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Праздничный торт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692275" y="22050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мука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258888" y="25654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песок сахарный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258888" y="2924175"/>
            <a:ext cx="218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масло сливочное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835150" y="3284538"/>
            <a:ext cx="73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яица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92275" y="3716338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молоко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908175" y="40767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соль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1908175" y="4581525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сода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35150" y="5013325"/>
            <a:ext cx="100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</a:rPr>
              <a:t>ваниль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  <p:bldP spid="56329" grpId="0"/>
      <p:bldP spid="56330" grpId="0"/>
      <p:bldP spid="56331" grpId="0"/>
      <p:bldP spid="56332" grpId="0"/>
      <p:bldP spid="56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1234029990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42975"/>
            <a:ext cx="2951162" cy="2413000"/>
          </a:xfrm>
          <a:prstGeom prst="rect">
            <a:avLst/>
          </a:prstGeom>
          <a:noFill/>
        </p:spPr>
      </p:pic>
      <p:pic>
        <p:nvPicPr>
          <p:cNvPr id="47113" name="Picture 9" descr="Картинка 1 из 9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573463"/>
            <a:ext cx="3276600" cy="2168525"/>
          </a:xfrm>
          <a:prstGeom prst="rect">
            <a:avLst/>
          </a:prstGeom>
          <a:noFill/>
        </p:spPr>
      </p:pic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158037" cy="8286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Рецепты кондитерских изделий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476375" y="3933825"/>
            <a:ext cx="15843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мука</a:t>
            </a:r>
          </a:p>
          <a:p>
            <a:r>
              <a:rPr lang="ru-RU" sz="1400">
                <a:solidFill>
                  <a:schemeClr val="tx2"/>
                </a:solidFill>
              </a:rPr>
              <a:t>масло сливочное</a:t>
            </a:r>
          </a:p>
          <a:p>
            <a:r>
              <a:rPr lang="ru-RU" sz="1400">
                <a:solidFill>
                  <a:schemeClr val="tx2"/>
                </a:solidFill>
              </a:rPr>
              <a:t>молоко</a:t>
            </a:r>
          </a:p>
          <a:p>
            <a:r>
              <a:rPr lang="ru-RU" sz="1400">
                <a:solidFill>
                  <a:schemeClr val="tx2"/>
                </a:solidFill>
              </a:rPr>
              <a:t>сахарный песок</a:t>
            </a:r>
          </a:p>
          <a:p>
            <a:r>
              <a:rPr lang="ru-RU" sz="1400">
                <a:solidFill>
                  <a:schemeClr val="tx2"/>
                </a:solidFill>
              </a:rPr>
              <a:t>соль</a:t>
            </a:r>
          </a:p>
          <a:p>
            <a:r>
              <a:rPr lang="ru-RU" sz="1400">
                <a:solidFill>
                  <a:schemeClr val="tx2"/>
                </a:solidFill>
              </a:rPr>
              <a:t>сода</a:t>
            </a:r>
          </a:p>
          <a:p>
            <a:r>
              <a:rPr lang="ru-RU" sz="1400">
                <a:solidFill>
                  <a:schemeClr val="tx2"/>
                </a:solidFill>
              </a:rPr>
              <a:t>уксус</a:t>
            </a:r>
          </a:p>
          <a:p>
            <a:r>
              <a:rPr lang="ru-RU" sz="1400">
                <a:solidFill>
                  <a:schemeClr val="tx2"/>
                </a:solidFill>
              </a:rPr>
              <a:t>яйцо</a:t>
            </a:r>
          </a:p>
          <a:p>
            <a:r>
              <a:rPr lang="ru-RU" sz="1400">
                <a:solidFill>
                  <a:schemeClr val="tx2"/>
                </a:solidFill>
              </a:rPr>
              <a:t>изюм</a:t>
            </a:r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1476375" y="3500438"/>
            <a:ext cx="1470025" cy="287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Булочки</a:t>
            </a:r>
          </a:p>
        </p:txBody>
      </p: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6372225" y="1412875"/>
            <a:ext cx="1371600" cy="215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Блины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6227763" y="1844675"/>
            <a:ext cx="1836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мука</a:t>
            </a:r>
          </a:p>
          <a:p>
            <a:r>
              <a:rPr lang="ru-RU" sz="1400">
                <a:solidFill>
                  <a:schemeClr val="tx2"/>
                </a:solidFill>
              </a:rPr>
              <a:t>масло растительное</a:t>
            </a:r>
          </a:p>
          <a:p>
            <a:r>
              <a:rPr lang="ru-RU" sz="1400">
                <a:solidFill>
                  <a:schemeClr val="tx2"/>
                </a:solidFill>
              </a:rPr>
              <a:t>сахарный песок</a:t>
            </a:r>
          </a:p>
          <a:p>
            <a:r>
              <a:rPr lang="ru-RU" sz="1400">
                <a:solidFill>
                  <a:schemeClr val="tx2"/>
                </a:solidFill>
              </a:rPr>
              <a:t>сода</a:t>
            </a:r>
          </a:p>
          <a:p>
            <a:r>
              <a:rPr lang="ru-RU" sz="1400">
                <a:solidFill>
                  <a:schemeClr val="tx2"/>
                </a:solidFill>
              </a:rPr>
              <a:t>уксус</a:t>
            </a:r>
          </a:p>
          <a:p>
            <a:r>
              <a:rPr lang="ru-RU" sz="1400">
                <a:solidFill>
                  <a:schemeClr val="tx2"/>
                </a:solidFill>
              </a:rPr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ча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55650" y="2565400"/>
            <a:ext cx="7127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just">
              <a:buFontTx/>
              <a:buChar char="•"/>
            </a:pPr>
            <a:endParaRPr lang="ru-RU" b="1">
              <a:solidFill>
                <a:schemeClr val="folHlink"/>
              </a:solidFill>
            </a:endParaRPr>
          </a:p>
          <a:p>
            <a:pPr lvl="2" algn="just">
              <a:buFontTx/>
              <a:buChar char="•"/>
            </a:pPr>
            <a:r>
              <a:rPr lang="ru-RU" b="1">
                <a:solidFill>
                  <a:schemeClr val="folHlink"/>
                </a:solidFill>
              </a:rPr>
              <a:t>  создание условий для формирования нового взгляда учащихся на чай как на напиток, имеющий свою историю возникновения, традиции его потребления разными народами мира;</a:t>
            </a:r>
          </a:p>
          <a:p>
            <a:pPr lvl="2" algn="just">
              <a:buFontTx/>
              <a:buChar char="•"/>
            </a:pPr>
            <a:r>
              <a:rPr lang="ru-RU" b="1">
                <a:solidFill>
                  <a:schemeClr val="folHlink"/>
                </a:solidFill>
              </a:rPr>
              <a:t>  осознание полезных свойств чая, его благотворного влияния на организм человека;</a:t>
            </a:r>
          </a:p>
          <a:p>
            <a:pPr lvl="2" algn="just">
              <a:buFontTx/>
              <a:buChar char="•"/>
            </a:pPr>
            <a:r>
              <a:rPr lang="ru-RU" b="1">
                <a:solidFill>
                  <a:schemeClr val="folHlink"/>
                </a:solidFill>
              </a:rPr>
              <a:t>  воспитание бережливости, аккуратности и эстетического вкуса.</a:t>
            </a:r>
            <a:r>
              <a:rPr lang="ru-RU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23850" y="2852738"/>
            <a:ext cx="95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folHlink"/>
                </a:solidFill>
              </a:rPr>
              <a:t>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315913"/>
            <a:ext cx="9753600" cy="7315201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Найти соответствие между формулами веществ и их названиями</a:t>
            </a: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0" y="1700213"/>
            <a:ext cx="6516688" cy="5157787"/>
            <a:chOff x="2880" y="9474"/>
            <a:chExt cx="6864" cy="4320"/>
          </a:xfrm>
        </p:grpSpPr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6324" y="9474"/>
              <a:ext cx="3420" cy="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ru-RU" sz="1900" b="1"/>
                <a:t>1)H</a:t>
              </a:r>
              <a:r>
                <a:rPr lang="ru-RU" sz="2900" b="1" baseline="-25000"/>
                <a:t>2</a:t>
              </a:r>
              <a:r>
                <a:rPr lang="ru-RU" sz="1900" b="1"/>
                <a:t>O</a:t>
              </a:r>
            </a:p>
            <a:p>
              <a:pPr>
                <a:lnSpc>
                  <a:spcPct val="110000"/>
                </a:lnSpc>
              </a:pPr>
              <a:endParaRPr lang="ru-RU" sz="1900" b="1"/>
            </a:p>
            <a:p>
              <a:r>
                <a:rPr lang="ru-RU" sz="1700" b="1"/>
                <a:t>2)NaHCO</a:t>
              </a:r>
              <a:r>
                <a:rPr lang="ru-RU" sz="2100" b="1" baseline="-25000"/>
                <a:t>3</a:t>
              </a:r>
              <a:endParaRPr lang="ru-RU" sz="2100" b="1"/>
            </a:p>
            <a:p>
              <a:endParaRPr lang="ru-RU" sz="1700" b="1"/>
            </a:p>
            <a:p>
              <a:endParaRPr lang="ru-RU" sz="1700" b="1"/>
            </a:p>
            <a:p>
              <a:r>
                <a:rPr lang="ru-RU" sz="2100" b="1"/>
                <a:t>3) СH</a:t>
              </a:r>
              <a:r>
                <a:rPr lang="ru-RU" sz="2900" b="1" baseline="-25000"/>
                <a:t>2</a:t>
              </a:r>
              <a:r>
                <a:rPr lang="ru-RU" sz="2100" b="1"/>
                <a:t>-CО–О –С</a:t>
              </a:r>
              <a:r>
                <a:rPr lang="ru-RU" sz="2100" b="1" baseline="-25000"/>
                <a:t>17</a:t>
              </a:r>
              <a:r>
                <a:rPr lang="ru-RU" sz="2100" b="1"/>
                <a:t>H</a:t>
              </a:r>
              <a:r>
                <a:rPr lang="ru-RU" sz="2100" b="1" baseline="-25000"/>
                <a:t>33</a:t>
              </a:r>
              <a:endParaRPr lang="ru-RU" sz="4500" b="1" baseline="-25000"/>
            </a:p>
            <a:p>
              <a:r>
                <a:rPr lang="ru-RU" sz="2100" b="1"/>
                <a:t>    </a:t>
              </a:r>
            </a:p>
            <a:p>
              <a:r>
                <a:rPr lang="ru-RU" sz="2100" b="1"/>
                <a:t>    СH–СО–О–С</a:t>
              </a:r>
              <a:r>
                <a:rPr lang="ru-RU" sz="2100" b="1" baseline="-25000"/>
                <a:t>17</a:t>
              </a:r>
              <a:r>
                <a:rPr lang="ru-RU" sz="2100" b="1"/>
                <a:t>H</a:t>
              </a:r>
              <a:r>
                <a:rPr lang="ru-RU" sz="2100" b="1" baseline="-25000"/>
                <a:t>31</a:t>
              </a:r>
              <a:endParaRPr lang="ru-RU" sz="2100" b="1"/>
            </a:p>
            <a:p>
              <a:r>
                <a:rPr lang="ru-RU" sz="2100" b="1"/>
                <a:t>   </a:t>
              </a:r>
            </a:p>
            <a:p>
              <a:r>
                <a:rPr lang="ru-RU" sz="2100" b="1"/>
                <a:t>    СH</a:t>
              </a:r>
              <a:r>
                <a:rPr lang="ru-RU" sz="2100" b="1" baseline="-25000"/>
                <a:t>2</a:t>
              </a:r>
              <a:r>
                <a:rPr lang="ru-RU" sz="2100" b="1"/>
                <a:t>–СО–О– С</a:t>
              </a:r>
              <a:r>
                <a:rPr lang="ru-RU" sz="2100" b="1" baseline="-25000"/>
                <a:t>17</a:t>
              </a:r>
              <a:r>
                <a:rPr lang="ru-RU" sz="2100" b="1"/>
                <a:t>H</a:t>
              </a:r>
              <a:r>
                <a:rPr lang="ru-RU" sz="2100" b="1" baseline="-25000"/>
                <a:t>29</a:t>
              </a:r>
              <a:endParaRPr lang="ru-RU" sz="2100" b="1"/>
            </a:p>
            <a:p>
              <a:endParaRPr lang="ru-RU" sz="2100" b="1"/>
            </a:p>
            <a:p>
              <a:r>
                <a:rPr lang="ru-RU" b="1"/>
                <a:t>4) СH</a:t>
              </a:r>
              <a:r>
                <a:rPr lang="ru-RU" sz="2400" b="1" baseline="-25000"/>
                <a:t>3</a:t>
              </a:r>
              <a:r>
                <a:rPr lang="ru-RU" b="1"/>
                <a:t>–СН–СООH</a:t>
              </a:r>
              <a:endParaRPr lang="ru-RU" b="1" i="1"/>
            </a:p>
            <a:p>
              <a:r>
                <a:rPr lang="ru-RU" b="1" i="1"/>
                <a:t>             </a:t>
              </a:r>
            </a:p>
            <a:p>
              <a:r>
                <a:rPr lang="ru-RU" b="1" i="1"/>
                <a:t>              </a:t>
              </a:r>
              <a:r>
                <a:rPr lang="ru-RU" b="1"/>
                <a:t>ОH</a:t>
              </a:r>
              <a:endParaRPr lang="ru-RU" sz="1700" b="1"/>
            </a:p>
            <a:p>
              <a:endParaRPr lang="ru-RU" sz="1700" b="1"/>
            </a:p>
            <a:p>
              <a:r>
                <a:rPr lang="ru-RU" sz="1700" b="1"/>
                <a:t>5) NaCl</a:t>
              </a: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2880" y="9474"/>
              <a:ext cx="3420" cy="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80000"/>
                </a:lnSpc>
              </a:pPr>
              <a:r>
                <a:rPr lang="ru-RU" sz="1100"/>
                <a:t>- </a:t>
              </a:r>
              <a:r>
                <a:rPr lang="ru-RU">
                  <a:latin typeface="Arial Black" pitchFamily="34" charset="0"/>
                </a:rPr>
                <a:t>пищевая сода   </a:t>
              </a:r>
            </a:p>
            <a:p>
              <a:pPr>
                <a:lnSpc>
                  <a:spcPct val="180000"/>
                </a:lnSpc>
              </a:pPr>
              <a:endParaRPr lang="ru-RU">
                <a:latin typeface="Arial Black" pitchFamily="34" charset="0"/>
              </a:endParaRP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- поваренная соль </a:t>
              </a: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  </a:t>
              </a: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- молочная кислота </a:t>
              </a: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  </a:t>
              </a: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- масло растительное  </a:t>
              </a: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 </a:t>
              </a:r>
            </a:p>
            <a:p>
              <a:pPr>
                <a:lnSpc>
                  <a:spcPct val="180000"/>
                </a:lnSpc>
              </a:pPr>
              <a:r>
                <a:rPr lang="ru-RU">
                  <a:latin typeface="Arial Black" pitchFamily="34" charset="0"/>
                </a:rPr>
                <a:t>- вода  </a:t>
              </a:r>
            </a:p>
          </p:txBody>
        </p:sp>
      </p:grp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11413" y="3068638"/>
            <a:ext cx="1008062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2843213" y="4005263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1979613" y="2060575"/>
            <a:ext cx="14398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2700338" y="4076700"/>
            <a:ext cx="93503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900113" y="1916113"/>
            <a:ext cx="2447925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779838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3779838" y="3429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4356100" y="54451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140200" y="1196975"/>
            <a:ext cx="47323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 sz="2800"/>
              <a:t>И лучше дома нет,</a:t>
            </a:r>
            <a:br>
              <a:rPr lang="ru-RU" sz="2800"/>
            </a:br>
            <a:r>
              <a:rPr lang="ru-RU" sz="2800"/>
              <a:t>Чем собственный твой дом,</a:t>
            </a:r>
            <a:br>
              <a:rPr lang="ru-RU" sz="2800"/>
            </a:br>
            <a:r>
              <a:rPr lang="ru-RU" sz="2800"/>
              <a:t>Где ходики стучат</a:t>
            </a:r>
            <a:br>
              <a:rPr lang="ru-RU" sz="2800"/>
            </a:br>
            <a:r>
              <a:rPr lang="ru-RU" sz="2800"/>
              <a:t>Старательно на кухне,</a:t>
            </a:r>
            <a:br>
              <a:rPr lang="ru-RU" sz="2800"/>
            </a:br>
            <a:r>
              <a:rPr lang="ru-RU" sz="2800"/>
              <a:t>Где милая моя</a:t>
            </a:r>
            <a:br>
              <a:rPr lang="ru-RU" sz="2800"/>
            </a:br>
            <a:r>
              <a:rPr lang="ru-RU" sz="2800"/>
              <a:t>И чайник со свистком.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Юрий Визбор </a:t>
            </a:r>
          </a:p>
        </p:txBody>
      </p:sp>
      <p:pic>
        <p:nvPicPr>
          <p:cNvPr id="30725" name="Picture 5" descr="Русское чаепитие: Конфетки, бараночки..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484313"/>
            <a:ext cx="29813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43213" y="33337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latin typeface="Arial" charset="0"/>
              </a:rPr>
              <a:t>Интересный факт</a:t>
            </a:r>
            <a:r>
              <a:rPr lang="ru-RU" sz="2000">
                <a:latin typeface="Arial" charset="0"/>
              </a:rPr>
              <a:t>  </a:t>
            </a:r>
          </a:p>
        </p:txBody>
      </p:sp>
      <p:graphicFrame>
        <p:nvGraphicFramePr>
          <p:cNvPr id="23595" name="Group 43"/>
          <p:cNvGraphicFramePr>
            <a:graphicFrameLocks noGrp="1"/>
          </p:cNvGraphicFramePr>
          <p:nvPr/>
        </p:nvGraphicFramePr>
        <p:xfrm>
          <a:off x="0" y="2295525"/>
          <a:ext cx="9144000" cy="4419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01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                         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китайский иероглиф, обозначающий понятие "чай"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                       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зелень, трава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                       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                  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дерево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B3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B3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B3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человек, имеющий своё место на земле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B3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                  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E664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8" name="Picture 6" descr="200905271435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341438"/>
            <a:ext cx="1322388" cy="1168400"/>
          </a:xfrm>
          <a:prstGeom prst="rect">
            <a:avLst/>
          </a:prstGeom>
          <a:noFill/>
        </p:spPr>
      </p:pic>
      <p:pic>
        <p:nvPicPr>
          <p:cNvPr id="23559" name="Picture 7" descr="200905271437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3068638"/>
            <a:ext cx="2016125" cy="989012"/>
          </a:xfrm>
          <a:prstGeom prst="rect">
            <a:avLst/>
          </a:prstGeom>
          <a:noFill/>
        </p:spPr>
      </p:pic>
      <p:pic>
        <p:nvPicPr>
          <p:cNvPr id="23560" name="Picture 8" descr="200905271437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5516563"/>
            <a:ext cx="1141412" cy="601662"/>
          </a:xfrm>
          <a:prstGeom prst="rect">
            <a:avLst/>
          </a:prstGeom>
          <a:noFill/>
        </p:spPr>
      </p:pic>
      <p:pic>
        <p:nvPicPr>
          <p:cNvPr id="23561" name="Picture 9" descr="200905271439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275" y="4076700"/>
            <a:ext cx="976313" cy="108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0"/>
            <a:ext cx="6446838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AutoShape 13" descr="История ча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376" name="Picture 16" descr="монгольские чайные плантац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38"/>
            <a:ext cx="9144000" cy="6816725"/>
          </a:xfrm>
          <a:prstGeom prst="rect">
            <a:avLst/>
          </a:prstGeom>
          <a:noFill/>
        </p:spPr>
      </p:pic>
      <p:pic>
        <p:nvPicPr>
          <p:cNvPr id="15377" name="Picture 17" descr="Картинка 33 из 3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886075" cy="3810000"/>
          </a:xfrm>
          <a:prstGeom prst="rect">
            <a:avLst/>
          </a:prstGeom>
          <a:noFill/>
        </p:spPr>
      </p:pic>
      <p:pic>
        <p:nvPicPr>
          <p:cNvPr id="15379" name="Picture 19" descr="Картинка 1 из 2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2113" y="3141663"/>
            <a:ext cx="2401887" cy="3716337"/>
          </a:xfrm>
          <a:prstGeom prst="rect">
            <a:avLst/>
          </a:prstGeom>
          <a:noFill/>
        </p:spPr>
      </p:pic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813175"/>
            <a:ext cx="3233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Царь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Михаил Федорович Романов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563938" y="6021388"/>
            <a:ext cx="307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Монгольский Алтан-хан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3068638"/>
            <a:ext cx="30241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Arial" charset="0"/>
              </a:rPr>
              <a:t>                                    </a:t>
            </a:r>
          </a:p>
          <a:p>
            <a:pPr algn="ctr" eaLnBrk="0" hangingPunct="0"/>
            <a:r>
              <a:rPr lang="ru-RU" sz="1400" b="1">
                <a:solidFill>
                  <a:srgbClr val="222222"/>
                </a:solidFill>
                <a:latin typeface="Arial" charset="0"/>
              </a:rPr>
              <a:t>В. Г. Перов. Чаепитие в Мытищах, близ Москвы. Фрагмент</a:t>
            </a:r>
            <a:endParaRPr lang="ru-RU" sz="1400" b="1">
              <a:latin typeface="Arial" charset="0"/>
            </a:endParaRPr>
          </a:p>
        </p:txBody>
      </p:sp>
      <p:pic>
        <p:nvPicPr>
          <p:cNvPr id="7173" name="Picture 5" descr="В. Г. Перов. Чаепитие в Мытищах, близ Москвы. Фрагмен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560388"/>
            <a:ext cx="2952750" cy="2686050"/>
          </a:xfrm>
          <a:prstGeom prst="rect">
            <a:avLst/>
          </a:prstGeom>
          <a:noFill/>
        </p:spPr>
      </p:pic>
      <p:graphicFrame>
        <p:nvGraphicFramePr>
          <p:cNvPr id="7174" name="Group 6"/>
          <p:cNvGraphicFramePr>
            <a:graphicFrameLocks noGrp="1"/>
          </p:cNvGraphicFramePr>
          <p:nvPr/>
        </p:nvGraphicFramePr>
        <p:xfrm>
          <a:off x="4643438" y="3213100"/>
          <a:ext cx="3313112" cy="288925"/>
        </p:xfrm>
        <a:graphic>
          <a:graphicData uri="http://schemas.openxmlformats.org/drawingml/2006/table">
            <a:tbl>
              <a:tblPr/>
              <a:tblGrid>
                <a:gridCol w="331311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АРХИПОВ А.Е. В ГОСТИ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80" name="Picture 12" descr="АРХИПОВ А.Е. В ГО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549275"/>
            <a:ext cx="3887788" cy="2608263"/>
          </a:xfrm>
          <a:prstGeom prst="rect">
            <a:avLst/>
          </a:prstGeom>
          <a:noFill/>
        </p:spPr>
      </p:pic>
      <p:pic>
        <p:nvPicPr>
          <p:cNvPr id="7181" name="Picture 13" descr="Картинка 2 из 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933825"/>
            <a:ext cx="3051175" cy="2293938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68313" y="6237288"/>
            <a:ext cx="438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Б.М. Кустодиева «Московский трактир»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046413" y="2657475"/>
            <a:ext cx="3051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83" name="Picture 15" descr="К. Коровин. За чайным столом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5076825" y="3789363"/>
            <a:ext cx="2881313" cy="2333625"/>
          </a:xfrm>
          <a:prstGeom prst="rect">
            <a:avLst/>
          </a:prstGeom>
          <a:noFill/>
        </p:spPr>
      </p:pic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5003800" y="6237288"/>
            <a:ext cx="341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484848"/>
                </a:solidFill>
              </a:rPr>
              <a:t>К. Коровин. За чайным столом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7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82" grpId="0"/>
      <p:bldP spid="7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15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0" name="Picture 4" descr="Фото. Начало XX в. Изготовление самовара">
            <a:hlinkClick r:id="rId2" tooltip="&quot;Фото. Начало XX в. Изготовление самовара&quot;"/>
          </p:cNvPr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563938" y="333375"/>
            <a:ext cx="1296987" cy="2592388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03575" y="2997200"/>
            <a:ext cx="2159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Фото. Начало XX в.</a:t>
            </a:r>
            <a:br>
              <a:rPr lang="ru-RU" sz="1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1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Изготовление самовара</a:t>
            </a:r>
            <a:r>
              <a:rPr lang="ru-RU">
                <a:latin typeface="Arial" charset="0"/>
              </a:rPr>
              <a:t> </a:t>
            </a:r>
            <a:endParaRPr lang="ru-RU" sz="2400">
              <a:latin typeface="Arial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6" name="Picture 10" descr="В. Ф. Стожаров У самовара">
            <a:hlinkClick r:id="rId5" tooltip="&quot;В. Ф. Стожаров У самовара&quot;"/>
          </p:cNvPr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539750" y="460375"/>
            <a:ext cx="2054225" cy="4105275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755650" y="4652963"/>
            <a:ext cx="1673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70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В. Ф. Стожаров</a:t>
            </a:r>
            <a:br>
              <a:rPr lang="ru-RU" sz="170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ru-RU" sz="170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У самовара </a:t>
            </a:r>
            <a:endParaRPr lang="ru-RU" sz="280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215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9" name="Picture 13" descr="Л. И. Соломаткин Уличная сцена">
            <a:hlinkClick r:id="rId8" tooltip="&quot;Л. И. Соломаткин Уличная сцена&quot;"/>
          </p:cNvPr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6084888" y="404813"/>
            <a:ext cx="1981200" cy="3960812"/>
          </a:xfrm>
          <a:prstGeom prst="rect">
            <a:avLst/>
          </a:prstGeom>
          <a:noFill/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227763" y="4508500"/>
            <a:ext cx="16557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Л. И. Соломаткин</a:t>
            </a:r>
            <a:br>
              <a:rPr lang="ru-RU" sz="1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1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Уличная сцена</a:t>
            </a:r>
            <a:r>
              <a:rPr lang="ru-RU">
                <a:latin typeface="Arial" charset="0"/>
              </a:rPr>
              <a:t> 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8" grpId="0"/>
      <p:bldP spid="245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А.Я. Волосков. За чайным столом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116013" y="260350"/>
            <a:ext cx="3024187" cy="2522538"/>
          </a:xfrm>
          <a:prstGeom prst="rect">
            <a:avLst/>
          </a:prstGeom>
          <a:noFill/>
        </p:spPr>
      </p:pic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755650" y="2852738"/>
            <a:ext cx="3709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484848"/>
                </a:solidFill>
              </a:rPr>
              <a:t>А.Я. Волосков. За чайным столом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816475" y="2852738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Б.М. Кустодиев. Купчиха, пьющая чай        </a:t>
            </a:r>
          </a:p>
        </p:txBody>
      </p:sp>
      <p:pic>
        <p:nvPicPr>
          <p:cNvPr id="31765" name="Picture 21" descr="Б.М. Кустодиев. Купчиха, пьющая чай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4859338" y="260350"/>
            <a:ext cx="3097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263900" y="2476500"/>
            <a:ext cx="2617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66" name="Picture 22" descr="Б.М. Кустодиев. На террасе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2916238" y="3357563"/>
            <a:ext cx="2538412" cy="2951162"/>
          </a:xfrm>
          <a:prstGeom prst="rect">
            <a:avLst/>
          </a:prstGeom>
          <a:noFill/>
        </p:spPr>
      </p:pic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555875" y="616585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484848"/>
                </a:solidFill>
              </a:rPr>
              <a:t>Б.М. Кустодиев. На террасе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4" grpId="0"/>
      <p:bldP spid="317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476250"/>
            <a:ext cx="7127875" cy="15128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Давно известно, что родина чая – Китай. Слово «чай», созвучное английскому «Китай» (</a:t>
            </a:r>
            <a:r>
              <a:rPr lang="en-US" sz="2800">
                <a:solidFill>
                  <a:schemeClr val="tx2"/>
                </a:solidFill>
              </a:rPr>
              <a:t>China)</a:t>
            </a:r>
            <a:r>
              <a:rPr lang="ru-RU" sz="2800">
                <a:solidFill>
                  <a:schemeClr val="tx2"/>
                </a:solidFill>
              </a:rPr>
              <a:t>, попало в русский язык через чаеторговцев.</a:t>
            </a:r>
          </a:p>
        </p:txBody>
      </p:sp>
      <p:pic>
        <p:nvPicPr>
          <p:cNvPr id="51203" name="Picture 3" descr="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420938"/>
            <a:ext cx="2424113" cy="3240087"/>
          </a:xfrm>
          <a:prstGeom prst="rect">
            <a:avLst/>
          </a:prstGeom>
          <a:noFill/>
        </p:spPr>
      </p:pic>
      <p:pic>
        <p:nvPicPr>
          <p:cNvPr id="51204" name="Picture 4" descr="логотип ча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420938"/>
            <a:ext cx="2740025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?id=46724652&amp;tov=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908050"/>
            <a:ext cx="2481262" cy="2732088"/>
          </a:xfrm>
          <a:prstGeom prst="rect">
            <a:avLst/>
          </a:prstGeom>
          <a:noFill/>
        </p:spPr>
      </p:pic>
      <p:pic>
        <p:nvPicPr>
          <p:cNvPr id="8201" name="Picture 9" descr="i?id=145850347&amp;tov=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0"/>
            <a:ext cx="2987675" cy="2249488"/>
          </a:xfrm>
          <a:prstGeom prst="rect">
            <a:avLst/>
          </a:prstGeom>
          <a:noFill/>
        </p:spPr>
      </p:pic>
      <p:pic>
        <p:nvPicPr>
          <p:cNvPr id="8203" name="Picture 11" descr="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4670425"/>
            <a:ext cx="2916237" cy="2187575"/>
          </a:xfrm>
          <a:prstGeom prst="rect">
            <a:avLst/>
          </a:prstGeom>
          <a:noFill/>
        </p:spPr>
      </p:pic>
      <p:pic>
        <p:nvPicPr>
          <p:cNvPr id="8207" name="Picture 15" descr="i?id=87000888&amp;tov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276600" cy="2185988"/>
          </a:xfrm>
          <a:prstGeom prst="rect">
            <a:avLst/>
          </a:prstGeom>
          <a:noFill/>
        </p:spPr>
      </p:pic>
      <p:pic>
        <p:nvPicPr>
          <p:cNvPr id="8209" name="Picture 17" descr="В оранжерее. Джеймс Жак Жозеф Тисс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70400"/>
            <a:ext cx="3527425" cy="2387600"/>
          </a:xfrm>
          <a:prstGeom prst="rect">
            <a:avLst/>
          </a:prstGeom>
          <a:noFill/>
        </p:spPr>
      </p:pic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0" y="2708275"/>
            <a:ext cx="9144000" cy="2160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Классическое английское чаепитие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0"/>
            <a:ext cx="6769100" cy="6769100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 rot="39637075">
            <a:off x="3792538" y="1689100"/>
            <a:ext cx="1995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вкусный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 rot="2864702">
            <a:off x="1849438" y="1398588"/>
            <a:ext cx="256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ароматный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-2320053">
            <a:off x="4787900" y="2420938"/>
            <a:ext cx="2354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душистый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 rot="-2947829">
            <a:off x="4356100" y="2060575"/>
            <a:ext cx="1963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крепкий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 rot="1055129">
            <a:off x="1476375" y="2852738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полезный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 rot="-1449966">
            <a:off x="4932363" y="2997200"/>
            <a:ext cx="3003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насыщенный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 rot="1647773">
            <a:off x="1547813" y="2133600"/>
            <a:ext cx="2366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folHlink"/>
                </a:solidFill>
              </a:rPr>
              <a:t>бодрящий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 build="allAtOnce"/>
      <p:bldP spid="27664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710</TotalTime>
  <Words>663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Tahoma</vt:lpstr>
      <vt:lpstr>Wingdings</vt:lpstr>
      <vt:lpstr>Verdana</vt:lpstr>
      <vt:lpstr>Times New Roman</vt:lpstr>
      <vt:lpstr>Arial Black</vt:lpstr>
      <vt:lpstr>Палитра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Англичане знают как заваривать чай. Выпив 7 чашек чая утром, они окончательно просыпаются. А выпив 9 чашек чая на ночь, они хорошо засыпают.  В Англии говорят: «хороший чай узнать очень легко. Если ложка в стакане чая не двигается, - это крепкий чай. Если ложка колеблется, то чай очень слабый»                                                               (шутка)</vt:lpstr>
      <vt:lpstr>Слайд 11</vt:lpstr>
      <vt:lpstr>Слайд 12</vt:lpstr>
      <vt:lpstr>Слайд 13</vt:lpstr>
      <vt:lpstr>Химический состав чайного листа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30</cp:revision>
  <dcterms:created xsi:type="dcterms:W3CDTF">2009-11-18T08:09:13Z</dcterms:created>
  <dcterms:modified xsi:type="dcterms:W3CDTF">2014-05-06T15:19:36Z</dcterms:modified>
</cp:coreProperties>
</file>