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8FDE-6B25-4F5B-A555-3D932EA3C859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CFF3-86DE-47E9-A102-1C2DC40BB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8FDE-6B25-4F5B-A555-3D932EA3C859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CFF3-86DE-47E9-A102-1C2DC40BB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8FDE-6B25-4F5B-A555-3D932EA3C859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CFF3-86DE-47E9-A102-1C2DC40BB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8FDE-6B25-4F5B-A555-3D932EA3C859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CFF3-86DE-47E9-A102-1C2DC40BB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8FDE-6B25-4F5B-A555-3D932EA3C859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CFF3-86DE-47E9-A102-1C2DC40BB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8FDE-6B25-4F5B-A555-3D932EA3C859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CFF3-86DE-47E9-A102-1C2DC40BB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8FDE-6B25-4F5B-A555-3D932EA3C859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CFF3-86DE-47E9-A102-1C2DC40BB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8FDE-6B25-4F5B-A555-3D932EA3C859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CFF3-86DE-47E9-A102-1C2DC40BB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8FDE-6B25-4F5B-A555-3D932EA3C859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CFF3-86DE-47E9-A102-1C2DC40BB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8FDE-6B25-4F5B-A555-3D932EA3C859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CFF3-86DE-47E9-A102-1C2DC40BB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8FDE-6B25-4F5B-A555-3D932EA3C859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CFF3-86DE-47E9-A102-1C2DC40BB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68FDE-6B25-4F5B-A555-3D932EA3C859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4CFF3-86DE-47E9-A102-1C2DC40BB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ФФФФФФФФФФФФФ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179388" y="188913"/>
            <a:ext cx="8783637" cy="6553200"/>
            <a:chOff x="179388" y="188913"/>
            <a:chExt cx="8783637" cy="6553200"/>
          </a:xfrm>
        </p:grpSpPr>
        <p:sp>
          <p:nvSpPr>
            <p:cNvPr id="6" name="AutoShape 13"/>
            <p:cNvSpPr>
              <a:spLocks noChangeArrowheads="1"/>
            </p:cNvSpPr>
            <p:nvPr/>
          </p:nvSpPr>
          <p:spPr bwMode="auto">
            <a:xfrm>
              <a:off x="179388" y="188913"/>
              <a:ext cx="8783637" cy="6553200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428596" y="428604"/>
              <a:ext cx="8280400" cy="611981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580996" y="581004"/>
            <a:ext cx="8280400" cy="61198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179388" y="188913"/>
            <a:ext cx="8783637" cy="6553200"/>
            <a:chOff x="179388" y="188913"/>
            <a:chExt cx="8783637" cy="6553200"/>
          </a:xfrm>
        </p:grpSpPr>
        <p:sp>
          <p:nvSpPr>
            <p:cNvPr id="12" name="AutoShape 13"/>
            <p:cNvSpPr>
              <a:spLocks noChangeArrowheads="1"/>
            </p:cNvSpPr>
            <p:nvPr/>
          </p:nvSpPr>
          <p:spPr bwMode="auto">
            <a:xfrm>
              <a:off x="179388" y="188913"/>
              <a:ext cx="8783637" cy="6553200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>
              <a:off x="428596" y="428604"/>
              <a:ext cx="8280400" cy="611981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pic>
        <p:nvPicPr>
          <p:cNvPr id="14" name="Picture 5" descr="7_0064"/>
          <p:cNvPicPr>
            <a:picLocks noChangeAspect="1" noChangeArrowheads="1"/>
          </p:cNvPicPr>
          <p:nvPr/>
        </p:nvPicPr>
        <p:blipFill>
          <a:blip r:embed="rId2" cstate="email"/>
          <a:srcRect r="-345"/>
          <a:stretch>
            <a:fillRect/>
          </a:stretch>
        </p:blipFill>
        <p:spPr bwMode="auto">
          <a:xfrm>
            <a:off x="6357950" y="3214686"/>
            <a:ext cx="2105025" cy="3043237"/>
          </a:xfrm>
          <a:prstGeom prst="rect">
            <a:avLst/>
          </a:prstGeom>
          <a:noFill/>
        </p:spPr>
      </p:pic>
      <p:grpSp>
        <p:nvGrpSpPr>
          <p:cNvPr id="15" name="Группа 14"/>
          <p:cNvGrpSpPr/>
          <p:nvPr/>
        </p:nvGrpSpPr>
        <p:grpSpPr>
          <a:xfrm>
            <a:off x="323850" y="5516563"/>
            <a:ext cx="1439863" cy="1079500"/>
            <a:chOff x="323850" y="5516563"/>
            <a:chExt cx="1439863" cy="1079500"/>
          </a:xfrm>
        </p:grpSpPr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 rot="20807026">
              <a:off x="323850" y="6092825"/>
              <a:ext cx="647700" cy="503238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chemeClr val="bg1"/>
                </a:gs>
                <a:gs pos="100000">
                  <a:srgbClr val="FF99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ru-RU" sz="2800" b="1">
                  <a:solidFill>
                    <a:srgbClr val="FF3300"/>
                  </a:solidFill>
                </a:rPr>
                <a:t>А</a:t>
              </a:r>
            </a:p>
          </p:txBody>
        </p:sp>
        <p:sp>
          <p:nvSpPr>
            <p:cNvPr id="17" name="Rectangle 24"/>
            <p:cNvSpPr>
              <a:spLocks noChangeArrowheads="1"/>
            </p:cNvSpPr>
            <p:nvPr/>
          </p:nvSpPr>
          <p:spPr bwMode="auto">
            <a:xfrm>
              <a:off x="1116013" y="6092825"/>
              <a:ext cx="647700" cy="503238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rgbClr val="FFFF66"/>
                </a:gs>
                <a:gs pos="100000">
                  <a:srgbClr val="FF99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ru-RU" sz="2800" b="1" dirty="0">
                  <a:solidFill>
                    <a:srgbClr val="0000E6"/>
                  </a:solidFill>
                </a:rPr>
                <a:t>В</a:t>
              </a:r>
            </a:p>
          </p:txBody>
        </p:sp>
        <p:sp>
          <p:nvSpPr>
            <p:cNvPr id="18" name="Rectangle 25"/>
            <p:cNvSpPr>
              <a:spLocks noChangeArrowheads="1"/>
            </p:cNvSpPr>
            <p:nvPr/>
          </p:nvSpPr>
          <p:spPr bwMode="auto">
            <a:xfrm rot="771960">
              <a:off x="827088" y="5516563"/>
              <a:ext cx="647700" cy="503237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chemeClr val="bg1"/>
                </a:gs>
                <a:gs pos="100000">
                  <a:srgbClr val="FF99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ru-RU" sz="2800" b="1"/>
                <a:t>Б</a:t>
              </a:r>
            </a:p>
          </p:txBody>
        </p:sp>
      </p:grp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611188" y="2636838"/>
            <a:ext cx="7451725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/>
              <a:t>     </a:t>
            </a:r>
            <a:r>
              <a:rPr lang="ru-RU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Имя прилагательное</a:t>
            </a:r>
            <a:endParaRPr lang="ru-RU" sz="4800" b="1" dirty="0">
              <a:gradFill flip="none" rotWithShape="1"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  <a:p>
            <a:endParaRPr lang="ru-RU" sz="4800" b="1" dirty="0"/>
          </a:p>
          <a:p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357422" y="857232"/>
            <a:ext cx="42693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5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rPr>
              <a:t>Тема урока: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79388" y="188913"/>
            <a:ext cx="8783637" cy="6553200"/>
            <a:chOff x="179388" y="188913"/>
            <a:chExt cx="8783637" cy="6553200"/>
          </a:xfrm>
        </p:grpSpPr>
        <p:grpSp>
          <p:nvGrpSpPr>
            <p:cNvPr id="5" name="Группа 18"/>
            <p:cNvGrpSpPr/>
            <p:nvPr/>
          </p:nvGrpSpPr>
          <p:grpSpPr>
            <a:xfrm>
              <a:off x="179388" y="188913"/>
              <a:ext cx="8783637" cy="6553200"/>
              <a:chOff x="179388" y="188913"/>
              <a:chExt cx="8783637" cy="6553200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auto">
              <a:xfrm>
                <a:off x="179388" y="188913"/>
                <a:ext cx="8783637" cy="6553200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428596" y="428604"/>
                <a:ext cx="8280400" cy="611981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" name="Группа 21"/>
            <p:cNvGrpSpPr/>
            <p:nvPr/>
          </p:nvGrpSpPr>
          <p:grpSpPr>
            <a:xfrm>
              <a:off x="323850" y="5516563"/>
              <a:ext cx="1439863" cy="1079500"/>
              <a:chOff x="323850" y="5516563"/>
              <a:chExt cx="1439863" cy="1079500"/>
            </a:xfrm>
          </p:grpSpPr>
          <p:sp>
            <p:nvSpPr>
              <p:cNvPr id="7" name="Rectangle 21"/>
              <p:cNvSpPr>
                <a:spLocks noChangeArrowheads="1"/>
              </p:cNvSpPr>
              <p:nvPr/>
            </p:nvSpPr>
            <p:spPr bwMode="auto">
              <a:xfrm rot="20807026">
                <a:off x="323850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>
                    <a:solidFill>
                      <a:srgbClr val="FF3300"/>
                    </a:solidFill>
                  </a:rPr>
                  <a:t>А</a:t>
                </a:r>
              </a:p>
            </p:txBody>
          </p:sp>
          <p:sp>
            <p:nvSpPr>
              <p:cNvPr id="8" name="Rectangle 24"/>
              <p:cNvSpPr>
                <a:spLocks noChangeArrowheads="1"/>
              </p:cNvSpPr>
              <p:nvPr/>
            </p:nvSpPr>
            <p:spPr bwMode="auto">
              <a:xfrm>
                <a:off x="1116013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rgbClr val="FFFF66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>
                    <a:solidFill>
                      <a:srgbClr val="0000E6"/>
                    </a:solidFill>
                  </a:rPr>
                  <a:t>В</a:t>
                </a:r>
              </a:p>
            </p:txBody>
          </p:sp>
          <p:sp>
            <p:nvSpPr>
              <p:cNvPr id="9" name="Rectangle 25"/>
              <p:cNvSpPr>
                <a:spLocks noChangeArrowheads="1"/>
              </p:cNvSpPr>
              <p:nvPr/>
            </p:nvSpPr>
            <p:spPr bwMode="auto">
              <a:xfrm rot="771960">
                <a:off x="827088" y="5516563"/>
                <a:ext cx="647700" cy="503237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/>
                  <a:t>Б</a:t>
                </a:r>
              </a:p>
            </p:txBody>
          </p:sp>
        </p:grpSp>
      </p:grpSp>
      <p:pic>
        <p:nvPicPr>
          <p:cNvPr id="12" name="Picture 5" descr="7_0064"/>
          <p:cNvPicPr>
            <a:picLocks noChangeAspect="1" noChangeArrowheads="1"/>
          </p:cNvPicPr>
          <p:nvPr/>
        </p:nvPicPr>
        <p:blipFill>
          <a:blip r:embed="rId2" cstate="email"/>
          <a:srcRect r="-345"/>
          <a:stretch>
            <a:fillRect/>
          </a:stretch>
        </p:blipFill>
        <p:spPr bwMode="auto">
          <a:xfrm>
            <a:off x="6858016" y="3714752"/>
            <a:ext cx="1956783" cy="2828923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071670" y="714356"/>
            <a:ext cx="5796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n>
                  <a:solidFill>
                    <a:srgbClr val="0033CC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18900000" scaled="0"/>
                </a:gradFill>
                <a:latin typeface="Constantia" pitchFamily="18" charset="0"/>
              </a:rPr>
              <a:t>Найдите прилагательные в упр.1, стр.94 </a:t>
            </a:r>
            <a:endParaRPr lang="ru-RU" sz="2400" dirty="0">
              <a:ln>
                <a:solidFill>
                  <a:srgbClr val="0033CC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18900000" scaled="0"/>
              </a:gradFill>
              <a:latin typeface="Constant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1142984"/>
            <a:ext cx="77867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Высокий, теплый, добрый,  маленький </a:t>
            </a:r>
          </a:p>
          <a:p>
            <a:r>
              <a:rPr lang="ru-RU" sz="2400" dirty="0" smtClean="0">
                <a:latin typeface="Arial Black" pitchFamily="34" charset="0"/>
              </a:rPr>
              <a:t>Двор</a:t>
            </a:r>
          </a:p>
          <a:p>
            <a:r>
              <a:rPr lang="ru-RU" sz="2400" dirty="0" smtClean="0">
                <a:latin typeface="Arial Black" pitchFamily="34" charset="0"/>
              </a:rPr>
              <a:t>играет   </a:t>
            </a:r>
          </a:p>
          <a:p>
            <a:r>
              <a:rPr lang="ru-RU" sz="2400" dirty="0" smtClean="0">
                <a:latin typeface="Arial Black" pitchFamily="34" charset="0"/>
              </a:rPr>
              <a:t> день       </a:t>
            </a:r>
          </a:p>
          <a:p>
            <a:r>
              <a:rPr lang="ru-RU" sz="2400" dirty="0" smtClean="0">
                <a:latin typeface="Arial Black" pitchFamily="34" charset="0"/>
              </a:rPr>
              <a:t>дом     </a:t>
            </a:r>
          </a:p>
          <a:p>
            <a:r>
              <a:rPr lang="ru-RU" sz="2400" dirty="0" smtClean="0">
                <a:latin typeface="Arial Black" pitchFamily="34" charset="0"/>
              </a:rPr>
              <a:t>строит</a:t>
            </a:r>
          </a:p>
          <a:p>
            <a:r>
              <a:rPr lang="ru-RU" sz="2400" dirty="0" smtClean="0">
                <a:latin typeface="Arial Black" pitchFamily="34" charset="0"/>
              </a:rPr>
              <a:t> идет      </a:t>
            </a:r>
          </a:p>
          <a:p>
            <a:r>
              <a:rPr lang="ru-RU" sz="2400" dirty="0" smtClean="0">
                <a:latin typeface="Arial Black" pitchFamily="34" charset="0"/>
              </a:rPr>
              <a:t>человек</a:t>
            </a:r>
          </a:p>
          <a:p>
            <a:r>
              <a:rPr lang="ru-RU" sz="2400" dirty="0" smtClean="0">
                <a:latin typeface="Arial Black" pitchFamily="34" charset="0"/>
              </a:rPr>
              <a:t>ребенок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8783637" cy="6553200"/>
            <a:chOff x="179388" y="188913"/>
            <a:chExt cx="8783637" cy="6553200"/>
          </a:xfrm>
        </p:grpSpPr>
        <p:grpSp>
          <p:nvGrpSpPr>
            <p:cNvPr id="5" name="Группа 18"/>
            <p:cNvGrpSpPr/>
            <p:nvPr/>
          </p:nvGrpSpPr>
          <p:grpSpPr>
            <a:xfrm>
              <a:off x="179388" y="188913"/>
              <a:ext cx="8783637" cy="6553200"/>
              <a:chOff x="179388" y="188913"/>
              <a:chExt cx="8783637" cy="6553200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auto">
              <a:xfrm>
                <a:off x="179388" y="188913"/>
                <a:ext cx="8783637" cy="6553200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428596" y="428604"/>
                <a:ext cx="8280400" cy="611981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" name="Группа 21"/>
            <p:cNvGrpSpPr/>
            <p:nvPr/>
          </p:nvGrpSpPr>
          <p:grpSpPr>
            <a:xfrm>
              <a:off x="323850" y="5516563"/>
              <a:ext cx="1439863" cy="1079500"/>
              <a:chOff x="323850" y="5516563"/>
              <a:chExt cx="1439863" cy="1079500"/>
            </a:xfrm>
          </p:grpSpPr>
          <p:sp>
            <p:nvSpPr>
              <p:cNvPr id="7" name="Rectangle 21"/>
              <p:cNvSpPr>
                <a:spLocks noChangeArrowheads="1"/>
              </p:cNvSpPr>
              <p:nvPr/>
            </p:nvSpPr>
            <p:spPr bwMode="auto">
              <a:xfrm rot="20807026">
                <a:off x="323850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>
                    <a:solidFill>
                      <a:srgbClr val="FF3300"/>
                    </a:solidFill>
                  </a:rPr>
                  <a:t>А</a:t>
                </a:r>
              </a:p>
            </p:txBody>
          </p:sp>
          <p:sp>
            <p:nvSpPr>
              <p:cNvPr id="8" name="Rectangle 24"/>
              <p:cNvSpPr>
                <a:spLocks noChangeArrowheads="1"/>
              </p:cNvSpPr>
              <p:nvPr/>
            </p:nvSpPr>
            <p:spPr bwMode="auto">
              <a:xfrm>
                <a:off x="1116013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rgbClr val="FFFF66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>
                    <a:solidFill>
                      <a:srgbClr val="0000E6"/>
                    </a:solidFill>
                  </a:rPr>
                  <a:t>В</a:t>
                </a:r>
              </a:p>
            </p:txBody>
          </p:sp>
          <p:sp>
            <p:nvSpPr>
              <p:cNvPr id="9" name="Rectangle 25"/>
              <p:cNvSpPr>
                <a:spLocks noChangeArrowheads="1"/>
              </p:cNvSpPr>
              <p:nvPr/>
            </p:nvSpPr>
            <p:spPr bwMode="auto">
              <a:xfrm rot="771960">
                <a:off x="827088" y="5516563"/>
                <a:ext cx="647700" cy="503237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/>
                  <a:t>Б</a:t>
                </a:r>
              </a:p>
            </p:txBody>
          </p:sp>
        </p:grpSp>
      </p:grpSp>
      <p:pic>
        <p:nvPicPr>
          <p:cNvPr id="12" name="Picture 5" descr="7_0064"/>
          <p:cNvPicPr>
            <a:picLocks noChangeAspect="1" noChangeArrowheads="1"/>
          </p:cNvPicPr>
          <p:nvPr/>
        </p:nvPicPr>
        <p:blipFill>
          <a:blip r:embed="rId2" cstate="email"/>
          <a:srcRect r="-345"/>
          <a:stretch>
            <a:fillRect/>
          </a:stretch>
        </p:blipFill>
        <p:spPr bwMode="auto">
          <a:xfrm>
            <a:off x="6858016" y="3714752"/>
            <a:ext cx="1956783" cy="2828923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286116" y="642918"/>
            <a:ext cx="39598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800" dirty="0" smtClean="0">
                <a:ln>
                  <a:solidFill>
                    <a:srgbClr val="0033CC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18900000" scaled="0"/>
                </a:gradFill>
              </a:rPr>
              <a:t>Фиксация нового знания</a:t>
            </a:r>
            <a:endParaRPr lang="ru-RU" sz="2800" dirty="0">
              <a:ln>
                <a:solidFill>
                  <a:srgbClr val="0033CC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18900000" scaled="0"/>
              </a:gra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71670" y="1214422"/>
            <a:ext cx="578647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400" b="1" dirty="0" smtClean="0">
                <a:solidFill>
                  <a:srgbClr val="FF00FF"/>
                </a:solidFill>
                <a:latin typeface="Arial Black" pitchFamily="34" charset="0"/>
              </a:rPr>
              <a:t>Имя прилагательное</a:t>
            </a:r>
          </a:p>
          <a:p>
            <a:pPr algn="ctr">
              <a:spcBef>
                <a:spcPct val="20000"/>
              </a:spcBef>
            </a:pP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        –</a:t>
            </a:r>
            <a:r>
              <a:rPr lang="ru-RU" sz="2400" b="1" dirty="0" smtClean="0">
                <a:latin typeface="Arial Black" pitchFamily="34" charset="0"/>
              </a:rPr>
              <a:t> </a:t>
            </a:r>
            <a:r>
              <a:rPr lang="ru-RU" sz="2400" b="1" u="sng" dirty="0" smtClean="0">
                <a:solidFill>
                  <a:srgbClr val="FF0000"/>
                </a:solidFill>
                <a:latin typeface="Arial Black" pitchFamily="34" charset="0"/>
              </a:rPr>
              <a:t>это  часть  речи</a:t>
            </a: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,</a:t>
            </a:r>
            <a:r>
              <a:rPr lang="ru-RU" sz="2400" b="1" dirty="0" smtClean="0">
                <a:latin typeface="Arial Black" pitchFamily="34" charset="0"/>
              </a:rPr>
              <a:t> </a:t>
            </a:r>
          </a:p>
          <a:p>
            <a:pPr algn="ctr">
              <a:spcBef>
                <a:spcPct val="20000"/>
              </a:spcBef>
            </a:pPr>
            <a:r>
              <a:rPr lang="ru-RU" sz="2400" b="1" dirty="0" smtClean="0">
                <a:latin typeface="Arial Black" pitchFamily="34" charset="0"/>
              </a:rPr>
              <a:t>Которая отвечает  на вопросы  </a:t>
            </a:r>
            <a:r>
              <a:rPr lang="ru-RU" sz="2400" b="1" dirty="0" smtClean="0">
                <a:solidFill>
                  <a:srgbClr val="3366FF"/>
                </a:solidFill>
                <a:latin typeface="Arial Black" pitchFamily="34" charset="0"/>
              </a:rPr>
              <a:t>             </a:t>
            </a:r>
          </a:p>
          <a:p>
            <a:pPr algn="ctr">
              <a:spcBef>
                <a:spcPct val="20000"/>
              </a:spcBef>
            </a:pPr>
            <a:r>
              <a:rPr lang="ru-RU" sz="2400" b="1" u="sng" dirty="0" smtClean="0">
                <a:solidFill>
                  <a:srgbClr val="3366FF"/>
                </a:solidFill>
                <a:latin typeface="Arial Black" pitchFamily="34" charset="0"/>
              </a:rPr>
              <a:t>какой?  какая? какое? какие?</a:t>
            </a:r>
          </a:p>
          <a:p>
            <a:pPr algn="ctr">
              <a:spcBef>
                <a:spcPct val="20000"/>
              </a:spcBef>
            </a:pPr>
            <a:r>
              <a:rPr lang="ru-RU" sz="2400" b="1" dirty="0" smtClean="0">
                <a:solidFill>
                  <a:srgbClr val="3366FF"/>
                </a:solidFill>
                <a:latin typeface="Arial Black" pitchFamily="34" charset="0"/>
              </a:rPr>
              <a:t>        </a:t>
            </a:r>
            <a:r>
              <a:rPr lang="ru-RU" sz="2400" b="1" dirty="0" smtClean="0">
                <a:latin typeface="Arial Black" pitchFamily="34" charset="0"/>
              </a:rPr>
              <a:t>и  обозначает</a:t>
            </a:r>
            <a:r>
              <a:rPr lang="ru-RU" sz="2400" b="1" dirty="0" smtClean="0">
                <a:solidFill>
                  <a:srgbClr val="3366FF"/>
                </a:solidFill>
                <a:latin typeface="Arial Black" pitchFamily="34" charset="0"/>
              </a:rPr>
              <a:t>             </a:t>
            </a:r>
          </a:p>
          <a:p>
            <a:pPr algn="ctr">
              <a:spcBef>
                <a:spcPct val="20000"/>
              </a:spcBef>
            </a:pPr>
            <a:r>
              <a:rPr lang="ru-RU" sz="2400" b="1" dirty="0" smtClean="0">
                <a:solidFill>
                  <a:srgbClr val="3366FF"/>
                </a:solidFill>
                <a:latin typeface="Arial Black" pitchFamily="34" charset="0"/>
              </a:rPr>
              <a:t>  </a:t>
            </a:r>
            <a:r>
              <a:rPr lang="ru-RU" sz="2400" b="1" u="sng" dirty="0" smtClean="0">
                <a:solidFill>
                  <a:srgbClr val="3366FF"/>
                </a:solidFill>
                <a:latin typeface="Arial Black" pitchFamily="34" charset="0"/>
              </a:rPr>
              <a:t>признак    предмета.      </a:t>
            </a:r>
            <a:endParaRPr lang="ru-RU" sz="2400" b="1" u="sng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79388" y="188913"/>
            <a:ext cx="8783637" cy="6553200"/>
            <a:chOff x="179388" y="188913"/>
            <a:chExt cx="8783637" cy="6553200"/>
          </a:xfrm>
        </p:grpSpPr>
        <p:grpSp>
          <p:nvGrpSpPr>
            <p:cNvPr id="5" name="Группа 18"/>
            <p:cNvGrpSpPr/>
            <p:nvPr/>
          </p:nvGrpSpPr>
          <p:grpSpPr>
            <a:xfrm>
              <a:off x="179388" y="188913"/>
              <a:ext cx="8783637" cy="6553200"/>
              <a:chOff x="179388" y="188913"/>
              <a:chExt cx="8783637" cy="6553200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auto">
              <a:xfrm>
                <a:off x="179388" y="188913"/>
                <a:ext cx="8783637" cy="6553200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428596" y="428604"/>
                <a:ext cx="8280400" cy="611981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" name="Группа 21"/>
            <p:cNvGrpSpPr/>
            <p:nvPr/>
          </p:nvGrpSpPr>
          <p:grpSpPr>
            <a:xfrm>
              <a:off x="323850" y="5516563"/>
              <a:ext cx="1439863" cy="1079500"/>
              <a:chOff x="323850" y="5516563"/>
              <a:chExt cx="1439863" cy="1079500"/>
            </a:xfrm>
          </p:grpSpPr>
          <p:sp>
            <p:nvSpPr>
              <p:cNvPr id="7" name="Rectangle 21"/>
              <p:cNvSpPr>
                <a:spLocks noChangeArrowheads="1"/>
              </p:cNvSpPr>
              <p:nvPr/>
            </p:nvSpPr>
            <p:spPr bwMode="auto">
              <a:xfrm rot="20807026">
                <a:off x="323850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>
                    <a:solidFill>
                      <a:srgbClr val="FF3300"/>
                    </a:solidFill>
                  </a:rPr>
                  <a:t>А</a:t>
                </a:r>
              </a:p>
            </p:txBody>
          </p:sp>
          <p:sp>
            <p:nvSpPr>
              <p:cNvPr id="8" name="Rectangle 24"/>
              <p:cNvSpPr>
                <a:spLocks noChangeArrowheads="1"/>
              </p:cNvSpPr>
              <p:nvPr/>
            </p:nvSpPr>
            <p:spPr bwMode="auto">
              <a:xfrm>
                <a:off x="1116013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rgbClr val="FFFF66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>
                    <a:solidFill>
                      <a:srgbClr val="0000E6"/>
                    </a:solidFill>
                  </a:rPr>
                  <a:t>В</a:t>
                </a:r>
              </a:p>
            </p:txBody>
          </p:sp>
          <p:sp>
            <p:nvSpPr>
              <p:cNvPr id="9" name="Rectangle 25"/>
              <p:cNvSpPr>
                <a:spLocks noChangeArrowheads="1"/>
              </p:cNvSpPr>
              <p:nvPr/>
            </p:nvSpPr>
            <p:spPr bwMode="auto">
              <a:xfrm rot="771960">
                <a:off x="827088" y="5516563"/>
                <a:ext cx="647700" cy="503237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/>
                  <a:t>Б</a:t>
                </a:r>
              </a:p>
            </p:txBody>
          </p:sp>
        </p:grpSp>
      </p:grpSp>
      <p:pic>
        <p:nvPicPr>
          <p:cNvPr id="12" name="Picture 5" descr="7_0064"/>
          <p:cNvPicPr>
            <a:picLocks noChangeAspect="1" noChangeArrowheads="1"/>
          </p:cNvPicPr>
          <p:nvPr/>
        </p:nvPicPr>
        <p:blipFill>
          <a:blip r:embed="rId2" cstate="email"/>
          <a:srcRect r="-345"/>
          <a:stretch>
            <a:fillRect/>
          </a:stretch>
        </p:blipFill>
        <p:spPr bwMode="auto">
          <a:xfrm>
            <a:off x="6858016" y="3714752"/>
            <a:ext cx="1956783" cy="2828923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143240" y="857232"/>
            <a:ext cx="38395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n>
                  <a:solidFill>
                    <a:srgbClr val="0033CC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18900000" scaled="0"/>
                </a:gradFill>
                <a:latin typeface="Arial Black" pitchFamily="34" charset="0"/>
              </a:rPr>
              <a:t>Сравни животных по уму</a:t>
            </a:r>
            <a:endParaRPr lang="ru-RU" sz="2000" dirty="0">
              <a:ln>
                <a:solidFill>
                  <a:srgbClr val="0033CC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18900000" scaled="0"/>
              </a:gradFill>
              <a:latin typeface="Arial Black" pitchFamily="34" charset="0"/>
            </a:endParaRPr>
          </a:p>
        </p:txBody>
      </p:sp>
      <p:pic>
        <p:nvPicPr>
          <p:cNvPr id="1026" name="Рисунок 1" descr="http://floranimal.ru/national/images/109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786" y="1285860"/>
            <a:ext cx="2643206" cy="266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4" descr="http://hq-wallpapers.ru/wallpapers/1/hq-wallpapers_ru_animals_869_1280x102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68" y="2928934"/>
            <a:ext cx="330676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143108" y="4429132"/>
            <a:ext cx="1262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33CC"/>
                </a:solidFill>
                <a:latin typeface="Arial Black" pitchFamily="34" charset="0"/>
              </a:rPr>
              <a:t>глупый</a:t>
            </a:r>
            <a:endParaRPr lang="ru-RU" sz="2000" b="1" dirty="0">
              <a:solidFill>
                <a:srgbClr val="0033CC"/>
              </a:solidFill>
              <a:latin typeface="Arial Black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86182" y="1785926"/>
            <a:ext cx="142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33CC"/>
                </a:solidFill>
                <a:latin typeface="Arial Black" pitchFamily="34" charset="0"/>
              </a:rPr>
              <a:t>умная</a:t>
            </a:r>
            <a:endParaRPr lang="ru-RU" b="1" dirty="0">
              <a:solidFill>
                <a:srgbClr val="0033CC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79388" y="188913"/>
            <a:ext cx="8783637" cy="6553200"/>
            <a:chOff x="179388" y="188913"/>
            <a:chExt cx="8783637" cy="6553200"/>
          </a:xfrm>
        </p:grpSpPr>
        <p:grpSp>
          <p:nvGrpSpPr>
            <p:cNvPr id="5" name="Группа 18"/>
            <p:cNvGrpSpPr/>
            <p:nvPr/>
          </p:nvGrpSpPr>
          <p:grpSpPr>
            <a:xfrm>
              <a:off x="179388" y="188913"/>
              <a:ext cx="8783637" cy="6553200"/>
              <a:chOff x="179388" y="188913"/>
              <a:chExt cx="8783637" cy="6553200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auto">
              <a:xfrm>
                <a:off x="179388" y="188913"/>
                <a:ext cx="8783637" cy="6553200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428596" y="428604"/>
                <a:ext cx="8280400" cy="611981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" name="Группа 21"/>
            <p:cNvGrpSpPr/>
            <p:nvPr/>
          </p:nvGrpSpPr>
          <p:grpSpPr>
            <a:xfrm>
              <a:off x="323850" y="5516563"/>
              <a:ext cx="1439863" cy="1079500"/>
              <a:chOff x="323850" y="5516563"/>
              <a:chExt cx="1439863" cy="1079500"/>
            </a:xfrm>
          </p:grpSpPr>
          <p:sp>
            <p:nvSpPr>
              <p:cNvPr id="7" name="Rectangle 21"/>
              <p:cNvSpPr>
                <a:spLocks noChangeArrowheads="1"/>
              </p:cNvSpPr>
              <p:nvPr/>
            </p:nvSpPr>
            <p:spPr bwMode="auto">
              <a:xfrm rot="20807026">
                <a:off x="323850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>
                    <a:solidFill>
                      <a:srgbClr val="FF3300"/>
                    </a:solidFill>
                  </a:rPr>
                  <a:t>А</a:t>
                </a:r>
              </a:p>
            </p:txBody>
          </p:sp>
          <p:sp>
            <p:nvSpPr>
              <p:cNvPr id="8" name="Rectangle 24"/>
              <p:cNvSpPr>
                <a:spLocks noChangeArrowheads="1"/>
              </p:cNvSpPr>
              <p:nvPr/>
            </p:nvSpPr>
            <p:spPr bwMode="auto">
              <a:xfrm>
                <a:off x="1116013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rgbClr val="FFFF66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>
                    <a:solidFill>
                      <a:srgbClr val="0000E6"/>
                    </a:solidFill>
                  </a:rPr>
                  <a:t>В</a:t>
                </a:r>
              </a:p>
            </p:txBody>
          </p:sp>
          <p:sp>
            <p:nvSpPr>
              <p:cNvPr id="9" name="Rectangle 25"/>
              <p:cNvSpPr>
                <a:spLocks noChangeArrowheads="1"/>
              </p:cNvSpPr>
              <p:nvPr/>
            </p:nvSpPr>
            <p:spPr bwMode="auto">
              <a:xfrm rot="771960">
                <a:off x="827088" y="5516563"/>
                <a:ext cx="647700" cy="503237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/>
                  <a:t>Б</a:t>
                </a:r>
              </a:p>
            </p:txBody>
          </p:sp>
        </p:grpSp>
      </p:grpSp>
      <p:pic>
        <p:nvPicPr>
          <p:cNvPr id="12" name="Picture 5" descr="7_0064"/>
          <p:cNvPicPr>
            <a:picLocks noChangeAspect="1" noChangeArrowheads="1"/>
          </p:cNvPicPr>
          <p:nvPr/>
        </p:nvPicPr>
        <p:blipFill>
          <a:blip r:embed="rId2" cstate="email"/>
          <a:srcRect r="-345"/>
          <a:stretch>
            <a:fillRect/>
          </a:stretch>
        </p:blipFill>
        <p:spPr bwMode="auto">
          <a:xfrm>
            <a:off x="6858016" y="3714752"/>
            <a:ext cx="1956783" cy="2828923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000364" y="714356"/>
            <a:ext cx="4358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n>
                  <a:solidFill>
                    <a:srgbClr val="0033CC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18900000" scaled="0"/>
                </a:gradFill>
                <a:latin typeface="Arial Black" pitchFamily="34" charset="0"/>
              </a:rPr>
              <a:t>Сравни животных по храбрости</a:t>
            </a:r>
            <a:endParaRPr lang="ru-RU" dirty="0">
              <a:ln>
                <a:solidFill>
                  <a:srgbClr val="0033CC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18900000" scaled="0"/>
              </a:gradFill>
              <a:latin typeface="Arial Black" pitchFamily="34" charset="0"/>
            </a:endParaRPr>
          </a:p>
        </p:txBody>
      </p:sp>
      <p:pic>
        <p:nvPicPr>
          <p:cNvPr id="2050" name="Рисунок 13" descr="http://anapet.info/wp-content/uploads/2011/02/Lev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1214422"/>
            <a:ext cx="2853291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Рисунок 16" descr="http://sporthant.ru/images/stories/oxota_zveri/zayac/Zayac-rusak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57620" y="3786190"/>
            <a:ext cx="3010394" cy="233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3786182" y="1928802"/>
            <a:ext cx="1226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33CC"/>
                </a:solidFill>
                <a:latin typeface="Arial Black" pitchFamily="34" charset="0"/>
              </a:rPr>
              <a:t>смелый</a:t>
            </a:r>
            <a:endParaRPr lang="ru-RU" dirty="0">
              <a:solidFill>
                <a:srgbClr val="0033CC"/>
              </a:solidFill>
              <a:latin typeface="Arial Black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57422" y="4786322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33CC"/>
                </a:solidFill>
                <a:latin typeface="Arial Black" pitchFamily="34" charset="0"/>
              </a:rPr>
              <a:t>трусливый</a:t>
            </a:r>
            <a:endParaRPr lang="ru-RU" b="1" dirty="0">
              <a:solidFill>
                <a:srgbClr val="0033CC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79388" y="188913"/>
            <a:ext cx="8783637" cy="6553200"/>
            <a:chOff x="179388" y="188913"/>
            <a:chExt cx="8783637" cy="6553200"/>
          </a:xfrm>
        </p:grpSpPr>
        <p:grpSp>
          <p:nvGrpSpPr>
            <p:cNvPr id="5" name="Группа 18"/>
            <p:cNvGrpSpPr/>
            <p:nvPr/>
          </p:nvGrpSpPr>
          <p:grpSpPr>
            <a:xfrm>
              <a:off x="179388" y="188913"/>
              <a:ext cx="8783637" cy="6553200"/>
              <a:chOff x="179388" y="188913"/>
              <a:chExt cx="8783637" cy="6553200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auto">
              <a:xfrm>
                <a:off x="179388" y="188913"/>
                <a:ext cx="8783637" cy="6553200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428596" y="428604"/>
                <a:ext cx="8280400" cy="611981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" name="Группа 21"/>
            <p:cNvGrpSpPr/>
            <p:nvPr/>
          </p:nvGrpSpPr>
          <p:grpSpPr>
            <a:xfrm>
              <a:off x="323850" y="5516563"/>
              <a:ext cx="1439863" cy="1079500"/>
              <a:chOff x="323850" y="5516563"/>
              <a:chExt cx="1439863" cy="1079500"/>
            </a:xfrm>
          </p:grpSpPr>
          <p:sp>
            <p:nvSpPr>
              <p:cNvPr id="7" name="Rectangle 21"/>
              <p:cNvSpPr>
                <a:spLocks noChangeArrowheads="1"/>
              </p:cNvSpPr>
              <p:nvPr/>
            </p:nvSpPr>
            <p:spPr bwMode="auto">
              <a:xfrm rot="20807026">
                <a:off x="323850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>
                    <a:solidFill>
                      <a:srgbClr val="FF3300"/>
                    </a:solidFill>
                  </a:rPr>
                  <a:t>А</a:t>
                </a:r>
              </a:p>
            </p:txBody>
          </p:sp>
          <p:sp>
            <p:nvSpPr>
              <p:cNvPr id="8" name="Rectangle 24"/>
              <p:cNvSpPr>
                <a:spLocks noChangeArrowheads="1"/>
              </p:cNvSpPr>
              <p:nvPr/>
            </p:nvSpPr>
            <p:spPr bwMode="auto">
              <a:xfrm>
                <a:off x="1116013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rgbClr val="FFFF66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>
                    <a:solidFill>
                      <a:srgbClr val="0000E6"/>
                    </a:solidFill>
                  </a:rPr>
                  <a:t>В</a:t>
                </a:r>
              </a:p>
            </p:txBody>
          </p:sp>
          <p:sp>
            <p:nvSpPr>
              <p:cNvPr id="9" name="Rectangle 25"/>
              <p:cNvSpPr>
                <a:spLocks noChangeArrowheads="1"/>
              </p:cNvSpPr>
              <p:nvPr/>
            </p:nvSpPr>
            <p:spPr bwMode="auto">
              <a:xfrm rot="771960">
                <a:off x="827088" y="5516563"/>
                <a:ext cx="647700" cy="503237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/>
                  <a:t>Б</a:t>
                </a:r>
              </a:p>
            </p:txBody>
          </p:sp>
        </p:grpSp>
      </p:grpSp>
      <p:grpSp>
        <p:nvGrpSpPr>
          <p:cNvPr id="12" name="Группа 11"/>
          <p:cNvGrpSpPr/>
          <p:nvPr/>
        </p:nvGrpSpPr>
        <p:grpSpPr>
          <a:xfrm>
            <a:off x="331788" y="341313"/>
            <a:ext cx="8783637" cy="6553200"/>
            <a:chOff x="179388" y="188913"/>
            <a:chExt cx="8783637" cy="6553200"/>
          </a:xfrm>
        </p:grpSpPr>
        <p:grpSp>
          <p:nvGrpSpPr>
            <p:cNvPr id="13" name="Группа 18"/>
            <p:cNvGrpSpPr/>
            <p:nvPr/>
          </p:nvGrpSpPr>
          <p:grpSpPr>
            <a:xfrm>
              <a:off x="179388" y="188913"/>
              <a:ext cx="8783637" cy="6553200"/>
              <a:chOff x="179388" y="188913"/>
              <a:chExt cx="8783637" cy="6553200"/>
            </a:xfrm>
          </p:grpSpPr>
          <p:sp>
            <p:nvSpPr>
              <p:cNvPr id="18" name="AutoShape 13"/>
              <p:cNvSpPr>
                <a:spLocks noChangeArrowheads="1"/>
              </p:cNvSpPr>
              <p:nvPr/>
            </p:nvSpPr>
            <p:spPr bwMode="auto">
              <a:xfrm>
                <a:off x="179388" y="188913"/>
                <a:ext cx="8783637" cy="6553200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" name="AutoShape 4"/>
              <p:cNvSpPr>
                <a:spLocks noChangeArrowheads="1"/>
              </p:cNvSpPr>
              <p:nvPr/>
            </p:nvSpPr>
            <p:spPr bwMode="auto">
              <a:xfrm>
                <a:off x="428596" y="428604"/>
                <a:ext cx="8280400" cy="611981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4" name="Группа 21"/>
            <p:cNvGrpSpPr/>
            <p:nvPr/>
          </p:nvGrpSpPr>
          <p:grpSpPr>
            <a:xfrm>
              <a:off x="323850" y="5516563"/>
              <a:ext cx="1439863" cy="1079500"/>
              <a:chOff x="323850" y="5516563"/>
              <a:chExt cx="1439863" cy="1079500"/>
            </a:xfrm>
          </p:grpSpPr>
          <p:sp>
            <p:nvSpPr>
              <p:cNvPr id="15" name="Rectangle 21"/>
              <p:cNvSpPr>
                <a:spLocks noChangeArrowheads="1"/>
              </p:cNvSpPr>
              <p:nvPr/>
            </p:nvSpPr>
            <p:spPr bwMode="auto">
              <a:xfrm rot="20807026">
                <a:off x="323850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>
                    <a:solidFill>
                      <a:srgbClr val="FF3300"/>
                    </a:solidFill>
                  </a:rPr>
                  <a:t>А</a:t>
                </a:r>
              </a:p>
            </p:txBody>
          </p:sp>
          <p:sp>
            <p:nvSpPr>
              <p:cNvPr id="16" name="Rectangle 24"/>
              <p:cNvSpPr>
                <a:spLocks noChangeArrowheads="1"/>
              </p:cNvSpPr>
              <p:nvPr/>
            </p:nvSpPr>
            <p:spPr bwMode="auto">
              <a:xfrm>
                <a:off x="1116013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rgbClr val="FFFF66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>
                    <a:solidFill>
                      <a:srgbClr val="0000E6"/>
                    </a:solidFill>
                  </a:rPr>
                  <a:t>В</a:t>
                </a:r>
              </a:p>
            </p:txBody>
          </p:sp>
          <p:sp>
            <p:nvSpPr>
              <p:cNvPr id="17" name="Rectangle 25"/>
              <p:cNvSpPr>
                <a:spLocks noChangeArrowheads="1"/>
              </p:cNvSpPr>
              <p:nvPr/>
            </p:nvSpPr>
            <p:spPr bwMode="auto">
              <a:xfrm rot="771960">
                <a:off x="827088" y="5516563"/>
                <a:ext cx="647700" cy="503237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/>
                  <a:t>Б</a:t>
                </a:r>
              </a:p>
            </p:txBody>
          </p:sp>
        </p:grpSp>
      </p:grpSp>
      <p:pic>
        <p:nvPicPr>
          <p:cNvPr id="20" name="Picture 5" descr="7_0064"/>
          <p:cNvPicPr>
            <a:picLocks noChangeAspect="1" noChangeArrowheads="1"/>
          </p:cNvPicPr>
          <p:nvPr/>
        </p:nvPicPr>
        <p:blipFill>
          <a:blip r:embed="rId2" cstate="email"/>
          <a:srcRect r="-345"/>
          <a:stretch>
            <a:fillRect/>
          </a:stretch>
        </p:blipFill>
        <p:spPr bwMode="auto">
          <a:xfrm>
            <a:off x="6858016" y="3714752"/>
            <a:ext cx="1956783" cy="2828923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3286116" y="714356"/>
            <a:ext cx="4261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n>
                  <a:solidFill>
                    <a:srgbClr val="0033CC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18900000" scaled="0"/>
                </a:gradFill>
                <a:latin typeface="Arial Black" pitchFamily="34" charset="0"/>
              </a:rPr>
              <a:t>Сравни животных по величине</a:t>
            </a:r>
            <a:endParaRPr lang="ru-RU" dirty="0">
              <a:ln>
                <a:solidFill>
                  <a:srgbClr val="0033CC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18900000" scaled="0"/>
              </a:gradFill>
              <a:latin typeface="Arial Black" pitchFamily="34" charset="0"/>
            </a:endParaRPr>
          </a:p>
        </p:txBody>
      </p:sp>
      <p:pic>
        <p:nvPicPr>
          <p:cNvPr id="3074" name="Рисунок 7" descr="http://floranimal.ru/families/485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3" y="1142984"/>
            <a:ext cx="2214578" cy="186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Рисунок 10" descr="http://worldphotostour.com/Main/30-45192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71802" y="3286124"/>
            <a:ext cx="3743321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3357554" y="1785926"/>
            <a:ext cx="22145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33CC"/>
                </a:solidFill>
                <a:latin typeface="Arial Black" pitchFamily="34" charset="0"/>
              </a:rPr>
              <a:t>маленькая</a:t>
            </a:r>
            <a:endParaRPr lang="ru-RU" sz="2000" b="1" dirty="0">
              <a:solidFill>
                <a:srgbClr val="0033CC"/>
              </a:solidFill>
              <a:latin typeface="Arial Black" pitchFamily="34" charset="0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928662" y="4071942"/>
            <a:ext cx="20764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33CC"/>
                </a:solidFill>
                <a:latin typeface="Arial Black" pitchFamily="34" charset="0"/>
              </a:rPr>
              <a:t>большой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79388" y="188913"/>
            <a:ext cx="8783637" cy="6553200"/>
            <a:chOff x="179388" y="188913"/>
            <a:chExt cx="8783637" cy="6553200"/>
          </a:xfrm>
        </p:grpSpPr>
        <p:grpSp>
          <p:nvGrpSpPr>
            <p:cNvPr id="5" name="Группа 18"/>
            <p:cNvGrpSpPr/>
            <p:nvPr/>
          </p:nvGrpSpPr>
          <p:grpSpPr>
            <a:xfrm>
              <a:off x="179388" y="188913"/>
              <a:ext cx="8783637" cy="6553200"/>
              <a:chOff x="179388" y="188913"/>
              <a:chExt cx="8783637" cy="6553200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auto">
              <a:xfrm>
                <a:off x="179388" y="188913"/>
                <a:ext cx="8783637" cy="6553200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428596" y="428604"/>
                <a:ext cx="8280400" cy="611981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" name="Группа 21"/>
            <p:cNvGrpSpPr/>
            <p:nvPr/>
          </p:nvGrpSpPr>
          <p:grpSpPr>
            <a:xfrm>
              <a:off x="323850" y="5516563"/>
              <a:ext cx="1439863" cy="1079500"/>
              <a:chOff x="323850" y="5516563"/>
              <a:chExt cx="1439863" cy="1079500"/>
            </a:xfrm>
          </p:grpSpPr>
          <p:sp>
            <p:nvSpPr>
              <p:cNvPr id="7" name="Rectangle 21"/>
              <p:cNvSpPr>
                <a:spLocks noChangeArrowheads="1"/>
              </p:cNvSpPr>
              <p:nvPr/>
            </p:nvSpPr>
            <p:spPr bwMode="auto">
              <a:xfrm rot="20807026">
                <a:off x="323850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>
                    <a:solidFill>
                      <a:srgbClr val="FF3300"/>
                    </a:solidFill>
                  </a:rPr>
                  <a:t>А</a:t>
                </a:r>
              </a:p>
            </p:txBody>
          </p:sp>
          <p:sp>
            <p:nvSpPr>
              <p:cNvPr id="8" name="Rectangle 24"/>
              <p:cNvSpPr>
                <a:spLocks noChangeArrowheads="1"/>
              </p:cNvSpPr>
              <p:nvPr/>
            </p:nvSpPr>
            <p:spPr bwMode="auto">
              <a:xfrm>
                <a:off x="1116013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rgbClr val="FFFF66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>
                    <a:solidFill>
                      <a:srgbClr val="0000E6"/>
                    </a:solidFill>
                  </a:rPr>
                  <a:t>В</a:t>
                </a:r>
              </a:p>
            </p:txBody>
          </p:sp>
          <p:sp>
            <p:nvSpPr>
              <p:cNvPr id="9" name="Rectangle 25"/>
              <p:cNvSpPr>
                <a:spLocks noChangeArrowheads="1"/>
              </p:cNvSpPr>
              <p:nvPr/>
            </p:nvSpPr>
            <p:spPr bwMode="auto">
              <a:xfrm rot="771960">
                <a:off x="827088" y="5516563"/>
                <a:ext cx="647700" cy="503237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/>
                  <a:t>Б</a:t>
                </a:r>
              </a:p>
            </p:txBody>
          </p:sp>
        </p:grpSp>
      </p:grpSp>
      <p:pic>
        <p:nvPicPr>
          <p:cNvPr id="12" name="Picture 5" descr="7_0064"/>
          <p:cNvPicPr>
            <a:picLocks noChangeAspect="1" noChangeArrowheads="1"/>
          </p:cNvPicPr>
          <p:nvPr/>
        </p:nvPicPr>
        <p:blipFill>
          <a:blip r:embed="rId2" cstate="email"/>
          <a:srcRect r="-345"/>
          <a:stretch>
            <a:fillRect/>
          </a:stretch>
        </p:blipFill>
        <p:spPr bwMode="auto">
          <a:xfrm>
            <a:off x="6858016" y="3714752"/>
            <a:ext cx="1956783" cy="2828923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214678" y="642918"/>
            <a:ext cx="3637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n>
                  <a:solidFill>
                    <a:srgbClr val="0033CC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18900000" scaled="0"/>
                </a:gradFill>
                <a:latin typeface="Arial Black" pitchFamily="34" charset="0"/>
              </a:rPr>
              <a:t>Сравни животных по силе</a:t>
            </a:r>
            <a:endParaRPr lang="ru-RU" dirty="0">
              <a:ln>
                <a:solidFill>
                  <a:srgbClr val="0033CC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18900000" scaled="0"/>
              </a:gradFill>
              <a:latin typeface="Arial Black" pitchFamily="34" charset="0"/>
            </a:endParaRPr>
          </a:p>
        </p:txBody>
      </p:sp>
      <p:pic>
        <p:nvPicPr>
          <p:cNvPr id="4098" name="Рисунок 19" descr="http://www.symbolsbook.ru/images/Ya/Yagnenok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48" y="1214422"/>
            <a:ext cx="2432079" cy="2187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4" descr="http://hq-wallpapers.ru/wallpapers/1/hq-wallpapers_ru_animals_869_1280x102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43306" y="3714752"/>
            <a:ext cx="330676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3643306" y="1857364"/>
            <a:ext cx="12971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33CC"/>
                </a:solidFill>
                <a:latin typeface="Arial Black" pitchFamily="34" charset="0"/>
              </a:rPr>
              <a:t>слабый</a:t>
            </a:r>
            <a:endParaRPr lang="ru-RU" sz="2000" b="1" dirty="0">
              <a:solidFill>
                <a:srgbClr val="0033CC"/>
              </a:solidFill>
              <a:latin typeface="Arial Black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43108" y="4429132"/>
            <a:ext cx="1348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33CC"/>
                </a:solidFill>
                <a:latin typeface="Arial Black" pitchFamily="34" charset="0"/>
              </a:rPr>
              <a:t>сильный</a:t>
            </a:r>
            <a:endParaRPr lang="ru-RU" b="1" dirty="0">
              <a:solidFill>
                <a:srgbClr val="0033CC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42844" y="304800"/>
            <a:ext cx="8783637" cy="6553200"/>
            <a:chOff x="179388" y="188913"/>
            <a:chExt cx="8783637" cy="6553200"/>
          </a:xfrm>
        </p:grpSpPr>
        <p:grpSp>
          <p:nvGrpSpPr>
            <p:cNvPr id="5" name="Группа 18"/>
            <p:cNvGrpSpPr/>
            <p:nvPr/>
          </p:nvGrpSpPr>
          <p:grpSpPr>
            <a:xfrm>
              <a:off x="179388" y="188913"/>
              <a:ext cx="8783637" cy="6553200"/>
              <a:chOff x="179388" y="188913"/>
              <a:chExt cx="8783637" cy="6553200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auto">
              <a:xfrm>
                <a:off x="179388" y="188913"/>
                <a:ext cx="8783637" cy="6553200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428596" y="428604"/>
                <a:ext cx="8280400" cy="611981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" name="Группа 21"/>
            <p:cNvGrpSpPr/>
            <p:nvPr/>
          </p:nvGrpSpPr>
          <p:grpSpPr>
            <a:xfrm>
              <a:off x="323850" y="5516563"/>
              <a:ext cx="1439863" cy="1079500"/>
              <a:chOff x="323850" y="5516563"/>
              <a:chExt cx="1439863" cy="1079500"/>
            </a:xfrm>
          </p:grpSpPr>
          <p:sp>
            <p:nvSpPr>
              <p:cNvPr id="7" name="Rectangle 21"/>
              <p:cNvSpPr>
                <a:spLocks noChangeArrowheads="1"/>
              </p:cNvSpPr>
              <p:nvPr/>
            </p:nvSpPr>
            <p:spPr bwMode="auto">
              <a:xfrm rot="20807026">
                <a:off x="323850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>
                    <a:solidFill>
                      <a:srgbClr val="FF3300"/>
                    </a:solidFill>
                  </a:rPr>
                  <a:t>А</a:t>
                </a:r>
              </a:p>
            </p:txBody>
          </p:sp>
          <p:sp>
            <p:nvSpPr>
              <p:cNvPr id="8" name="Rectangle 24"/>
              <p:cNvSpPr>
                <a:spLocks noChangeArrowheads="1"/>
              </p:cNvSpPr>
              <p:nvPr/>
            </p:nvSpPr>
            <p:spPr bwMode="auto">
              <a:xfrm>
                <a:off x="1116013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rgbClr val="FFFF66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>
                    <a:solidFill>
                      <a:srgbClr val="0000E6"/>
                    </a:solidFill>
                  </a:rPr>
                  <a:t>В</a:t>
                </a:r>
              </a:p>
            </p:txBody>
          </p:sp>
          <p:sp>
            <p:nvSpPr>
              <p:cNvPr id="9" name="Rectangle 25"/>
              <p:cNvSpPr>
                <a:spLocks noChangeArrowheads="1"/>
              </p:cNvSpPr>
              <p:nvPr/>
            </p:nvSpPr>
            <p:spPr bwMode="auto">
              <a:xfrm rot="771960">
                <a:off x="827088" y="5516563"/>
                <a:ext cx="647700" cy="503237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/>
                  <a:t>Б</a:t>
                </a:r>
              </a:p>
            </p:txBody>
          </p:sp>
        </p:grpSp>
      </p:grpSp>
      <p:pic>
        <p:nvPicPr>
          <p:cNvPr id="12" name="Picture 5" descr="7_0064"/>
          <p:cNvPicPr>
            <a:picLocks noChangeAspect="1" noChangeArrowheads="1"/>
          </p:cNvPicPr>
          <p:nvPr/>
        </p:nvPicPr>
        <p:blipFill>
          <a:blip r:embed="rId2" cstate="email"/>
          <a:srcRect r="-345"/>
          <a:stretch>
            <a:fillRect/>
          </a:stretch>
        </p:blipFill>
        <p:spPr bwMode="auto">
          <a:xfrm>
            <a:off x="6858016" y="3714752"/>
            <a:ext cx="1956783" cy="2828923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786182" y="642918"/>
            <a:ext cx="14405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000" b="1" dirty="0" smtClean="0">
                <a:ln>
                  <a:solidFill>
                    <a:srgbClr val="0033CC"/>
                  </a:solidFill>
                </a:ln>
                <a:gradFill flip="none" rotWithShape="1"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</a:rPr>
              <a:t>Рефлексия</a:t>
            </a:r>
            <a:r>
              <a:rPr lang="ru-RU" sz="2000" dirty="0" smtClean="0">
                <a:ln>
                  <a:solidFill>
                    <a:srgbClr val="0033CC"/>
                  </a:solidFill>
                </a:ln>
                <a:gradFill flip="none" rotWithShape="1"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</a:rPr>
              <a:t> </a:t>
            </a:r>
            <a:endParaRPr lang="ru-RU" sz="2000" dirty="0">
              <a:ln>
                <a:solidFill>
                  <a:srgbClr val="0033CC"/>
                </a:solidFill>
              </a:ln>
              <a:gradFill flip="none" rotWithShape="1"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path path="rect">
                  <a:fillToRect l="100000" t="100000"/>
                </a:path>
                <a:tileRect r="-100000" b="-100000"/>
              </a:gradFill>
            </a:endParaRPr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00" y="1071546"/>
            <a:ext cx="6000792" cy="346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79388" y="188913"/>
            <a:ext cx="8783637" cy="6553200"/>
            <a:chOff x="179388" y="188913"/>
            <a:chExt cx="8783637" cy="6553200"/>
          </a:xfrm>
        </p:grpSpPr>
        <p:grpSp>
          <p:nvGrpSpPr>
            <p:cNvPr id="15" name="Группа 18"/>
            <p:cNvGrpSpPr/>
            <p:nvPr/>
          </p:nvGrpSpPr>
          <p:grpSpPr>
            <a:xfrm>
              <a:off x="179388" y="188913"/>
              <a:ext cx="8783637" cy="6553200"/>
              <a:chOff x="179388" y="188913"/>
              <a:chExt cx="8783637" cy="6553200"/>
            </a:xfrm>
          </p:grpSpPr>
          <p:sp>
            <p:nvSpPr>
              <p:cNvPr id="20" name="AutoShape 13"/>
              <p:cNvSpPr>
                <a:spLocks noChangeArrowheads="1"/>
              </p:cNvSpPr>
              <p:nvPr/>
            </p:nvSpPr>
            <p:spPr bwMode="auto">
              <a:xfrm>
                <a:off x="179388" y="188913"/>
                <a:ext cx="8783637" cy="6553200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" name="AutoShape 4"/>
              <p:cNvSpPr>
                <a:spLocks noChangeArrowheads="1"/>
              </p:cNvSpPr>
              <p:nvPr/>
            </p:nvSpPr>
            <p:spPr bwMode="auto">
              <a:xfrm>
                <a:off x="428596" y="428604"/>
                <a:ext cx="8280400" cy="611981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21"/>
            <p:cNvGrpSpPr/>
            <p:nvPr/>
          </p:nvGrpSpPr>
          <p:grpSpPr>
            <a:xfrm>
              <a:off x="323850" y="5516563"/>
              <a:ext cx="1439863" cy="1079500"/>
              <a:chOff x="323850" y="5516563"/>
              <a:chExt cx="1439863" cy="1079500"/>
            </a:xfrm>
          </p:grpSpPr>
          <p:sp>
            <p:nvSpPr>
              <p:cNvPr id="17" name="Rectangle 21"/>
              <p:cNvSpPr>
                <a:spLocks noChangeArrowheads="1"/>
              </p:cNvSpPr>
              <p:nvPr/>
            </p:nvSpPr>
            <p:spPr bwMode="auto">
              <a:xfrm rot="20807026">
                <a:off x="323850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>
                    <a:solidFill>
                      <a:srgbClr val="FF3300"/>
                    </a:solidFill>
                  </a:rPr>
                  <a:t>А</a:t>
                </a:r>
              </a:p>
            </p:txBody>
          </p:sp>
          <p:sp>
            <p:nvSpPr>
              <p:cNvPr id="18" name="Rectangle 24"/>
              <p:cNvSpPr>
                <a:spLocks noChangeArrowheads="1"/>
              </p:cNvSpPr>
              <p:nvPr/>
            </p:nvSpPr>
            <p:spPr bwMode="auto">
              <a:xfrm>
                <a:off x="1116013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rgbClr val="FFFF66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>
                    <a:solidFill>
                      <a:srgbClr val="0000E6"/>
                    </a:solidFill>
                  </a:rPr>
                  <a:t>В</a:t>
                </a:r>
              </a:p>
            </p:txBody>
          </p:sp>
          <p:sp>
            <p:nvSpPr>
              <p:cNvPr id="19" name="Rectangle 25"/>
              <p:cNvSpPr>
                <a:spLocks noChangeArrowheads="1"/>
              </p:cNvSpPr>
              <p:nvPr/>
            </p:nvSpPr>
            <p:spPr bwMode="auto">
              <a:xfrm rot="771960">
                <a:off x="827088" y="5516563"/>
                <a:ext cx="647700" cy="503237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/>
                  <a:t>Б</a:t>
                </a:r>
              </a:p>
            </p:txBody>
          </p:sp>
        </p:grpSp>
      </p:grpSp>
      <p:pic>
        <p:nvPicPr>
          <p:cNvPr id="22" name="Picture 5" descr="7_0064"/>
          <p:cNvPicPr>
            <a:picLocks noChangeAspect="1" noChangeArrowheads="1"/>
          </p:cNvPicPr>
          <p:nvPr/>
        </p:nvPicPr>
        <p:blipFill>
          <a:blip r:embed="rId2" cstate="email"/>
          <a:srcRect r="-345"/>
          <a:stretch>
            <a:fillRect/>
          </a:stretch>
        </p:blipFill>
        <p:spPr bwMode="auto">
          <a:xfrm>
            <a:off x="6858016" y="3714752"/>
            <a:ext cx="1956783" cy="2828923"/>
          </a:xfrm>
          <a:prstGeom prst="rect">
            <a:avLst/>
          </a:prstGeom>
          <a:noFill/>
        </p:spPr>
      </p:pic>
      <p:pic>
        <p:nvPicPr>
          <p:cNvPr id="24" name="Picture 4" descr="АПЛОДИСМЕНТЫ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857488" y="1643050"/>
            <a:ext cx="2851150" cy="287972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428992" y="857232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>
                  <a:solidFill>
                    <a:srgbClr val="0033CC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path path="rect">
                    <a:fillToRect l="100000" t="100000"/>
                  </a:path>
                </a:gradFill>
                <a:latin typeface="Arial Black" pitchFamily="34" charset="0"/>
              </a:rPr>
              <a:t>Молодцы!</a:t>
            </a:r>
            <a:endParaRPr lang="ru-RU" sz="2400" dirty="0">
              <a:ln>
                <a:solidFill>
                  <a:srgbClr val="0033CC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path path="rect">
                  <a:fillToRect l="100000" t="100000"/>
                </a:path>
              </a:gra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304800"/>
            <a:ext cx="8783637" cy="6553200"/>
            <a:chOff x="179388" y="188913"/>
            <a:chExt cx="8783637" cy="6553200"/>
          </a:xfrm>
        </p:grpSpPr>
        <p:sp>
          <p:nvSpPr>
            <p:cNvPr id="5" name="AutoShape 13"/>
            <p:cNvSpPr>
              <a:spLocks noChangeArrowheads="1"/>
            </p:cNvSpPr>
            <p:nvPr/>
          </p:nvSpPr>
          <p:spPr bwMode="auto">
            <a:xfrm>
              <a:off x="179388" y="188913"/>
              <a:ext cx="8783637" cy="6553200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428596" y="428604"/>
              <a:ext cx="8280400" cy="611981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323850" y="5516563"/>
            <a:ext cx="1439863" cy="1079500"/>
            <a:chOff x="323850" y="5516563"/>
            <a:chExt cx="1439863" cy="1079500"/>
          </a:xfrm>
        </p:grpSpPr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 rot="20807026">
              <a:off x="323850" y="6092825"/>
              <a:ext cx="647700" cy="503238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chemeClr val="bg1"/>
                </a:gs>
                <a:gs pos="100000">
                  <a:srgbClr val="FF99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ru-RU" sz="2800" b="1">
                  <a:solidFill>
                    <a:srgbClr val="FF3300"/>
                  </a:solidFill>
                </a:rPr>
                <a:t>А</a:t>
              </a:r>
            </a:p>
          </p:txBody>
        </p:sp>
        <p:sp>
          <p:nvSpPr>
            <p:cNvPr id="9" name="Rectangle 24"/>
            <p:cNvSpPr>
              <a:spLocks noChangeArrowheads="1"/>
            </p:cNvSpPr>
            <p:nvPr/>
          </p:nvSpPr>
          <p:spPr bwMode="auto">
            <a:xfrm>
              <a:off x="1116013" y="6092825"/>
              <a:ext cx="647700" cy="503238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rgbClr val="FFFF66"/>
                </a:gs>
                <a:gs pos="100000">
                  <a:srgbClr val="FF99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ru-RU" sz="2800" b="1" dirty="0">
                  <a:solidFill>
                    <a:srgbClr val="0000E6"/>
                  </a:solidFill>
                </a:rPr>
                <a:t>В</a:t>
              </a:r>
            </a:p>
          </p:txBody>
        </p:sp>
        <p:sp>
          <p:nvSpPr>
            <p:cNvPr id="10" name="Rectangle 25"/>
            <p:cNvSpPr>
              <a:spLocks noChangeArrowheads="1"/>
            </p:cNvSpPr>
            <p:nvPr/>
          </p:nvSpPr>
          <p:spPr bwMode="auto">
            <a:xfrm rot="771960">
              <a:off x="827088" y="5516563"/>
              <a:ext cx="647700" cy="503237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chemeClr val="bg1"/>
                </a:gs>
                <a:gs pos="100000">
                  <a:srgbClr val="FF99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ru-RU" sz="2800" b="1" dirty="0"/>
                <a:t>Б</a:t>
              </a:r>
            </a:p>
          </p:txBody>
        </p:sp>
      </p:grpSp>
      <p:pic>
        <p:nvPicPr>
          <p:cNvPr id="11" name="Picture 5" descr="7_0064"/>
          <p:cNvPicPr>
            <a:picLocks noChangeAspect="1" noChangeArrowheads="1"/>
          </p:cNvPicPr>
          <p:nvPr/>
        </p:nvPicPr>
        <p:blipFill>
          <a:blip r:embed="rId2" cstate="email"/>
          <a:srcRect r="-345"/>
          <a:stretch>
            <a:fillRect/>
          </a:stretch>
        </p:blipFill>
        <p:spPr bwMode="auto">
          <a:xfrm>
            <a:off x="6429388" y="3429000"/>
            <a:ext cx="2105025" cy="3043237"/>
          </a:xfrm>
          <a:prstGeom prst="rect">
            <a:avLst/>
          </a:prstGeom>
          <a:noFill/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solidFill>
                    <a:srgbClr val="0033CC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60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Образовательные цели:</a:t>
            </a: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457200" y="1935163"/>
            <a:ext cx="8229600" cy="4389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Формировать представление о признаках имен прилагательных(общее  значение , вопросы)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Наблюдать над значением имен прилагательных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Отрабатывать навык применение прилагательных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998"/>
                            </p:stCondLst>
                            <p:childTnLst>
                              <p:par>
                                <p:cTn id="15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498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998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98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179388" y="188913"/>
            <a:ext cx="8783637" cy="6553200"/>
            <a:chOff x="179388" y="188913"/>
            <a:chExt cx="8783637" cy="6553200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179388" y="188913"/>
              <a:ext cx="8783637" cy="6553200"/>
              <a:chOff x="179388" y="188913"/>
              <a:chExt cx="8783637" cy="6553200"/>
            </a:xfrm>
          </p:grpSpPr>
          <p:sp>
            <p:nvSpPr>
              <p:cNvPr id="20" name="AutoShape 13"/>
              <p:cNvSpPr>
                <a:spLocks noChangeArrowheads="1"/>
              </p:cNvSpPr>
              <p:nvPr/>
            </p:nvSpPr>
            <p:spPr bwMode="auto">
              <a:xfrm>
                <a:off x="179388" y="188913"/>
                <a:ext cx="8783637" cy="6553200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" name="AutoShape 4"/>
              <p:cNvSpPr>
                <a:spLocks noChangeArrowheads="1"/>
              </p:cNvSpPr>
              <p:nvPr/>
            </p:nvSpPr>
            <p:spPr bwMode="auto">
              <a:xfrm>
                <a:off x="428596" y="428604"/>
                <a:ext cx="8280400" cy="611981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323850" y="5516563"/>
              <a:ext cx="1439863" cy="1079500"/>
              <a:chOff x="323850" y="5516563"/>
              <a:chExt cx="1439863" cy="1079500"/>
            </a:xfrm>
          </p:grpSpPr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 rot="20807026">
                <a:off x="323850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>
                    <a:solidFill>
                      <a:srgbClr val="FF3300"/>
                    </a:solidFill>
                  </a:rPr>
                  <a:t>А</a:t>
                </a:r>
              </a:p>
            </p:txBody>
          </p:sp>
          <p:sp>
            <p:nvSpPr>
              <p:cNvPr id="24" name="Rectangle 24"/>
              <p:cNvSpPr>
                <a:spLocks noChangeArrowheads="1"/>
              </p:cNvSpPr>
              <p:nvPr/>
            </p:nvSpPr>
            <p:spPr bwMode="auto">
              <a:xfrm>
                <a:off x="1116013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rgbClr val="FFFF66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>
                    <a:solidFill>
                      <a:srgbClr val="0000E6"/>
                    </a:solidFill>
                  </a:rPr>
                  <a:t>В</a:t>
                </a:r>
              </a:p>
            </p:txBody>
          </p:sp>
          <p:sp>
            <p:nvSpPr>
              <p:cNvPr id="25" name="Rectangle 25"/>
              <p:cNvSpPr>
                <a:spLocks noChangeArrowheads="1"/>
              </p:cNvSpPr>
              <p:nvPr/>
            </p:nvSpPr>
            <p:spPr bwMode="auto">
              <a:xfrm rot="771960">
                <a:off x="827088" y="5516563"/>
                <a:ext cx="647700" cy="503237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/>
                  <a:t>Б</a:t>
                </a:r>
              </a:p>
            </p:txBody>
          </p:sp>
        </p:grpSp>
      </p:grpSp>
      <p:pic>
        <p:nvPicPr>
          <p:cNvPr id="26" name="Picture 5" descr="7_0064"/>
          <p:cNvPicPr>
            <a:picLocks noChangeAspect="1" noChangeArrowheads="1"/>
          </p:cNvPicPr>
          <p:nvPr/>
        </p:nvPicPr>
        <p:blipFill>
          <a:blip r:embed="rId2" cstate="email"/>
          <a:srcRect r="-345"/>
          <a:stretch>
            <a:fillRect/>
          </a:stretch>
        </p:blipFill>
        <p:spPr bwMode="auto">
          <a:xfrm>
            <a:off x="6858016" y="3500438"/>
            <a:ext cx="2105025" cy="3043237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642910" y="2143116"/>
            <a:ext cx="7496283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rgbClr val="0033CC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Пробное действие </a:t>
            </a:r>
          </a:p>
          <a:p>
            <a:pPr algn="ctr"/>
            <a:endParaRPr lang="ru-RU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rgbClr val="0033CC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rgbClr val="0033CC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Нарисуйте «прилагательное» за 1 минуту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rgbClr val="0033CC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79388" y="188913"/>
            <a:ext cx="8783637" cy="6553200"/>
            <a:chOff x="179388" y="188913"/>
            <a:chExt cx="8783637" cy="6553200"/>
          </a:xfrm>
        </p:grpSpPr>
        <p:grpSp>
          <p:nvGrpSpPr>
            <p:cNvPr id="5" name="Группа 18"/>
            <p:cNvGrpSpPr/>
            <p:nvPr/>
          </p:nvGrpSpPr>
          <p:grpSpPr>
            <a:xfrm>
              <a:off x="179388" y="188913"/>
              <a:ext cx="8783637" cy="6553200"/>
              <a:chOff x="179388" y="188913"/>
              <a:chExt cx="8783637" cy="6553200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auto">
              <a:xfrm>
                <a:off x="179388" y="188913"/>
                <a:ext cx="8783637" cy="6553200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428596" y="428604"/>
                <a:ext cx="8280400" cy="611981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" name="Группа 21"/>
            <p:cNvGrpSpPr/>
            <p:nvPr/>
          </p:nvGrpSpPr>
          <p:grpSpPr>
            <a:xfrm>
              <a:off x="323850" y="5516563"/>
              <a:ext cx="1439863" cy="1079500"/>
              <a:chOff x="323850" y="5516563"/>
              <a:chExt cx="1439863" cy="1079500"/>
            </a:xfrm>
          </p:grpSpPr>
          <p:sp>
            <p:nvSpPr>
              <p:cNvPr id="7" name="Rectangle 21"/>
              <p:cNvSpPr>
                <a:spLocks noChangeArrowheads="1"/>
              </p:cNvSpPr>
              <p:nvPr/>
            </p:nvSpPr>
            <p:spPr bwMode="auto">
              <a:xfrm rot="20807026">
                <a:off x="323850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>
                    <a:solidFill>
                      <a:srgbClr val="FF3300"/>
                    </a:solidFill>
                  </a:rPr>
                  <a:t>А</a:t>
                </a:r>
              </a:p>
            </p:txBody>
          </p:sp>
          <p:sp>
            <p:nvSpPr>
              <p:cNvPr id="8" name="Rectangle 24"/>
              <p:cNvSpPr>
                <a:spLocks noChangeArrowheads="1"/>
              </p:cNvSpPr>
              <p:nvPr/>
            </p:nvSpPr>
            <p:spPr bwMode="auto">
              <a:xfrm>
                <a:off x="1116013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rgbClr val="FFFF66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>
                    <a:solidFill>
                      <a:srgbClr val="0000E6"/>
                    </a:solidFill>
                  </a:rPr>
                  <a:t>В</a:t>
                </a:r>
              </a:p>
            </p:txBody>
          </p:sp>
          <p:sp>
            <p:nvSpPr>
              <p:cNvPr id="9" name="Rectangle 25"/>
              <p:cNvSpPr>
                <a:spLocks noChangeArrowheads="1"/>
              </p:cNvSpPr>
              <p:nvPr/>
            </p:nvSpPr>
            <p:spPr bwMode="auto">
              <a:xfrm rot="771960">
                <a:off x="827088" y="5516563"/>
                <a:ext cx="647700" cy="503237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/>
                  <a:t>Б</a:t>
                </a:r>
              </a:p>
            </p:txBody>
          </p:sp>
        </p:grpSp>
      </p:grpSp>
      <p:pic>
        <p:nvPicPr>
          <p:cNvPr id="12" name="Picture 5" descr="7_0064"/>
          <p:cNvPicPr>
            <a:picLocks noChangeAspect="1" noChangeArrowheads="1"/>
          </p:cNvPicPr>
          <p:nvPr/>
        </p:nvPicPr>
        <p:blipFill>
          <a:blip r:embed="rId2" cstate="email"/>
          <a:srcRect r="-345"/>
          <a:stretch>
            <a:fillRect/>
          </a:stretch>
        </p:blipFill>
        <p:spPr bwMode="auto">
          <a:xfrm>
            <a:off x="6858016" y="3714752"/>
            <a:ext cx="1956783" cy="2828923"/>
          </a:xfrm>
          <a:prstGeom prst="rect">
            <a:avLst/>
          </a:prstGeom>
          <a:noFill/>
        </p:spPr>
      </p:pic>
      <p:grpSp>
        <p:nvGrpSpPr>
          <p:cNvPr id="15" name="Группа 14"/>
          <p:cNvGrpSpPr/>
          <p:nvPr/>
        </p:nvGrpSpPr>
        <p:grpSpPr>
          <a:xfrm>
            <a:off x="1428728" y="857233"/>
            <a:ext cx="5429288" cy="3436820"/>
            <a:chOff x="1429668" y="857232"/>
            <a:chExt cx="5500710" cy="2772434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442957" y="857232"/>
              <a:ext cx="3345401" cy="9682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600" b="1" dirty="0" smtClean="0">
                  <a:ln>
                    <a:solidFill>
                      <a:srgbClr val="0033CC"/>
                    </a:solidFill>
                  </a:ln>
                  <a:gradFill>
                    <a:gsLst>
                      <a:gs pos="0">
                        <a:srgbClr val="0033CC"/>
                      </a:gs>
                      <a:gs pos="25000">
                        <a:srgbClr val="21D6E0"/>
                      </a:gs>
                      <a:gs pos="75000">
                        <a:srgbClr val="0087E6"/>
                      </a:gs>
                      <a:gs pos="100000">
                        <a:srgbClr val="005CBF"/>
                      </a:gs>
                    </a:gsLst>
                    <a:lin ang="5400000" scaled="0"/>
                  </a:gradFill>
                  <a:latin typeface="Arial" pitchFamily="34" charset="0"/>
                  <a:cs typeface="Arial" pitchFamily="34" charset="0"/>
                </a:rPr>
                <a:t>Фиксация затруднения</a:t>
              </a:r>
              <a:endParaRPr lang="ru-RU" sz="3600" b="1" dirty="0">
                <a:ln>
                  <a:solidFill>
                    <a:srgbClr val="0033CC"/>
                  </a:solidFill>
                </a:ln>
                <a:gradFill>
                  <a:gsLst>
                    <a:gs pos="0">
                      <a:srgbClr val="0033CC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429668" y="2065509"/>
              <a:ext cx="5500710" cy="15641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000" b="1" dirty="0" smtClean="0">
                  <a:ln>
                    <a:solidFill>
                      <a:srgbClr val="0033CC"/>
                    </a:solidFill>
                  </a:ln>
                  <a:gradFill flip="none" rotWithShape="1">
                    <a:gsLst>
                      <a:gs pos="0">
                        <a:srgbClr val="3399FF"/>
                      </a:gs>
                      <a:gs pos="16000">
                        <a:srgbClr val="00CCCC"/>
                      </a:gs>
                      <a:gs pos="47000">
                        <a:srgbClr val="9999FF"/>
                      </a:gs>
                      <a:gs pos="60001">
                        <a:srgbClr val="2E6792"/>
                      </a:gs>
                      <a:gs pos="71001">
                        <a:srgbClr val="3333CC"/>
                      </a:gs>
                      <a:gs pos="81000">
                        <a:srgbClr val="1170FF"/>
                      </a:gs>
                      <a:gs pos="100000">
                        <a:srgbClr val="006699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latin typeface="Arial" pitchFamily="34" charset="0"/>
                  <a:cs typeface="Arial" pitchFamily="34" charset="0"/>
                </a:rPr>
                <a:t>Мы не можем нарисовать «прилагательное »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214282" y="142852"/>
            <a:ext cx="8783637" cy="6553200"/>
            <a:chOff x="179388" y="188913"/>
            <a:chExt cx="8783637" cy="6553200"/>
          </a:xfrm>
        </p:grpSpPr>
        <p:grpSp>
          <p:nvGrpSpPr>
            <p:cNvPr id="6" name="Группа 18"/>
            <p:cNvGrpSpPr/>
            <p:nvPr/>
          </p:nvGrpSpPr>
          <p:grpSpPr>
            <a:xfrm>
              <a:off x="179388" y="188913"/>
              <a:ext cx="8783637" cy="6553200"/>
              <a:chOff x="179388" y="188913"/>
              <a:chExt cx="8783637" cy="6553200"/>
            </a:xfrm>
          </p:grpSpPr>
          <p:sp>
            <p:nvSpPr>
              <p:cNvPr id="11" name="AutoShape 13"/>
              <p:cNvSpPr>
                <a:spLocks noChangeArrowheads="1"/>
              </p:cNvSpPr>
              <p:nvPr/>
            </p:nvSpPr>
            <p:spPr bwMode="auto">
              <a:xfrm>
                <a:off x="179388" y="188913"/>
                <a:ext cx="8783637" cy="6553200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" name="AutoShape 4"/>
              <p:cNvSpPr>
                <a:spLocks noChangeArrowheads="1"/>
              </p:cNvSpPr>
              <p:nvPr/>
            </p:nvSpPr>
            <p:spPr bwMode="auto">
              <a:xfrm>
                <a:off x="428596" y="428604"/>
                <a:ext cx="8280400" cy="611981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21"/>
            <p:cNvGrpSpPr/>
            <p:nvPr/>
          </p:nvGrpSpPr>
          <p:grpSpPr>
            <a:xfrm>
              <a:off x="323850" y="5516563"/>
              <a:ext cx="1439863" cy="1079500"/>
              <a:chOff x="323850" y="5516563"/>
              <a:chExt cx="1439863" cy="1079500"/>
            </a:xfrm>
          </p:grpSpPr>
          <p:sp>
            <p:nvSpPr>
              <p:cNvPr id="8" name="Rectangle 21"/>
              <p:cNvSpPr>
                <a:spLocks noChangeArrowheads="1"/>
              </p:cNvSpPr>
              <p:nvPr/>
            </p:nvSpPr>
            <p:spPr bwMode="auto">
              <a:xfrm rot="20807026">
                <a:off x="323850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>
                    <a:solidFill>
                      <a:srgbClr val="FF3300"/>
                    </a:solidFill>
                  </a:rPr>
                  <a:t>А</a:t>
                </a:r>
              </a:p>
            </p:txBody>
          </p:sp>
          <p:sp>
            <p:nvSpPr>
              <p:cNvPr id="9" name="Rectangle 24"/>
              <p:cNvSpPr>
                <a:spLocks noChangeArrowheads="1"/>
              </p:cNvSpPr>
              <p:nvPr/>
            </p:nvSpPr>
            <p:spPr bwMode="auto">
              <a:xfrm>
                <a:off x="1116013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rgbClr val="FFFF66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>
                    <a:solidFill>
                      <a:srgbClr val="0000E6"/>
                    </a:solidFill>
                  </a:rPr>
                  <a:t>В</a:t>
                </a:r>
              </a:p>
            </p:txBody>
          </p:sp>
          <p:sp>
            <p:nvSpPr>
              <p:cNvPr id="10" name="Rectangle 25"/>
              <p:cNvSpPr>
                <a:spLocks noChangeArrowheads="1"/>
              </p:cNvSpPr>
              <p:nvPr/>
            </p:nvSpPr>
            <p:spPr bwMode="auto">
              <a:xfrm rot="771960">
                <a:off x="827088" y="5516563"/>
                <a:ext cx="647700" cy="503237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/>
                  <a:t>Б</a:t>
                </a:r>
              </a:p>
            </p:txBody>
          </p:sp>
        </p:grpSp>
      </p:grpSp>
      <p:pic>
        <p:nvPicPr>
          <p:cNvPr id="4" name="Picture 5" descr="7_006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 r="-346"/>
          <a:stretch>
            <a:fillRect/>
          </a:stretch>
        </p:blipFill>
        <p:spPr bwMode="auto">
          <a:xfrm>
            <a:off x="6643702" y="3786190"/>
            <a:ext cx="1799592" cy="2601121"/>
          </a:xfrm>
          <a:prstGeom prst="rect">
            <a:avLst/>
          </a:prstGeom>
          <a:noFill/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solidFill>
                    <a:srgbClr val="0033CC"/>
                  </a:solidFill>
                </a:ln>
                <a:gradFill flip="none" rotWithShape="1"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Причина затруднения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43108" y="2500306"/>
            <a:ext cx="48577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n>
                  <a:solidFill>
                    <a:srgbClr val="0033CC"/>
                  </a:solidFill>
                </a:ln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  <a:latin typeface="Arial" pitchFamily="34" charset="0"/>
                <a:cs typeface="Arial" pitchFamily="34" charset="0"/>
              </a:rPr>
              <a:t>Мы не знаем, что такое </a:t>
            </a:r>
          </a:p>
          <a:p>
            <a:pPr algn="ctr"/>
            <a:r>
              <a:rPr lang="ru-RU" sz="3200" dirty="0" smtClean="0">
                <a:ln>
                  <a:solidFill>
                    <a:srgbClr val="0033CC"/>
                  </a:solidFill>
                </a:ln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  <a:latin typeface="Arial" pitchFamily="34" charset="0"/>
                <a:cs typeface="Arial" pitchFamily="34" charset="0"/>
              </a:rPr>
              <a:t>«прилагательное».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998"/>
                            </p:stCondLst>
                            <p:childTnLst>
                              <p:par>
                                <p:cTn id="15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498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42844" y="304800"/>
            <a:ext cx="8783637" cy="6553200"/>
            <a:chOff x="179388" y="188913"/>
            <a:chExt cx="8783637" cy="6553200"/>
          </a:xfrm>
        </p:grpSpPr>
        <p:grpSp>
          <p:nvGrpSpPr>
            <p:cNvPr id="5" name="Группа 18"/>
            <p:cNvGrpSpPr/>
            <p:nvPr/>
          </p:nvGrpSpPr>
          <p:grpSpPr>
            <a:xfrm>
              <a:off x="179388" y="188913"/>
              <a:ext cx="8783637" cy="6553200"/>
              <a:chOff x="179388" y="188913"/>
              <a:chExt cx="8783637" cy="6553200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auto">
              <a:xfrm>
                <a:off x="179388" y="188913"/>
                <a:ext cx="8783637" cy="6553200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428596" y="428604"/>
                <a:ext cx="8280400" cy="611981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" name="Группа 21"/>
            <p:cNvGrpSpPr/>
            <p:nvPr/>
          </p:nvGrpSpPr>
          <p:grpSpPr>
            <a:xfrm>
              <a:off x="323850" y="5516563"/>
              <a:ext cx="1439863" cy="1079500"/>
              <a:chOff x="323850" y="5516563"/>
              <a:chExt cx="1439863" cy="1079500"/>
            </a:xfrm>
          </p:grpSpPr>
          <p:sp>
            <p:nvSpPr>
              <p:cNvPr id="7" name="Rectangle 21"/>
              <p:cNvSpPr>
                <a:spLocks noChangeArrowheads="1"/>
              </p:cNvSpPr>
              <p:nvPr/>
            </p:nvSpPr>
            <p:spPr bwMode="auto">
              <a:xfrm rot="20807026">
                <a:off x="323850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>
                    <a:solidFill>
                      <a:srgbClr val="FF3300"/>
                    </a:solidFill>
                  </a:rPr>
                  <a:t>А</a:t>
                </a:r>
              </a:p>
            </p:txBody>
          </p:sp>
          <p:sp>
            <p:nvSpPr>
              <p:cNvPr id="8" name="Rectangle 24"/>
              <p:cNvSpPr>
                <a:spLocks noChangeArrowheads="1"/>
              </p:cNvSpPr>
              <p:nvPr/>
            </p:nvSpPr>
            <p:spPr bwMode="auto">
              <a:xfrm>
                <a:off x="1116013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rgbClr val="FFFF66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>
                    <a:solidFill>
                      <a:srgbClr val="0000E6"/>
                    </a:solidFill>
                  </a:rPr>
                  <a:t>В</a:t>
                </a:r>
              </a:p>
            </p:txBody>
          </p:sp>
          <p:sp>
            <p:nvSpPr>
              <p:cNvPr id="9" name="Rectangle 25"/>
              <p:cNvSpPr>
                <a:spLocks noChangeArrowheads="1"/>
              </p:cNvSpPr>
              <p:nvPr/>
            </p:nvSpPr>
            <p:spPr bwMode="auto">
              <a:xfrm rot="771960">
                <a:off x="827088" y="5516563"/>
                <a:ext cx="647700" cy="503237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/>
                  <a:t>Б</a:t>
                </a:r>
              </a:p>
            </p:txBody>
          </p:sp>
        </p:grpSp>
      </p:grpSp>
      <p:pic>
        <p:nvPicPr>
          <p:cNvPr id="12" name="Picture 5" descr="7_0064"/>
          <p:cNvPicPr>
            <a:picLocks noChangeAspect="1" noChangeArrowheads="1"/>
          </p:cNvPicPr>
          <p:nvPr/>
        </p:nvPicPr>
        <p:blipFill>
          <a:blip r:embed="rId2" cstate="email"/>
          <a:srcRect r="-345"/>
          <a:stretch>
            <a:fillRect/>
          </a:stretch>
        </p:blipFill>
        <p:spPr bwMode="auto">
          <a:xfrm>
            <a:off x="6858016" y="3714752"/>
            <a:ext cx="1956783" cy="2828923"/>
          </a:xfrm>
          <a:prstGeom prst="rect">
            <a:avLst/>
          </a:prstGeom>
          <a:noFill/>
        </p:spPr>
      </p:pic>
      <p:sp>
        <p:nvSpPr>
          <p:cNvPr id="13" name="Содержимое 2"/>
          <p:cNvSpPr txBox="1">
            <a:spLocks/>
          </p:cNvSpPr>
          <p:nvPr/>
        </p:nvSpPr>
        <p:spPr>
          <a:xfrm>
            <a:off x="457200" y="1935163"/>
            <a:ext cx="8229600" cy="4389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solidFill>
                    <a:srgbClr val="0033CC"/>
                  </a:solidFill>
                </a:ln>
                <a:gradFill flip="none" rotWithShape="1"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Узнать, что такое «имя прилагательное»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solidFill>
                    <a:srgbClr val="0033CC"/>
                  </a:solidFill>
                </a:ln>
                <a:gradFill flip="none" rotWithShape="1"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18900000" scaled="1"/>
                  <a:tileRect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Цель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998"/>
                            </p:stCondLst>
                            <p:childTnLst>
                              <p:par>
                                <p:cTn id="15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498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79388" y="188913"/>
            <a:ext cx="8783637" cy="6553200"/>
            <a:chOff x="179388" y="188913"/>
            <a:chExt cx="8783637" cy="6553200"/>
          </a:xfrm>
        </p:grpSpPr>
        <p:grpSp>
          <p:nvGrpSpPr>
            <p:cNvPr id="5" name="Группа 18"/>
            <p:cNvGrpSpPr/>
            <p:nvPr/>
          </p:nvGrpSpPr>
          <p:grpSpPr>
            <a:xfrm>
              <a:off x="179388" y="188913"/>
              <a:ext cx="8783637" cy="6553200"/>
              <a:chOff x="179388" y="188913"/>
              <a:chExt cx="8783637" cy="6553200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auto">
              <a:xfrm>
                <a:off x="179388" y="188913"/>
                <a:ext cx="8783637" cy="6553200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428596" y="428604"/>
                <a:ext cx="8280400" cy="611981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" name="Группа 21"/>
            <p:cNvGrpSpPr/>
            <p:nvPr/>
          </p:nvGrpSpPr>
          <p:grpSpPr>
            <a:xfrm>
              <a:off x="323850" y="5516563"/>
              <a:ext cx="1439863" cy="1079500"/>
              <a:chOff x="323850" y="5516563"/>
              <a:chExt cx="1439863" cy="1079500"/>
            </a:xfrm>
          </p:grpSpPr>
          <p:sp>
            <p:nvSpPr>
              <p:cNvPr id="7" name="Rectangle 21"/>
              <p:cNvSpPr>
                <a:spLocks noChangeArrowheads="1"/>
              </p:cNvSpPr>
              <p:nvPr/>
            </p:nvSpPr>
            <p:spPr bwMode="auto">
              <a:xfrm rot="20807026">
                <a:off x="323850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>
                    <a:solidFill>
                      <a:srgbClr val="FF3300"/>
                    </a:solidFill>
                  </a:rPr>
                  <a:t>А</a:t>
                </a:r>
              </a:p>
            </p:txBody>
          </p:sp>
          <p:sp>
            <p:nvSpPr>
              <p:cNvPr id="8" name="Rectangle 24"/>
              <p:cNvSpPr>
                <a:spLocks noChangeArrowheads="1"/>
              </p:cNvSpPr>
              <p:nvPr/>
            </p:nvSpPr>
            <p:spPr bwMode="auto">
              <a:xfrm>
                <a:off x="1116013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rgbClr val="FFFF66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>
                    <a:solidFill>
                      <a:srgbClr val="0000E6"/>
                    </a:solidFill>
                  </a:rPr>
                  <a:t>В</a:t>
                </a:r>
              </a:p>
            </p:txBody>
          </p:sp>
          <p:sp>
            <p:nvSpPr>
              <p:cNvPr id="9" name="Rectangle 25"/>
              <p:cNvSpPr>
                <a:spLocks noChangeArrowheads="1"/>
              </p:cNvSpPr>
              <p:nvPr/>
            </p:nvSpPr>
            <p:spPr bwMode="auto">
              <a:xfrm rot="771960">
                <a:off x="827088" y="5516563"/>
                <a:ext cx="647700" cy="503237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/>
                  <a:t>Б</a:t>
                </a:r>
              </a:p>
            </p:txBody>
          </p:sp>
        </p:grpSp>
      </p:grpSp>
      <p:pic>
        <p:nvPicPr>
          <p:cNvPr id="12" name="Picture 5" descr="7_0064"/>
          <p:cNvPicPr>
            <a:picLocks noChangeAspect="1" noChangeArrowheads="1"/>
          </p:cNvPicPr>
          <p:nvPr/>
        </p:nvPicPr>
        <p:blipFill>
          <a:blip r:embed="rId2" cstate="email"/>
          <a:srcRect r="-345"/>
          <a:stretch>
            <a:fillRect/>
          </a:stretch>
        </p:blipFill>
        <p:spPr bwMode="auto">
          <a:xfrm>
            <a:off x="6858016" y="3714752"/>
            <a:ext cx="1956783" cy="2828923"/>
          </a:xfrm>
          <a:prstGeom prst="rect">
            <a:avLst/>
          </a:prstGeom>
          <a:noFill/>
        </p:spPr>
      </p:pic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176463" y="620713"/>
            <a:ext cx="45386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ln>
                  <a:solidFill>
                    <a:srgbClr val="0033CC"/>
                  </a:solidFill>
                </a:ln>
                <a:gradFill flip="none" rotWithShape="1"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18900000" scaled="1"/>
                  <a:tileRect/>
                </a:gradFill>
                <a:latin typeface="Arial" pitchFamily="34" charset="0"/>
                <a:cs typeface="Arial" pitchFamily="34" charset="0"/>
              </a:rPr>
              <a:t>Прочитайте текст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42910" y="1285860"/>
            <a:ext cx="73581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Незнайка носил шляпу, брюки и рубашку с  галстуком.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357290" y="2357430"/>
            <a:ext cx="58579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ln>
                  <a:solidFill>
                    <a:srgbClr val="0033CC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18900000" scaled="0"/>
                </a:gradFill>
              </a:rPr>
              <a:t>Сравните его со следующим текстом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85786" y="3000372"/>
            <a:ext cx="65008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Незнайка носил </a:t>
            </a:r>
            <a:r>
              <a:rPr lang="ru-RU" sz="24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яркую </a:t>
            </a:r>
            <a:r>
              <a:rPr lang="ru-RU" sz="2400" b="1" dirty="0" err="1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голубую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шляпу, </a:t>
            </a:r>
            <a:r>
              <a:rPr lang="ru-RU" sz="24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желтые канареечные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брюки и </a:t>
            </a:r>
            <a:r>
              <a:rPr lang="ru-RU" sz="24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оранжевую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рубашку  с </a:t>
            </a:r>
            <a:r>
              <a:rPr lang="ru-RU" sz="24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зеленым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галстуком.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643042" y="4929198"/>
            <a:ext cx="5072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rgbClr val="0033CC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18900000" scaled="0"/>
                </a:gradFill>
              </a:rPr>
              <a:t>Какой текст дает более полную информацию и почему?</a:t>
            </a:r>
            <a:endParaRPr lang="ru-RU" dirty="0">
              <a:ln>
                <a:solidFill>
                  <a:srgbClr val="0033CC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18900000" scaled="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79388" y="188913"/>
            <a:ext cx="8783637" cy="6553200"/>
            <a:chOff x="179388" y="188913"/>
            <a:chExt cx="8783637" cy="6553200"/>
          </a:xfrm>
        </p:grpSpPr>
        <p:grpSp>
          <p:nvGrpSpPr>
            <p:cNvPr id="5" name="Группа 18"/>
            <p:cNvGrpSpPr/>
            <p:nvPr/>
          </p:nvGrpSpPr>
          <p:grpSpPr>
            <a:xfrm>
              <a:off x="179388" y="188913"/>
              <a:ext cx="8783637" cy="6553200"/>
              <a:chOff x="179388" y="188913"/>
              <a:chExt cx="8783637" cy="6553200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auto">
              <a:xfrm>
                <a:off x="179388" y="188913"/>
                <a:ext cx="8783637" cy="6553200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428596" y="428604"/>
                <a:ext cx="8280400" cy="611981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" name="Группа 21"/>
            <p:cNvGrpSpPr/>
            <p:nvPr/>
          </p:nvGrpSpPr>
          <p:grpSpPr>
            <a:xfrm>
              <a:off x="323850" y="5516563"/>
              <a:ext cx="1439863" cy="1079500"/>
              <a:chOff x="323850" y="5516563"/>
              <a:chExt cx="1439863" cy="1079500"/>
            </a:xfrm>
          </p:grpSpPr>
          <p:sp>
            <p:nvSpPr>
              <p:cNvPr id="7" name="Rectangle 21"/>
              <p:cNvSpPr>
                <a:spLocks noChangeArrowheads="1"/>
              </p:cNvSpPr>
              <p:nvPr/>
            </p:nvSpPr>
            <p:spPr bwMode="auto">
              <a:xfrm rot="20807026">
                <a:off x="323850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>
                    <a:solidFill>
                      <a:srgbClr val="FF3300"/>
                    </a:solidFill>
                  </a:rPr>
                  <a:t>А</a:t>
                </a:r>
              </a:p>
            </p:txBody>
          </p:sp>
          <p:sp>
            <p:nvSpPr>
              <p:cNvPr id="8" name="Rectangle 24"/>
              <p:cNvSpPr>
                <a:spLocks noChangeArrowheads="1"/>
              </p:cNvSpPr>
              <p:nvPr/>
            </p:nvSpPr>
            <p:spPr bwMode="auto">
              <a:xfrm>
                <a:off x="1116013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rgbClr val="FFFF66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>
                    <a:solidFill>
                      <a:srgbClr val="0000E6"/>
                    </a:solidFill>
                  </a:rPr>
                  <a:t>В</a:t>
                </a:r>
              </a:p>
            </p:txBody>
          </p:sp>
          <p:sp>
            <p:nvSpPr>
              <p:cNvPr id="9" name="Rectangle 25"/>
              <p:cNvSpPr>
                <a:spLocks noChangeArrowheads="1"/>
              </p:cNvSpPr>
              <p:nvPr/>
            </p:nvSpPr>
            <p:spPr bwMode="auto">
              <a:xfrm rot="771960">
                <a:off x="827088" y="5516563"/>
                <a:ext cx="647700" cy="503237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/>
                  <a:t>Б</a:t>
                </a:r>
              </a:p>
            </p:txBody>
          </p:sp>
        </p:grpSp>
      </p:grpSp>
      <p:pic>
        <p:nvPicPr>
          <p:cNvPr id="12" name="Picture 5" descr="7_0064"/>
          <p:cNvPicPr>
            <a:picLocks noChangeAspect="1" noChangeArrowheads="1"/>
          </p:cNvPicPr>
          <p:nvPr/>
        </p:nvPicPr>
        <p:blipFill>
          <a:blip r:embed="rId2" cstate="email"/>
          <a:srcRect r="-345"/>
          <a:stretch>
            <a:fillRect/>
          </a:stretch>
        </p:blipFill>
        <p:spPr bwMode="auto">
          <a:xfrm>
            <a:off x="6858016" y="3714752"/>
            <a:ext cx="1956783" cy="2828923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1714480" y="1142984"/>
            <a:ext cx="58578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Мы сейчас с вами говорим об  </a:t>
            </a:r>
            <a:r>
              <a:rPr lang="ru-RU" sz="3200" dirty="0" smtClean="0">
                <a:solidFill>
                  <a:srgbClr val="CC3300"/>
                </a:solidFill>
                <a:latin typeface="Arial Black" pitchFamily="34" charset="0"/>
              </a:rPr>
              <a:t>именах прилагательных</a:t>
            </a:r>
          </a:p>
          <a:p>
            <a:pPr algn="ctr"/>
            <a:r>
              <a:rPr lang="ru-RU" sz="3200" dirty="0" smtClean="0">
                <a:latin typeface="Arial Black" pitchFamily="34" charset="0"/>
              </a:rPr>
              <a:t>Сделайте вывод , о том для чего нужны в речи имена прилагательные?</a:t>
            </a:r>
            <a:endParaRPr lang="ru-RU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79388" y="188913"/>
            <a:ext cx="8783637" cy="6553200"/>
            <a:chOff x="179388" y="188913"/>
            <a:chExt cx="8783637" cy="6553200"/>
          </a:xfrm>
        </p:grpSpPr>
        <p:grpSp>
          <p:nvGrpSpPr>
            <p:cNvPr id="5" name="Группа 18"/>
            <p:cNvGrpSpPr/>
            <p:nvPr/>
          </p:nvGrpSpPr>
          <p:grpSpPr>
            <a:xfrm>
              <a:off x="179388" y="188913"/>
              <a:ext cx="8783637" cy="6553200"/>
              <a:chOff x="179388" y="188913"/>
              <a:chExt cx="8783637" cy="6553200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auto">
              <a:xfrm>
                <a:off x="179388" y="188913"/>
                <a:ext cx="8783637" cy="6553200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428596" y="428604"/>
                <a:ext cx="8280400" cy="611981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" name="Группа 21"/>
            <p:cNvGrpSpPr/>
            <p:nvPr/>
          </p:nvGrpSpPr>
          <p:grpSpPr>
            <a:xfrm>
              <a:off x="323850" y="5516563"/>
              <a:ext cx="1439863" cy="1079500"/>
              <a:chOff x="323850" y="5516563"/>
              <a:chExt cx="1439863" cy="1079500"/>
            </a:xfrm>
          </p:grpSpPr>
          <p:sp>
            <p:nvSpPr>
              <p:cNvPr id="7" name="Rectangle 21"/>
              <p:cNvSpPr>
                <a:spLocks noChangeArrowheads="1"/>
              </p:cNvSpPr>
              <p:nvPr/>
            </p:nvSpPr>
            <p:spPr bwMode="auto">
              <a:xfrm rot="20807026">
                <a:off x="323850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>
                    <a:solidFill>
                      <a:srgbClr val="FF3300"/>
                    </a:solidFill>
                  </a:rPr>
                  <a:t>А</a:t>
                </a:r>
              </a:p>
            </p:txBody>
          </p:sp>
          <p:sp>
            <p:nvSpPr>
              <p:cNvPr id="8" name="Rectangle 24"/>
              <p:cNvSpPr>
                <a:spLocks noChangeArrowheads="1"/>
              </p:cNvSpPr>
              <p:nvPr/>
            </p:nvSpPr>
            <p:spPr bwMode="auto">
              <a:xfrm>
                <a:off x="1116013" y="6092825"/>
                <a:ext cx="647700" cy="50323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rgbClr val="FFFF66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>
                    <a:solidFill>
                      <a:srgbClr val="0000E6"/>
                    </a:solidFill>
                  </a:rPr>
                  <a:t>В</a:t>
                </a:r>
              </a:p>
            </p:txBody>
          </p:sp>
          <p:sp>
            <p:nvSpPr>
              <p:cNvPr id="9" name="Rectangle 25"/>
              <p:cNvSpPr>
                <a:spLocks noChangeArrowheads="1"/>
              </p:cNvSpPr>
              <p:nvPr/>
            </p:nvSpPr>
            <p:spPr bwMode="auto">
              <a:xfrm rot="771960">
                <a:off x="827088" y="5516563"/>
                <a:ext cx="647700" cy="503237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r>
                  <a:rPr lang="ru-RU" sz="2800" b="1" dirty="0"/>
                  <a:t>Б</a:t>
                </a:r>
              </a:p>
            </p:txBody>
          </p:sp>
        </p:grpSp>
      </p:grpSp>
      <p:pic>
        <p:nvPicPr>
          <p:cNvPr id="12" name="Picture 5" descr="7_0064"/>
          <p:cNvPicPr>
            <a:picLocks noChangeAspect="1" noChangeArrowheads="1"/>
          </p:cNvPicPr>
          <p:nvPr/>
        </p:nvPicPr>
        <p:blipFill>
          <a:blip r:embed="rId2" cstate="email"/>
          <a:srcRect r="-345"/>
          <a:stretch>
            <a:fillRect/>
          </a:stretch>
        </p:blipFill>
        <p:spPr bwMode="auto">
          <a:xfrm>
            <a:off x="6858016" y="3714752"/>
            <a:ext cx="1956783" cy="2828923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000364" y="857232"/>
            <a:ext cx="3429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itchFamily="34" charset="0"/>
              </a:rPr>
              <a:t>Вывод</a:t>
            </a:r>
            <a:endParaRPr lang="ru-RU" sz="4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14414" y="1785926"/>
            <a:ext cx="592935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0033CC"/>
                </a:solidFill>
              </a:rPr>
              <a:t>Имена  прилагательные </a:t>
            </a:r>
          </a:p>
          <a:p>
            <a:pPr algn="ctr"/>
            <a:r>
              <a:rPr lang="ru-RU" sz="3200" b="1" dirty="0" smtClean="0">
                <a:solidFill>
                  <a:srgbClr val="CC3300"/>
                </a:solidFill>
              </a:rPr>
              <a:t>делают нашу речь красивой, выразительной  и  помогают  точно  описывать  предметы</a:t>
            </a:r>
            <a:endParaRPr lang="ru-RU" sz="32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279</Words>
  <Application>Microsoft Office PowerPoint</Application>
  <PresentationFormat>Экран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ФФФФФФФФФФФФФ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ФФФФФФФФФФФФФ</dc:title>
  <dc:creator>Admin</dc:creator>
  <cp:lastModifiedBy>re</cp:lastModifiedBy>
  <cp:revision>15</cp:revision>
  <dcterms:created xsi:type="dcterms:W3CDTF">2012-10-14T11:59:19Z</dcterms:created>
  <dcterms:modified xsi:type="dcterms:W3CDTF">2014-05-06T14:38:37Z</dcterms:modified>
</cp:coreProperties>
</file>