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62" r:id="rId4"/>
    <p:sldId id="260" r:id="rId5"/>
    <p:sldId id="264" r:id="rId6"/>
    <p:sldId id="276" r:id="rId7"/>
    <p:sldId id="277" r:id="rId8"/>
    <p:sldId id="278" r:id="rId9"/>
    <p:sldId id="280" r:id="rId10"/>
    <p:sldId id="281" r:id="rId11"/>
    <p:sldId id="282" r:id="rId12"/>
    <p:sldId id="273" r:id="rId13"/>
    <p:sldId id="274" r:id="rId14"/>
    <p:sldId id="275" r:id="rId15"/>
    <p:sldId id="270" r:id="rId16"/>
    <p:sldId id="272" r:id="rId17"/>
    <p:sldId id="271" r:id="rId18"/>
    <p:sldId id="263" r:id="rId19"/>
    <p:sldId id="258" r:id="rId20"/>
  </p:sldIdLst>
  <p:sldSz cx="9144000" cy="6858000" type="screen4x3"/>
  <p:notesSz cx="68087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DD1133"/>
    <a:srgbClr val="255179"/>
    <a:srgbClr val="2651B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06" autoAdjust="0"/>
  </p:normalViewPr>
  <p:slideViewPr>
    <p:cSldViewPr>
      <p:cViewPr varScale="1">
        <p:scale>
          <a:sx n="69" d="100"/>
          <a:sy n="69" d="100"/>
        </p:scale>
        <p:origin x="-9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742" y="-102"/>
      </p:cViewPr>
      <p:guideLst>
        <p:guide orient="horz" pos="3127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FC3A2-5F6C-4970-9E9A-DBFB2822A932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28583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50240-D8C0-454D-9E37-D1B984B69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776FE-F6A2-4637-9C01-29DBCD5F16A2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15153"/>
            <a:ext cx="544703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28583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DFD6-AD91-46E4-8801-A1A575ED5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DFD6-AD91-46E4-8801-A1A575ED52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DFD6-AD91-46E4-8801-A1A575ED52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DFD6-AD91-46E4-8801-A1A575ED520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  <a:alpha val="5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284984"/>
            <a:ext cx="8712968" cy="99553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+mn-lt"/>
              </a:rPr>
              <a:t>Автор: Дмитриева О.В.</a:t>
            </a:r>
            <a:endParaRPr lang="ru-RU" sz="6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157192"/>
            <a:ext cx="3822248" cy="10645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 английского языка </a:t>
            </a:r>
          </a:p>
          <a:p>
            <a:r>
              <a:rPr lang="ru-RU" dirty="0" smtClean="0"/>
              <a:t>ГБОУ СОШ №158,</a:t>
            </a:r>
          </a:p>
          <a:p>
            <a:r>
              <a:rPr lang="ru-RU" dirty="0" smtClean="0"/>
              <a:t>г. Санкт-Петербург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052736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/>
              <a:t>“Travel Broadens the Mind”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851104" cy="79435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+mn-lt"/>
              </a:rPr>
              <a:t>Choose the correct word.</a:t>
            </a:r>
            <a:endParaRPr lang="ru-RU" sz="4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021288"/>
          </a:xfrm>
        </p:spPr>
        <p:txBody>
          <a:bodyPr>
            <a:noAutofit/>
          </a:bodyPr>
          <a:lstStyle/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en-US" sz="3300" dirty="0" smtClean="0"/>
              <a:t>The hotel was </a:t>
            </a:r>
            <a:r>
              <a:rPr lang="en-US" sz="3300" b="1" dirty="0" smtClean="0"/>
              <a:t>extremely/rather</a:t>
            </a:r>
            <a:r>
              <a:rPr lang="en-US" sz="3300" dirty="0" smtClean="0"/>
              <a:t> expensive, but not beyond our budget.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en-US" sz="3300" dirty="0" smtClean="0"/>
              <a:t>The weather was </a:t>
            </a:r>
            <a:r>
              <a:rPr lang="en-US" sz="3300" b="1" dirty="0" smtClean="0"/>
              <a:t>slightly/pretty</a:t>
            </a:r>
            <a:r>
              <a:rPr lang="en-US" sz="3300" dirty="0" smtClean="0"/>
              <a:t> worse than we expected, but it didn’t spoil our trip.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en-US" sz="3300" dirty="0" smtClean="0"/>
              <a:t>The boat trip was </a:t>
            </a:r>
            <a:r>
              <a:rPr lang="en-US" sz="3300" b="1" dirty="0" smtClean="0"/>
              <a:t>a little/really </a:t>
            </a:r>
            <a:r>
              <a:rPr lang="en-US" sz="3300" dirty="0" smtClean="0"/>
              <a:t>disappointing, but enjoyable nonetheless.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en-US" sz="3300" dirty="0" smtClean="0"/>
              <a:t>The museum was </a:t>
            </a:r>
            <a:r>
              <a:rPr lang="en-US" sz="3300" b="1" dirty="0" smtClean="0"/>
              <a:t>very/fairly</a:t>
            </a:r>
            <a:r>
              <a:rPr lang="en-US" sz="3300" dirty="0" smtClean="0"/>
              <a:t> interesting. In fact it was one of the best I’ve been to.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en-US" sz="3300" dirty="0" smtClean="0"/>
              <a:t>The town centre was </a:t>
            </a:r>
            <a:r>
              <a:rPr lang="en-US" sz="3300" b="1" dirty="0" smtClean="0"/>
              <a:t>a bit/really</a:t>
            </a:r>
            <a:r>
              <a:rPr lang="en-US" sz="3300" dirty="0" smtClean="0"/>
              <a:t> busy, but not crowded.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95120" cy="101037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+mn-lt"/>
              </a:rPr>
              <a:t>Describing pictures.</a:t>
            </a:r>
            <a:endParaRPr lang="ru-RU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200" b="1" dirty="0" smtClean="0"/>
              <a:t>Talk about:</a:t>
            </a:r>
          </a:p>
          <a:p>
            <a:pPr algn="ctr">
              <a:buClrTx/>
            </a:pPr>
            <a:r>
              <a:rPr lang="en-US" sz="3200" dirty="0" smtClean="0"/>
              <a:t>people</a:t>
            </a:r>
          </a:p>
          <a:p>
            <a:pPr algn="ctr">
              <a:buClrTx/>
            </a:pPr>
            <a:r>
              <a:rPr lang="en-US" sz="3200" dirty="0" smtClean="0"/>
              <a:t>place</a:t>
            </a:r>
          </a:p>
          <a:p>
            <a:pPr algn="ctr">
              <a:buClrTx/>
            </a:pPr>
            <a:r>
              <a:rPr lang="en-US" sz="3200" dirty="0" smtClean="0"/>
              <a:t>time of day</a:t>
            </a:r>
          </a:p>
          <a:p>
            <a:pPr algn="ctr">
              <a:buClrTx/>
            </a:pPr>
            <a:r>
              <a:rPr lang="en-US" sz="3200" dirty="0" smtClean="0"/>
              <a:t>weather</a:t>
            </a:r>
          </a:p>
          <a:p>
            <a:pPr algn="ctr">
              <a:buClrTx/>
            </a:pPr>
            <a:r>
              <a:rPr lang="en-US" sz="3200" dirty="0" smtClean="0"/>
              <a:t>activities</a:t>
            </a:r>
          </a:p>
          <a:p>
            <a:pPr algn="ctr">
              <a:buClrTx/>
            </a:pPr>
            <a:r>
              <a:rPr lang="en-US" sz="3200" dirty="0" smtClean="0"/>
              <a:t>clothes</a:t>
            </a:r>
          </a:p>
          <a:p>
            <a:pPr algn="ctr">
              <a:buClrTx/>
            </a:pPr>
            <a:r>
              <a:rPr lang="en-US" sz="3200" dirty="0" smtClean="0"/>
              <a:t>feelings</a:t>
            </a:r>
          </a:p>
          <a:p>
            <a:pPr indent="0" algn="just">
              <a:buClrTx/>
              <a:buNone/>
            </a:pPr>
            <a:r>
              <a:rPr lang="en-US" sz="3200" i="1" dirty="0" smtClean="0"/>
              <a:t>Imagine you are describing the picture to a person who can’t see it, so be as detailed as possible.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5669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Look at the picture and complete the description.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5436096" cy="616530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300" dirty="0" smtClean="0"/>
              <a:t>I can see 1)……………. children in the picture. There is a young girl and a young 2)…………… . They are at the 3)……………. . I can see the sea in the background. I think it’s noon because the 4)…………… is very bright. It’s a beautiful day and it is probably quite hot. The children are smiling. It’s hard to see what they are wearing, but I guess they are wearing their swimsuits or T-shirts and shorts. The girl is wearing a straw 5)………… with a large yellow 6)……….. on it. The boy is wearing a red baseball 7)………… and is holding a 8)………… . Both children are wearing colourful swimming goggles. I’m sure they are having a great time.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01652" y="836712"/>
            <a:ext cx="384234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3780928" cy="56693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+mn-lt"/>
              </a:rPr>
              <a:t>Check your answers.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5292080" cy="616530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300" dirty="0" smtClean="0"/>
              <a:t>I can see 1)</a:t>
            </a:r>
            <a:r>
              <a:rPr lang="en-US" sz="2300" dirty="0" smtClean="0">
                <a:solidFill>
                  <a:srgbClr val="FF0000"/>
                </a:solidFill>
              </a:rPr>
              <a:t>two</a:t>
            </a:r>
            <a:r>
              <a:rPr lang="en-US" sz="2300" dirty="0" smtClean="0"/>
              <a:t> children in the picture. There is a young girl and a young 2)</a:t>
            </a:r>
            <a:r>
              <a:rPr lang="en-US" sz="2300" dirty="0" smtClean="0">
                <a:solidFill>
                  <a:srgbClr val="FF0000"/>
                </a:solidFill>
              </a:rPr>
              <a:t>boy</a:t>
            </a:r>
            <a:r>
              <a:rPr lang="en-US" sz="2300" dirty="0" smtClean="0"/>
              <a:t> . They are at the 3)</a:t>
            </a:r>
            <a:r>
              <a:rPr lang="en-US" sz="2300" dirty="0" smtClean="0">
                <a:solidFill>
                  <a:srgbClr val="FF0000"/>
                </a:solidFill>
              </a:rPr>
              <a:t>beach</a:t>
            </a:r>
            <a:r>
              <a:rPr lang="en-US" sz="2300" dirty="0" smtClean="0"/>
              <a:t> . I can see the sea in the background. I think it’s noon because the 4)</a:t>
            </a:r>
            <a:r>
              <a:rPr lang="en-US" sz="2300" dirty="0" smtClean="0">
                <a:solidFill>
                  <a:srgbClr val="FF0000"/>
                </a:solidFill>
              </a:rPr>
              <a:t>sun</a:t>
            </a:r>
            <a:r>
              <a:rPr lang="en-US" sz="2300" dirty="0" smtClean="0"/>
              <a:t> is very bright. It’s a beautiful day and it is probably quite hot. The children are smiling. It’s hard to see what they are wearing, but I guess they are wearing their swimsuits or T-shirts and shorts. The girl is wearing a straw 5)</a:t>
            </a:r>
            <a:r>
              <a:rPr lang="en-US" sz="2300" dirty="0" smtClean="0">
                <a:solidFill>
                  <a:srgbClr val="FF0000"/>
                </a:solidFill>
              </a:rPr>
              <a:t>hat</a:t>
            </a:r>
            <a:r>
              <a:rPr lang="en-US" sz="2300" dirty="0" smtClean="0"/>
              <a:t> with a large yellow 6)</a:t>
            </a:r>
            <a:r>
              <a:rPr lang="en-US" sz="2300" dirty="0" smtClean="0">
                <a:solidFill>
                  <a:srgbClr val="FF0000"/>
                </a:solidFill>
              </a:rPr>
              <a:t>flower</a:t>
            </a:r>
            <a:r>
              <a:rPr lang="en-US" sz="2300" dirty="0" smtClean="0"/>
              <a:t> on it. The boy is wearing a red baseball 7)</a:t>
            </a:r>
            <a:r>
              <a:rPr lang="en-US" sz="2300" dirty="0" smtClean="0">
                <a:solidFill>
                  <a:srgbClr val="FF0000"/>
                </a:solidFill>
              </a:rPr>
              <a:t>cap</a:t>
            </a:r>
            <a:r>
              <a:rPr lang="en-US" sz="2300" dirty="0" smtClean="0"/>
              <a:t> and is holding a 8)</a:t>
            </a:r>
            <a:r>
              <a:rPr lang="en-US" sz="2300" dirty="0" smtClean="0">
                <a:solidFill>
                  <a:srgbClr val="FF0000"/>
                </a:solidFill>
              </a:rPr>
              <a:t>camera</a:t>
            </a:r>
            <a:r>
              <a:rPr lang="en-US" sz="2300" dirty="0" smtClean="0"/>
              <a:t> . Both children are wearing colourful swimming goggles. I’m sure they are having a great time.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2884" y="836712"/>
            <a:ext cx="4041116" cy="302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5292080" cy="616530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I can see two children </a:t>
            </a:r>
            <a:r>
              <a:rPr lang="en-US" sz="2300" dirty="0" smtClean="0">
                <a:solidFill>
                  <a:srgbClr val="FF0000"/>
                </a:solidFill>
              </a:rPr>
              <a:t>in the picture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. There is a young girl and a young boy . They are at the beach . I can see the sea </a:t>
            </a:r>
            <a:r>
              <a:rPr lang="en-US" sz="2300" dirty="0" smtClean="0">
                <a:solidFill>
                  <a:srgbClr val="FF0000"/>
                </a:solidFill>
              </a:rPr>
              <a:t>in the background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. I think it’s noon </a:t>
            </a:r>
            <a:r>
              <a:rPr lang="en-US" sz="2300" dirty="0" smtClean="0">
                <a:solidFill>
                  <a:srgbClr val="FF0000"/>
                </a:solidFill>
              </a:rPr>
              <a:t>because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 the sun is very bright. It’s a beautiful day and it is </a:t>
            </a:r>
            <a:r>
              <a:rPr lang="en-US" sz="2300" dirty="0" smtClean="0">
                <a:solidFill>
                  <a:srgbClr val="FF0000"/>
                </a:solidFill>
              </a:rPr>
              <a:t>probably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quite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 hot. The children </a:t>
            </a:r>
            <a:r>
              <a:rPr lang="en-US" sz="2300" dirty="0" smtClean="0">
                <a:solidFill>
                  <a:srgbClr val="FF0000"/>
                </a:solidFill>
              </a:rPr>
              <a:t>are smiling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300" dirty="0" smtClean="0">
                <a:solidFill>
                  <a:srgbClr val="FF0000"/>
                </a:solidFill>
              </a:rPr>
              <a:t>It’s hard to see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 what they </a:t>
            </a:r>
            <a:r>
              <a:rPr lang="en-US" sz="2300" dirty="0" smtClean="0"/>
              <a:t>are wearing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, but </a:t>
            </a:r>
            <a:r>
              <a:rPr lang="en-US" sz="2300" dirty="0" smtClean="0">
                <a:solidFill>
                  <a:srgbClr val="FF0000"/>
                </a:solidFill>
              </a:rPr>
              <a:t>I guess 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they are wearing their swimsuits or T-shirts and shorts. The girl is wearing a straw hat with a large yellow flower on it. The boy is wearing a red baseball cap and is holding a camera . </a:t>
            </a:r>
            <a:r>
              <a:rPr lang="en-US" sz="2300" dirty="0" smtClean="0">
                <a:solidFill>
                  <a:srgbClr val="FF0000"/>
                </a:solidFill>
              </a:rPr>
              <a:t>Both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 children are wearing colourful swimming goggles. </a:t>
            </a:r>
            <a:r>
              <a:rPr lang="en-US" sz="2300" dirty="0" smtClean="0">
                <a:solidFill>
                  <a:srgbClr val="FF0000"/>
                </a:solidFill>
              </a:rPr>
              <a:t>I’m sure they are having a great time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836712"/>
            <a:ext cx="3851920" cy="288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Pay attention to: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700808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+mn-lt"/>
              </a:rPr>
              <a:t>Look at the two photos of people travelling in order to compare and contrast them. The following ideas may help you, but you can suggest others as well.</a:t>
            </a:r>
            <a:endParaRPr lang="ru-RU" sz="32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08912" cy="1944216"/>
          </a:xfrm>
        </p:spPr>
        <p:txBody>
          <a:bodyPr numCol="2"/>
          <a:lstStyle/>
          <a:p>
            <a:pPr>
              <a:buClrTx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the setting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comfort and speed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the impact on health and the environment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your  preferences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anything else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77073"/>
            <a:ext cx="420442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6423" y="3717032"/>
            <a:ext cx="4907577" cy="285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08112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+mn-lt"/>
              </a:rPr>
              <a:t>Compare and contrast</a:t>
            </a:r>
            <a:r>
              <a:rPr lang="en-US" sz="4000" i="1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en-US" sz="4000" i="1" dirty="0" smtClean="0">
                <a:solidFill>
                  <a:schemeClr val="tx1"/>
                </a:solidFill>
                <a:latin typeface="+mn-lt"/>
              </a:rPr>
            </a:br>
            <a:r>
              <a:rPr lang="en-US" sz="3200" i="1" dirty="0" smtClean="0">
                <a:solidFill>
                  <a:schemeClr val="tx1"/>
                </a:solidFill>
                <a:latin typeface="+mn-lt"/>
              </a:rPr>
              <a:t>Use words and phrases below. </a:t>
            </a:r>
            <a:endParaRPr lang="ru-RU" sz="32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77073"/>
            <a:ext cx="420442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6423" y="3717032"/>
            <a:ext cx="4907577" cy="285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19256" cy="2736304"/>
          </a:xfrm>
        </p:spPr>
        <p:txBody>
          <a:bodyPr numCol="2"/>
          <a:lstStyle/>
          <a:p>
            <a:pPr>
              <a:buClrTx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delayed flights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air travel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rucksack/backpack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frustration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stress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hill walking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 sense of freedom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jet lag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carbon dioxide emissions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72400" cy="1362456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+mn-lt"/>
              </a:rPr>
              <a:t>Ask your partner the following questions:</a:t>
            </a:r>
            <a:endParaRPr lang="ru-RU" sz="40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524536"/>
          </a:xfrm>
        </p:spPr>
        <p:txBody>
          <a:bodyPr/>
          <a:lstStyle/>
          <a:p>
            <a:pPr marL="742950" indent="-742950">
              <a:buClrTx/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What can people do to protect the environment while on holiday?</a:t>
            </a:r>
          </a:p>
          <a:p>
            <a:pPr marL="742950" indent="-742950">
              <a:buClrTx/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What are your favourite ways of travelling and why?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7363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“Too often travel, instead of broadening the mind, merely lengthens the conversation”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Elizabeth Drew (American journalist)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365104"/>
            <a:ext cx="8640960" cy="1383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i="1" dirty="0" smtClean="0"/>
              <a:t>Do you agree with this statement or not? Why?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latin typeface="Segoe Print" pitchFamily="2" charset="0"/>
              </a:rPr>
              <a:t>“If you look like your passport picture, you probably need the trip”. 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3325425"/>
            <a:ext cx="5652120" cy="35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6353" y="0"/>
            <a:ext cx="743764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 bwMode="auto">
          <a:xfrm>
            <a:off x="5879637" y="1484784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3059832" cy="221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132856"/>
            <a:ext cx="3533933" cy="265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454649"/>
            <a:ext cx="3495783" cy="24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4077072"/>
            <a:ext cx="8219256" cy="158417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What do you know about these places? </a:t>
            </a:r>
            <a:br>
              <a:rPr lang="en-US" sz="36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Have you ever visited them? </a:t>
            </a:r>
            <a:br>
              <a:rPr lang="en-US" sz="36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Which would you like to visit? Why?</a:t>
            </a:r>
            <a:endParaRPr lang="ru-RU" sz="3600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305800" cy="2448272"/>
          </a:xfrm>
        </p:spPr>
        <p:txBody>
          <a:bodyPr>
            <a:noAutofit/>
          </a:bodyPr>
          <a:lstStyle/>
          <a:p>
            <a:pPr algn="ctr"/>
            <a:r>
              <a:rPr lang="en-US" sz="8000" i="1" dirty="0" smtClean="0">
                <a:solidFill>
                  <a:schemeClr val="tx1"/>
                </a:solidFill>
                <a:latin typeface="+mn-lt"/>
              </a:rPr>
              <a:t>Travel Broadens the Mind</a:t>
            </a:r>
            <a:endParaRPr lang="ru-RU" sz="8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22920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is the title related to the pictures?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872208"/>
          </a:xfrm>
        </p:spPr>
        <p:txBody>
          <a:bodyPr/>
          <a:lstStyle/>
          <a:p>
            <a:pPr algn="ctr"/>
            <a:r>
              <a:rPr lang="en-US" sz="4000" b="0" i="1" dirty="0" smtClean="0">
                <a:solidFill>
                  <a:schemeClr val="bg1"/>
                </a:solidFill>
                <a:effectLst/>
                <a:latin typeface="+mn-lt"/>
              </a:rPr>
              <a:t>Which of the following do you think you can do in each place? </a:t>
            </a:r>
            <a:br>
              <a:rPr lang="en-US" sz="4000" b="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4000" b="0" i="1" dirty="0" smtClean="0">
                <a:solidFill>
                  <a:schemeClr val="bg1"/>
                </a:solidFill>
                <a:effectLst/>
                <a:latin typeface="+mn-lt"/>
              </a:rPr>
              <a:t>You can add your ideas.</a:t>
            </a:r>
            <a:endParaRPr lang="ru-RU" sz="4000" b="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8208912" cy="43204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visit galleries/museums/ancient castles/historical sites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see animals in their natural environment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go scuba diving/</a:t>
            </a:r>
            <a:r>
              <a:rPr lang="en-US" sz="2600" dirty="0" err="1" smtClean="0">
                <a:solidFill>
                  <a:schemeClr val="bg1"/>
                </a:solidFill>
              </a:rPr>
              <a:t>snorkelling</a:t>
            </a:r>
            <a:r>
              <a:rPr lang="en-US" sz="2600" dirty="0" smtClean="0">
                <a:solidFill>
                  <a:schemeClr val="bg1"/>
                </a:solidFill>
              </a:rPr>
              <a:t>/hiking/kayaking/white-water rafting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walk along white sandy beaches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try delicious local cuisine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see spectacular waterfalls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buy handmade souvenirs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admire interesting  architecture</a:t>
            </a:r>
            <a:endParaRPr lang="ru-R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61048"/>
            <a:ext cx="449318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92696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51920" y="0"/>
            <a:ext cx="4762872" cy="7223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Types of holidays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downhill skiing holiday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0458" y="1052513"/>
            <a:ext cx="3452283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16216" y="10527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D1133"/>
                </a:solidFill>
              </a:rPr>
              <a:t>activity holiday</a:t>
            </a:r>
            <a:endParaRPr lang="ru-RU" sz="2400" b="1" dirty="0">
              <a:solidFill>
                <a:srgbClr val="DD1133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239" y="4285679"/>
            <a:ext cx="3429761" cy="257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639633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beach holiday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639633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sightseeing holiday</a:t>
            </a:r>
            <a:endParaRPr lang="ru-RU" sz="24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5816" y="2636912"/>
            <a:ext cx="3892788" cy="2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347864" y="47251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Safari holiday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10" grpId="0" build="p"/>
      <p:bldP spid="12" grpId="0" build="p"/>
      <p:bldP spid="14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Imagine you went on either a beach or a sightseeing holiday. Use these adjectives to tell your partner about the holiday.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Place/streets/hotel:</a:t>
            </a:r>
            <a:r>
              <a:rPr lang="en-US" sz="3200" dirty="0" smtClean="0"/>
              <a:t> quiet ≠ noisy/crowded</a:t>
            </a:r>
          </a:p>
          <a:p>
            <a:pPr>
              <a:buNone/>
            </a:pPr>
            <a:r>
              <a:rPr lang="en-US" sz="3200" b="1" dirty="0" smtClean="0"/>
              <a:t>Place:</a:t>
            </a:r>
            <a:r>
              <a:rPr lang="en-US" sz="3200" dirty="0" smtClean="0"/>
              <a:t> crowded ≠ deserted/secluded; clean ≠ dirty</a:t>
            </a:r>
          </a:p>
          <a:p>
            <a:pPr>
              <a:buNone/>
            </a:pPr>
            <a:r>
              <a:rPr lang="en-US" sz="3200" b="1" dirty="0" smtClean="0"/>
              <a:t>Weather:</a:t>
            </a:r>
            <a:r>
              <a:rPr lang="en-US" sz="3200" dirty="0" smtClean="0"/>
              <a:t> scorching hot ≠ freezing hot</a:t>
            </a:r>
          </a:p>
          <a:p>
            <a:pPr>
              <a:buNone/>
            </a:pPr>
            <a:r>
              <a:rPr lang="en-US" sz="3200" b="1" dirty="0" smtClean="0"/>
              <a:t>City:</a:t>
            </a:r>
            <a:r>
              <a:rPr lang="en-US" sz="3200" dirty="0" smtClean="0"/>
              <a:t> exciting ≠ boring; modern ≠ historic</a:t>
            </a:r>
          </a:p>
          <a:p>
            <a:pPr>
              <a:buNone/>
            </a:pPr>
            <a:r>
              <a:rPr lang="en-US" sz="3200" b="1" dirty="0" smtClean="0"/>
              <a:t>Hotel/restaurant:</a:t>
            </a:r>
            <a:r>
              <a:rPr lang="en-US" sz="3200" dirty="0" smtClean="0"/>
              <a:t> cheap ≠ expensive</a:t>
            </a:r>
          </a:p>
          <a:p>
            <a:pPr>
              <a:buNone/>
            </a:pPr>
            <a:r>
              <a:rPr lang="en-US" sz="3200" b="1" dirty="0" smtClean="0"/>
              <a:t>Locals:</a:t>
            </a:r>
            <a:r>
              <a:rPr lang="en-US" sz="3200" dirty="0" smtClean="0"/>
              <a:t> friendly ≠ unfriendly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72819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+mn-lt"/>
              </a:rPr>
              <a:t>What makes a description interesting?</a:t>
            </a:r>
            <a:endParaRPr lang="ru-RU" sz="4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using a variety of adjectives (huge, amazing, etc.)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using a variety of adverbs (horribly, astonishing, etc.)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using modifiers (adverbs of degree)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Replace the adjectives in bold with other appropriate ones from the list.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8435280" cy="1296144"/>
          </a:xfrm>
        </p:spPr>
        <p:txBody>
          <a:bodyPr numCol="3">
            <a:normAutofit fontScale="85000" lnSpcReduction="20000"/>
          </a:bodyPr>
          <a:lstStyle/>
          <a:p>
            <a:pPr>
              <a:buClr>
                <a:schemeClr val="tx1"/>
              </a:buClr>
            </a:pPr>
            <a:r>
              <a:rPr lang="en-US" sz="3200" dirty="0" smtClean="0"/>
              <a:t>delicious</a:t>
            </a:r>
          </a:p>
          <a:p>
            <a:pPr>
              <a:buClr>
                <a:schemeClr val="tx1"/>
              </a:buClr>
            </a:pPr>
            <a:r>
              <a:rPr lang="en-US" sz="3200" dirty="0" smtClean="0"/>
              <a:t>enjoyable </a:t>
            </a:r>
          </a:p>
          <a:p>
            <a:pPr>
              <a:buClr>
                <a:schemeClr val="tx1"/>
              </a:buClr>
            </a:pPr>
            <a:r>
              <a:rPr lang="en-US" sz="3200" dirty="0" smtClean="0"/>
              <a:t>warm</a:t>
            </a:r>
          </a:p>
          <a:p>
            <a:pPr>
              <a:buClr>
                <a:schemeClr val="tx1"/>
              </a:buClr>
            </a:pPr>
            <a:r>
              <a:rPr lang="en-US" sz="3200" dirty="0" smtClean="0"/>
              <a:t>picturesque</a:t>
            </a:r>
          </a:p>
          <a:p>
            <a:pPr>
              <a:buClr>
                <a:schemeClr val="tx1"/>
              </a:buClr>
            </a:pPr>
            <a:r>
              <a:rPr lang="en-US" sz="3200" dirty="0" smtClean="0"/>
              <a:t>cosy</a:t>
            </a:r>
          </a:p>
          <a:p>
            <a:pPr>
              <a:buClr>
                <a:schemeClr val="tx1"/>
              </a:buClr>
            </a:pPr>
            <a:r>
              <a:rPr lang="en-US" sz="3200" dirty="0" smtClean="0"/>
              <a:t>freezing cold</a:t>
            </a:r>
          </a:p>
          <a:p>
            <a:pPr>
              <a:buClr>
                <a:schemeClr val="tx1"/>
              </a:buClr>
            </a:pPr>
            <a:r>
              <a:rPr lang="en-US" sz="3200" dirty="0" smtClean="0"/>
              <a:t>friendly</a:t>
            </a:r>
          </a:p>
          <a:p>
            <a:pPr>
              <a:buClr>
                <a:schemeClr val="tx1"/>
              </a:buClr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3212976"/>
            <a:ext cx="8712968" cy="3456384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en-US" sz="3200" dirty="0" smtClean="0"/>
              <a:t>We stayed in a 1) </a:t>
            </a:r>
            <a:r>
              <a:rPr lang="en-US" sz="3200" b="1" dirty="0" smtClean="0"/>
              <a:t>nice</a:t>
            </a:r>
            <a:r>
              <a:rPr lang="en-US" sz="3200" dirty="0" smtClean="0"/>
              <a:t> chalet in the 2) </a:t>
            </a:r>
            <a:r>
              <a:rPr lang="en-US" sz="3200" b="1" dirty="0" smtClean="0"/>
              <a:t>nice</a:t>
            </a:r>
            <a:r>
              <a:rPr lang="en-US" sz="3200" dirty="0" smtClean="0"/>
              <a:t> mountains in Bulgaria. The people were 3) </a:t>
            </a:r>
            <a:r>
              <a:rPr lang="en-US" sz="3200" b="1" dirty="0" smtClean="0"/>
              <a:t>good</a:t>
            </a:r>
            <a:r>
              <a:rPr lang="en-US" sz="3200" dirty="0" smtClean="0"/>
              <a:t> and 4) </a:t>
            </a:r>
            <a:r>
              <a:rPr lang="en-US" sz="3200" b="1" dirty="0" smtClean="0"/>
              <a:t>nice</a:t>
            </a:r>
            <a:r>
              <a:rPr lang="en-US" sz="3200" dirty="0" smtClean="0"/>
              <a:t>. The weather was 5) </a:t>
            </a:r>
            <a:r>
              <a:rPr lang="en-US" sz="3200" b="1" dirty="0" smtClean="0"/>
              <a:t>bad</a:t>
            </a:r>
            <a:r>
              <a:rPr lang="en-US" sz="3200" dirty="0" smtClean="0"/>
              <a:t>, but we didn’t mind. The home-cooked food was 6) </a:t>
            </a:r>
            <a:r>
              <a:rPr lang="en-US" sz="3200" b="1" dirty="0" smtClean="0"/>
              <a:t>good</a:t>
            </a:r>
            <a:r>
              <a:rPr lang="en-US" sz="3200" dirty="0" smtClean="0"/>
              <a:t> and we had a(an) 7) </a:t>
            </a:r>
            <a:r>
              <a:rPr lang="en-US" sz="3200" b="1" dirty="0" smtClean="0"/>
              <a:t>nice</a:t>
            </a:r>
            <a:r>
              <a:rPr lang="en-US" sz="3200" dirty="0" smtClean="0"/>
              <a:t> time skiing every day. I can’t wait to go back again next year.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65033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Using modifiers (adverbs of degree):</a:t>
            </a:r>
            <a:endParaRPr lang="ru-RU" sz="44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96971"/>
          <a:ext cx="8496944" cy="489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6120680"/>
              </a:tblGrid>
              <a:tr h="1632108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endParaRPr lang="ru-RU" sz="6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 little, slightly, a bit</a:t>
                      </a:r>
                      <a:endParaRPr lang="ru-RU" sz="3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32108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latin typeface="+mn-lt"/>
                        </a:rPr>
                        <a:t>++</a:t>
                      </a:r>
                      <a:endParaRPr lang="ru-RU" sz="6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rather, pretty, quite, fairly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1632108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latin typeface="+mn-lt"/>
                        </a:rPr>
                        <a:t>+++</a:t>
                      </a:r>
                      <a:endParaRPr lang="ru-RU" sz="6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very, really, extremely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468</TotalTime>
  <Words>990</Words>
  <Application>Microsoft Office PowerPoint</Application>
  <PresentationFormat>Экран (4:3)</PresentationFormat>
  <Paragraphs>98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Автор: Дмитриева О.В.</vt:lpstr>
      <vt:lpstr>What do you know about these places?  Have you ever visited them?  Which would you like to visit? Why?</vt:lpstr>
      <vt:lpstr>Travel Broadens the Mind</vt:lpstr>
      <vt:lpstr>Which of the following do you think you can do in each place?  You can add your ideas.</vt:lpstr>
      <vt:lpstr>Types of holidays</vt:lpstr>
      <vt:lpstr>Imagine you went on either a beach or a sightseeing holiday. Use these adjectives to tell your partner about the holiday.</vt:lpstr>
      <vt:lpstr>What makes a description interesting?</vt:lpstr>
      <vt:lpstr>Replace the adjectives in bold with other appropriate ones from the list.</vt:lpstr>
      <vt:lpstr>Using modifiers (adverbs of degree):</vt:lpstr>
      <vt:lpstr>Choose the correct word.</vt:lpstr>
      <vt:lpstr>Describing pictures.</vt:lpstr>
      <vt:lpstr>Look at the picture and complete the description.</vt:lpstr>
      <vt:lpstr>Check your answers.</vt:lpstr>
      <vt:lpstr>Слайд 14</vt:lpstr>
      <vt:lpstr>Look at the two photos of people travelling in order to compare and contrast them. The following ideas may help you, but you can suggest others as well.</vt:lpstr>
      <vt:lpstr>Compare and contrast. Use words and phrases below. </vt:lpstr>
      <vt:lpstr>Ask your partner the following questions:</vt:lpstr>
      <vt:lpstr>“Too often travel, instead of broadening the mind, merely lengthens the conversation” Elizabeth Drew (American journalist)</vt:lpstr>
      <vt:lpstr>“If you look like your passport picture, you probably need the trip”.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Дмитриева О.В.</dc:title>
  <dc:creator>800128</dc:creator>
  <cp:lastModifiedBy>Tata</cp:lastModifiedBy>
  <cp:revision>59</cp:revision>
  <dcterms:created xsi:type="dcterms:W3CDTF">2014-02-23T11:30:29Z</dcterms:created>
  <dcterms:modified xsi:type="dcterms:W3CDTF">2014-04-04T14:50:09Z</dcterms:modified>
</cp:coreProperties>
</file>