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70" r:id="rId5"/>
    <p:sldId id="283" r:id="rId6"/>
    <p:sldId id="272" r:id="rId7"/>
    <p:sldId id="273" r:id="rId8"/>
    <p:sldId id="257" r:id="rId9"/>
    <p:sldId id="267" r:id="rId10"/>
    <p:sldId id="274" r:id="rId11"/>
    <p:sldId id="275" r:id="rId12"/>
    <p:sldId id="276" r:id="rId13"/>
    <p:sldId id="265" r:id="rId14"/>
    <p:sldId id="277" r:id="rId15"/>
    <p:sldId id="278" r:id="rId16"/>
    <p:sldId id="281" r:id="rId17"/>
    <p:sldId id="268" r:id="rId18"/>
    <p:sldId id="279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E74A"/>
    <a:srgbClr val="004620"/>
    <a:srgbClr val="139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274A-E154-44ED-9D93-401B5ACEE0E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CEA5-20FB-409A-BC3B-68822F1A6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274A-E154-44ED-9D93-401B5ACEE0E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CEA5-20FB-409A-BC3B-68822F1A6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274A-E154-44ED-9D93-401B5ACEE0E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CEA5-20FB-409A-BC3B-68822F1A6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274A-E154-44ED-9D93-401B5ACEE0E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CEA5-20FB-409A-BC3B-68822F1A6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274A-E154-44ED-9D93-401B5ACEE0E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CEA5-20FB-409A-BC3B-68822F1A6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274A-E154-44ED-9D93-401B5ACEE0E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CEA5-20FB-409A-BC3B-68822F1A6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274A-E154-44ED-9D93-401B5ACEE0E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CEA5-20FB-409A-BC3B-68822F1A6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274A-E154-44ED-9D93-401B5ACEE0E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CEA5-20FB-409A-BC3B-68822F1A6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274A-E154-44ED-9D93-401B5ACEE0E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CEA5-20FB-409A-BC3B-68822F1A6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274A-E154-44ED-9D93-401B5ACEE0E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CEA5-20FB-409A-BC3B-68822F1A6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274A-E154-44ED-9D93-401B5ACEE0E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9CEA5-20FB-409A-BC3B-68822F1A67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1274A-E154-44ED-9D93-401B5ACEE0E6}" type="datetimeFigureOut">
              <a:rPr lang="ru-RU" smtClean="0"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9CEA5-20FB-409A-BC3B-68822F1A67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0" Type="http://schemas.openxmlformats.org/officeDocument/2006/relationships/image" Target="../media/image19.gif"/><Relationship Id="rId4" Type="http://schemas.openxmlformats.org/officeDocument/2006/relationships/image" Target="../media/image13.gif"/><Relationship Id="rId9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babymoda.ua/media/catalog/product/cache/1/image/800x800/f40c00a87aa43a2d4f30cc811c5a7f79/l/a/lava_lf989.jpg" TargetMode="External"/><Relationship Id="rId3" Type="http://schemas.openxmlformats.org/officeDocument/2006/relationships/hyperlink" Target="http://mediasubs.ru/group/uploads/in/intellektualnaya-sobstvennost/image2/tZjBmNjBl.jpg" TargetMode="External"/><Relationship Id="rId7" Type="http://schemas.openxmlformats.org/officeDocument/2006/relationships/hyperlink" Target="http://www.coollady.ru/pic/0001/019/2011-25.jpg" TargetMode="External"/><Relationship Id="rId2" Type="http://schemas.openxmlformats.org/officeDocument/2006/relationships/hyperlink" Target="http://pozdravka.com/photo/prazdniki/den_znanij/1_sentjabrja_pervyj_zvonok/98-0-595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clipartof.com/small/31199-Blue-Woodpecker-With-White-And-Red-Markings-Pecking-At-A-Tree.jpg" TargetMode="External"/><Relationship Id="rId5" Type="http://schemas.openxmlformats.org/officeDocument/2006/relationships/hyperlink" Target="http://img1.liveinternet.ru/images/attach/c/7/94/728/94728033_0_7e6a5_92f7e251_XL.png" TargetMode="External"/><Relationship Id="rId4" Type="http://schemas.openxmlformats.org/officeDocument/2006/relationships/hyperlink" Target="http://www.350zclub.ru/backend/images/kak-pishetsya-ne-s-prilagatelnymi-33438-large.jpg" TargetMode="External"/><Relationship Id="rId9" Type="http://schemas.openxmlformats.org/officeDocument/2006/relationships/hyperlink" Target="http://a0.go33.ru/ic/stores/detki33/mozaika-buratino800x800q95.v1301902906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8106124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Буквы 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Й, й,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звук </a:t>
            </a:r>
            <a:r>
              <a:rPr lang="en-US" sz="6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й'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00504"/>
            <a:ext cx="6400800" cy="1752600"/>
          </a:xfrm>
        </p:spPr>
        <p:txBody>
          <a:bodyPr>
            <a:normAutofit fontScale="32500" lnSpcReduction="20000"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грамоте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класс</a:t>
            </a:r>
          </a:p>
          <a:p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Кучеренко Галина Васильевна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«Лицей № 8»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Майкопа</a:t>
            </a:r>
          </a:p>
          <a:p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интернет\картинки\0_507b1_23052f13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5143" y="2246918"/>
            <a:ext cx="4457271" cy="348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интернет\картинки\0_5072c_4b4068f0_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23" y="3474897"/>
            <a:ext cx="3383103" cy="33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Content - 10KAnimals\English\Birds\Bird_everday\g0123158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030" y="244770"/>
            <a:ext cx="3506890" cy="31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Content - 10KAnimals\English\Birds\Bird_woodpecker\g0207641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6012" flipH="1">
            <a:off x="6027601" y="354322"/>
            <a:ext cx="2409626" cy="378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Content - 10KAnimals\English\Rabbits &amp; Hares\g0202656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66" y="3387846"/>
            <a:ext cx="2056025" cy="33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интернет\картинки\0_5072c_4b4068f0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47" y="3207647"/>
            <a:ext cx="3649953" cy="36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Content - 10KAnimals\English\Rabbits &amp; Hares\g020265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2056025" cy="33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Content - 10KAnimals\English\Birds\Bird_everday\g0123158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081" y="476672"/>
            <a:ext cx="3506890" cy="314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6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интернет\картинки\0_5072c_4b4068f0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5006" y="86241"/>
            <a:ext cx="2450786" cy="245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645" y="2560805"/>
            <a:ext cx="21938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ЗАЙКА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4587" y="2560805"/>
            <a:ext cx="305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ВОРОБЕЙ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70086" y="2558036"/>
            <a:ext cx="1941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ЁЖИК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65839" y="3584376"/>
            <a:ext cx="1547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[</a:t>
            </a:r>
            <a:r>
              <a:rPr lang="ru-RU" sz="4800" b="1" cap="none" spc="0" dirty="0" smtClean="0">
                <a:ln w="11430">
                  <a:solidFill>
                    <a:srgbClr val="39E74A"/>
                  </a:solidFill>
                </a:ln>
                <a:solidFill>
                  <a:srgbClr val="39E74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Й'</a:t>
            </a:r>
            <a:r>
              <a:rPr lang="ru-RU" sz="48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r>
              <a:rPr lang="en-US" sz="48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371782" y="3729516"/>
            <a:ext cx="1450487" cy="540722"/>
            <a:chOff x="6081746" y="5984622"/>
            <a:chExt cx="1450487" cy="540722"/>
          </a:xfrm>
        </p:grpSpPr>
        <p:sp>
          <p:nvSpPr>
            <p:cNvPr id="3" name="Прямоугольный треугольник 2"/>
            <p:cNvSpPr/>
            <p:nvPr/>
          </p:nvSpPr>
          <p:spPr>
            <a:xfrm>
              <a:off x="6081746" y="5984625"/>
              <a:ext cx="1443839" cy="540719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ый треугольник 11"/>
            <p:cNvSpPr/>
            <p:nvPr/>
          </p:nvSpPr>
          <p:spPr>
            <a:xfrm flipH="1" flipV="1">
              <a:off x="6088394" y="5984622"/>
              <a:ext cx="1443839" cy="540719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2329001" y="3492043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  <a:endParaRPr lang="ru-RU" sz="5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99345" y="4538522"/>
            <a:ext cx="582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</a:t>
            </a:r>
            <a:endParaRPr lang="ru-RU" sz="5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68347" y="5461852"/>
            <a:ext cx="522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5400" b="1" cap="none" spc="0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87479" y="4584688"/>
            <a:ext cx="15039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[</a:t>
            </a:r>
            <a:r>
              <a:rPr lang="ru-RU" sz="4800" b="1" cap="none" spc="0" dirty="0" smtClean="0">
                <a:ln w="11430">
                  <a:solidFill>
                    <a:srgbClr val="39E74A"/>
                  </a:solidFill>
                </a:ln>
                <a:solidFill>
                  <a:srgbClr val="39E74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Й'</a:t>
            </a:r>
            <a:r>
              <a:rPr lang="ru-RU" sz="48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r>
              <a:rPr lang="en-US" sz="48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404583" y="4729826"/>
            <a:ext cx="1450487" cy="540722"/>
            <a:chOff x="6081746" y="5984622"/>
            <a:chExt cx="1450487" cy="540722"/>
          </a:xfrm>
        </p:grpSpPr>
        <p:sp>
          <p:nvSpPr>
            <p:cNvPr id="24" name="Прямоугольный треугольник 23"/>
            <p:cNvSpPr/>
            <p:nvPr/>
          </p:nvSpPr>
          <p:spPr>
            <a:xfrm>
              <a:off x="6081746" y="5984625"/>
              <a:ext cx="1443839" cy="540719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 flipH="1" flipV="1">
              <a:off x="6088394" y="5984622"/>
              <a:ext cx="1443839" cy="540719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467195" y="5494692"/>
            <a:ext cx="14622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[</a:t>
            </a:r>
            <a:r>
              <a:rPr lang="ru-RU" sz="4800" b="1" cap="none" spc="0" dirty="0" smtClean="0">
                <a:ln w="11430">
                  <a:solidFill>
                    <a:srgbClr val="39E74A"/>
                  </a:solidFill>
                </a:ln>
                <a:solidFill>
                  <a:srgbClr val="39E74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Й'</a:t>
            </a:r>
            <a:r>
              <a:rPr lang="ru-RU" sz="48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</a:t>
            </a:r>
            <a:r>
              <a:rPr lang="en-US" sz="48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]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407908" y="5639829"/>
            <a:ext cx="1450487" cy="540722"/>
            <a:chOff x="6081746" y="5984622"/>
            <a:chExt cx="1450487" cy="540722"/>
          </a:xfrm>
        </p:grpSpPr>
        <p:sp>
          <p:nvSpPr>
            <p:cNvPr id="28" name="Прямоугольный треугольник 27"/>
            <p:cNvSpPr/>
            <p:nvPr/>
          </p:nvSpPr>
          <p:spPr>
            <a:xfrm>
              <a:off x="6081746" y="5984625"/>
              <a:ext cx="1443839" cy="540719"/>
            </a:xfrm>
            <a:prstGeom prst="rt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ый треугольник 28"/>
            <p:cNvSpPr/>
            <p:nvPr/>
          </p:nvSpPr>
          <p:spPr>
            <a:xfrm flipH="1" flipV="1">
              <a:off x="6088394" y="5984622"/>
              <a:ext cx="1443839" cy="540719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0" name="Picture 2" descr="G:\Content - 10KAnimals\English\Birds\Bird_everday\g0123158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98" y="106085"/>
            <a:ext cx="2773353" cy="248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G:\Content - 10KAnimals\English\Rabbits &amp; Hares\g0202656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426" y="277356"/>
            <a:ext cx="1373278" cy="22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3" grpId="0"/>
      <p:bldP spid="15" grpId="0"/>
      <p:bldP spid="16" grpId="0"/>
      <p:bldP spid="22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nivagold.ru/raznoe1/obuv/schuhe-014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45" y="367797"/>
            <a:ext cx="4343658" cy="436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ttp://www.nivagold.ru/raznoe1/obuv/schuhe-018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07" y="640640"/>
            <a:ext cx="4493441" cy="409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://www.nivagold.ru/raznoe1/obuv/schuhe-039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712" y="943528"/>
            <a:ext cx="5541910" cy="421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nivagold.ru/raznoe1/obuv/schuhe-004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13" y="103172"/>
            <a:ext cx="5717922" cy="533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nivagold.ru/raznoe1/obuv/schuhe-004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773" y="204771"/>
            <a:ext cx="5914315" cy="592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nivagold.ru/raznoe1/obuv/schuhe-0122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04" y="431338"/>
            <a:ext cx="6936354" cy="540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www.nivagold.ru/raznoe1/obuv/schuhe-0153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71" y="279005"/>
            <a:ext cx="6740162" cy="575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http://www.nivagold.ru/raznoe1/obuv/schuhe-0095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2" y="29597"/>
            <a:ext cx="7330437" cy="53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Песенка Хомячков)))) - На Зарядке под Неё Бегают)))))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426830" y="-1786850"/>
            <a:ext cx="634004" cy="40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68760"/>
            <a:ext cx="2925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ДРУЖБА 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0735" y="2924944"/>
            <a:ext cx="2526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КРЕПКА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50476" y="807095"/>
            <a:ext cx="4080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   ЛЕСТЬЮ,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933" y="4653136"/>
            <a:ext cx="370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ПРАВДОЙ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2515" y="2192090"/>
            <a:ext cx="636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0618" y="4005064"/>
            <a:ext cx="2669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1"/>
                  </a:solidFill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ЧЕСТЬЮ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5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01573" y="836712"/>
            <a:ext cx="834087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b="1" dirty="0" smtClean="0">
                <a:ln w="11430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Дружба крепка не лестью, </a:t>
            </a:r>
          </a:p>
          <a:p>
            <a:pPr lvl="0" algn="ctr"/>
            <a:r>
              <a:rPr lang="ru-RU" sz="5400" b="1" dirty="0" smtClean="0">
                <a:ln w="11430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правдой и честью.</a:t>
            </a:r>
            <a:endParaRPr lang="ru-RU" sz="5400" b="1" dirty="0">
              <a:ln w="11430">
                <a:solidFill>
                  <a:srgbClr val="C00000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3" name="Picture 3" descr="I:\Новая папка\интернет\старое\картинки\сказочные персонажи\советские мультгерои\буратино\2609fb39939a03941469cb970af_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5619750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20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 flipH="1">
            <a:off x="5140663" y="5136201"/>
            <a:ext cx="761851" cy="335336"/>
          </a:xfrm>
          <a:custGeom>
            <a:avLst/>
            <a:gdLst>
              <a:gd name="connsiteX0" fmla="*/ 306723 w 313338"/>
              <a:gd name="connsiteY0" fmla="*/ 55042 h 134263"/>
              <a:gd name="connsiteX1" fmla="*/ 150513 w 313338"/>
              <a:gd name="connsiteY1" fmla="*/ 5512 h 134263"/>
              <a:gd name="connsiteX2" fmla="*/ 40023 w 313338"/>
              <a:gd name="connsiteY2" fmla="*/ 7417 h 134263"/>
              <a:gd name="connsiteX3" fmla="*/ 18 w 313338"/>
              <a:gd name="connsiteY3" fmla="*/ 60757 h 134263"/>
              <a:gd name="connsiteX4" fmla="*/ 43833 w 313338"/>
              <a:gd name="connsiteY4" fmla="*/ 121717 h 134263"/>
              <a:gd name="connsiteX5" fmla="*/ 163848 w 313338"/>
              <a:gd name="connsiteY5" fmla="*/ 133147 h 134263"/>
              <a:gd name="connsiteX6" fmla="*/ 272433 w 313338"/>
              <a:gd name="connsiteY6" fmla="*/ 104572 h 134263"/>
              <a:gd name="connsiteX7" fmla="*/ 306723 w 313338"/>
              <a:gd name="connsiteY7" fmla="*/ 55042 h 13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338" h="134263">
                <a:moveTo>
                  <a:pt x="306723" y="55042"/>
                </a:moveTo>
                <a:cubicBezTo>
                  <a:pt x="286403" y="38532"/>
                  <a:pt x="194963" y="13449"/>
                  <a:pt x="150513" y="5512"/>
                </a:cubicBezTo>
                <a:cubicBezTo>
                  <a:pt x="106063" y="-2425"/>
                  <a:pt x="65106" y="-1791"/>
                  <a:pt x="40023" y="7417"/>
                </a:cubicBezTo>
                <a:cubicBezTo>
                  <a:pt x="14940" y="16625"/>
                  <a:pt x="-617" y="41707"/>
                  <a:pt x="18" y="60757"/>
                </a:cubicBezTo>
                <a:cubicBezTo>
                  <a:pt x="653" y="79807"/>
                  <a:pt x="16528" y="109652"/>
                  <a:pt x="43833" y="121717"/>
                </a:cubicBezTo>
                <a:cubicBezTo>
                  <a:pt x="71138" y="133782"/>
                  <a:pt x="125748" y="136004"/>
                  <a:pt x="163848" y="133147"/>
                </a:cubicBezTo>
                <a:cubicBezTo>
                  <a:pt x="201948" y="130290"/>
                  <a:pt x="248620" y="117272"/>
                  <a:pt x="272433" y="104572"/>
                </a:cubicBezTo>
                <a:cubicBezTo>
                  <a:pt x="296245" y="91872"/>
                  <a:pt x="327043" y="71552"/>
                  <a:pt x="306723" y="5504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506939" y="5136201"/>
            <a:ext cx="761851" cy="335336"/>
          </a:xfrm>
          <a:custGeom>
            <a:avLst/>
            <a:gdLst>
              <a:gd name="connsiteX0" fmla="*/ 306723 w 313338"/>
              <a:gd name="connsiteY0" fmla="*/ 55042 h 134263"/>
              <a:gd name="connsiteX1" fmla="*/ 150513 w 313338"/>
              <a:gd name="connsiteY1" fmla="*/ 5512 h 134263"/>
              <a:gd name="connsiteX2" fmla="*/ 40023 w 313338"/>
              <a:gd name="connsiteY2" fmla="*/ 7417 h 134263"/>
              <a:gd name="connsiteX3" fmla="*/ 18 w 313338"/>
              <a:gd name="connsiteY3" fmla="*/ 60757 h 134263"/>
              <a:gd name="connsiteX4" fmla="*/ 43833 w 313338"/>
              <a:gd name="connsiteY4" fmla="*/ 121717 h 134263"/>
              <a:gd name="connsiteX5" fmla="*/ 163848 w 313338"/>
              <a:gd name="connsiteY5" fmla="*/ 133147 h 134263"/>
              <a:gd name="connsiteX6" fmla="*/ 272433 w 313338"/>
              <a:gd name="connsiteY6" fmla="*/ 104572 h 134263"/>
              <a:gd name="connsiteX7" fmla="*/ 306723 w 313338"/>
              <a:gd name="connsiteY7" fmla="*/ 55042 h 13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338" h="134263">
                <a:moveTo>
                  <a:pt x="306723" y="55042"/>
                </a:moveTo>
                <a:cubicBezTo>
                  <a:pt x="286403" y="38532"/>
                  <a:pt x="194963" y="13449"/>
                  <a:pt x="150513" y="5512"/>
                </a:cubicBezTo>
                <a:cubicBezTo>
                  <a:pt x="106063" y="-2425"/>
                  <a:pt x="65106" y="-1791"/>
                  <a:pt x="40023" y="7417"/>
                </a:cubicBezTo>
                <a:cubicBezTo>
                  <a:pt x="14940" y="16625"/>
                  <a:pt x="-617" y="41707"/>
                  <a:pt x="18" y="60757"/>
                </a:cubicBezTo>
                <a:cubicBezTo>
                  <a:pt x="653" y="79807"/>
                  <a:pt x="16528" y="109652"/>
                  <a:pt x="43833" y="121717"/>
                </a:cubicBezTo>
                <a:cubicBezTo>
                  <a:pt x="71138" y="133782"/>
                  <a:pt x="125748" y="136004"/>
                  <a:pt x="163848" y="133147"/>
                </a:cubicBezTo>
                <a:cubicBezTo>
                  <a:pt x="201948" y="130290"/>
                  <a:pt x="248620" y="117272"/>
                  <a:pt x="272433" y="104572"/>
                </a:cubicBezTo>
                <a:cubicBezTo>
                  <a:pt x="296245" y="91872"/>
                  <a:pt x="327043" y="71552"/>
                  <a:pt x="306723" y="5504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411760" y="2258645"/>
            <a:ext cx="4557639" cy="3185116"/>
            <a:chOff x="2411760" y="2258645"/>
            <a:chExt cx="4557639" cy="3185116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411760" y="2258645"/>
              <a:ext cx="4557639" cy="3185116"/>
              <a:chOff x="2411760" y="2258645"/>
              <a:chExt cx="4557639" cy="3185116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3570253" y="2258645"/>
                <a:ext cx="2223274" cy="22838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4702854" y="4578299"/>
                <a:ext cx="1158493" cy="865462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flipH="1">
                <a:off x="3544361" y="4578299"/>
                <a:ext cx="1158493" cy="865462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5810906" y="3393221"/>
                <a:ext cx="1158493" cy="865462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flipH="1">
                <a:off x="2411760" y="3393221"/>
                <a:ext cx="1158493" cy="865462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4119782" y="2362308"/>
              <a:ext cx="1124215" cy="22159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13800" b="1" cap="none" spc="0" dirty="0" smtClean="0">
                  <a:ln>
                    <a:solidFill>
                      <a:srgbClr val="004620"/>
                    </a:solidFill>
                  </a:ln>
                  <a:solidFill>
                    <a:srgbClr val="139D20"/>
                  </a:solidFill>
                  <a:effectLst/>
                </a:rPr>
                <a:t>Й</a:t>
              </a:r>
              <a:endParaRPr lang="ru-RU" sz="13800" b="1" cap="none" spc="0" dirty="0">
                <a:ln>
                  <a:solidFill>
                    <a:srgbClr val="004620"/>
                  </a:solidFill>
                </a:ln>
                <a:solidFill>
                  <a:srgbClr val="139D20"/>
                </a:solidFill>
                <a:effectLst/>
              </a:endParaRPr>
            </a:p>
          </p:txBody>
        </p:sp>
      </p:grpSp>
      <p:pic>
        <p:nvPicPr>
          <p:cNvPr id="17" name="Picture 2" descr="E:\интернет\картинки\анимация\Новая папка\Новая папка\stik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29" y="858861"/>
            <a:ext cx="3608478" cy="19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9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832398" y="4093518"/>
            <a:ext cx="5412010" cy="2719857"/>
            <a:chOff x="755576" y="1700808"/>
            <a:chExt cx="5531366" cy="259228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259632" y="1700808"/>
              <a:ext cx="360040" cy="72008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755576" y="1700808"/>
              <a:ext cx="5531366" cy="2592288"/>
              <a:chOff x="755576" y="1700808"/>
              <a:chExt cx="5531366" cy="2592288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4238894" y="3725936"/>
                <a:ext cx="2048048" cy="567160"/>
              </a:xfrm>
              <a:custGeom>
                <a:avLst/>
                <a:gdLst>
                  <a:gd name="connsiteX0" fmla="*/ 0 w 1273215"/>
                  <a:gd name="connsiteY0" fmla="*/ 11575 h 567160"/>
                  <a:gd name="connsiteX1" fmla="*/ 740780 w 1273215"/>
                  <a:gd name="connsiteY1" fmla="*/ 0 h 567160"/>
                  <a:gd name="connsiteX2" fmla="*/ 717630 w 1273215"/>
                  <a:gd name="connsiteY2" fmla="*/ 277793 h 567160"/>
                  <a:gd name="connsiteX3" fmla="*/ 1273215 w 1273215"/>
                  <a:gd name="connsiteY3" fmla="*/ 289367 h 567160"/>
                  <a:gd name="connsiteX4" fmla="*/ 1250066 w 1273215"/>
                  <a:gd name="connsiteY4" fmla="*/ 555585 h 567160"/>
                  <a:gd name="connsiteX5" fmla="*/ 34724 w 1273215"/>
                  <a:gd name="connsiteY5" fmla="*/ 567160 h 567160"/>
                  <a:gd name="connsiteX6" fmla="*/ 0 w 1273215"/>
                  <a:gd name="connsiteY6" fmla="*/ 11575 h 567160"/>
                  <a:gd name="connsiteX0" fmla="*/ 0 w 1273215"/>
                  <a:gd name="connsiteY0" fmla="*/ 11575 h 567160"/>
                  <a:gd name="connsiteX1" fmla="*/ 740780 w 1273215"/>
                  <a:gd name="connsiteY1" fmla="*/ 0 h 567160"/>
                  <a:gd name="connsiteX2" fmla="*/ 750081 w 1273215"/>
                  <a:gd name="connsiteY2" fmla="*/ 295949 h 567160"/>
                  <a:gd name="connsiteX3" fmla="*/ 1273215 w 1273215"/>
                  <a:gd name="connsiteY3" fmla="*/ 289367 h 567160"/>
                  <a:gd name="connsiteX4" fmla="*/ 1250066 w 1273215"/>
                  <a:gd name="connsiteY4" fmla="*/ 555585 h 567160"/>
                  <a:gd name="connsiteX5" fmla="*/ 34724 w 1273215"/>
                  <a:gd name="connsiteY5" fmla="*/ 567160 h 567160"/>
                  <a:gd name="connsiteX6" fmla="*/ 0 w 1273215"/>
                  <a:gd name="connsiteY6" fmla="*/ 11575 h 567160"/>
                  <a:gd name="connsiteX0" fmla="*/ 0 w 1250066"/>
                  <a:gd name="connsiteY0" fmla="*/ 11575 h 567160"/>
                  <a:gd name="connsiteX1" fmla="*/ 740780 w 1250066"/>
                  <a:gd name="connsiteY1" fmla="*/ 0 h 567160"/>
                  <a:gd name="connsiteX2" fmla="*/ 750081 w 1250066"/>
                  <a:gd name="connsiteY2" fmla="*/ 295949 h 567160"/>
                  <a:gd name="connsiteX3" fmla="*/ 1247255 w 1250066"/>
                  <a:gd name="connsiteY3" fmla="*/ 292393 h 567160"/>
                  <a:gd name="connsiteX4" fmla="*/ 1250066 w 1250066"/>
                  <a:gd name="connsiteY4" fmla="*/ 555585 h 567160"/>
                  <a:gd name="connsiteX5" fmla="*/ 34724 w 1250066"/>
                  <a:gd name="connsiteY5" fmla="*/ 567160 h 567160"/>
                  <a:gd name="connsiteX6" fmla="*/ 0 w 1250066"/>
                  <a:gd name="connsiteY6" fmla="*/ 11575 h 567160"/>
                  <a:gd name="connsiteX0" fmla="*/ 4216 w 1215342"/>
                  <a:gd name="connsiteY0" fmla="*/ 2497 h 567160"/>
                  <a:gd name="connsiteX1" fmla="*/ 706056 w 1215342"/>
                  <a:gd name="connsiteY1" fmla="*/ 0 h 567160"/>
                  <a:gd name="connsiteX2" fmla="*/ 715357 w 1215342"/>
                  <a:gd name="connsiteY2" fmla="*/ 295949 h 567160"/>
                  <a:gd name="connsiteX3" fmla="*/ 1212531 w 1215342"/>
                  <a:gd name="connsiteY3" fmla="*/ 292393 h 567160"/>
                  <a:gd name="connsiteX4" fmla="*/ 1215342 w 1215342"/>
                  <a:gd name="connsiteY4" fmla="*/ 555585 h 567160"/>
                  <a:gd name="connsiteX5" fmla="*/ 0 w 1215342"/>
                  <a:gd name="connsiteY5" fmla="*/ 567160 h 567160"/>
                  <a:gd name="connsiteX6" fmla="*/ 4216 w 1215342"/>
                  <a:gd name="connsiteY6" fmla="*/ 2497 h 567160"/>
                  <a:gd name="connsiteX0" fmla="*/ 4216 w 1215342"/>
                  <a:gd name="connsiteY0" fmla="*/ 2497 h 567160"/>
                  <a:gd name="connsiteX1" fmla="*/ 706056 w 1215342"/>
                  <a:gd name="connsiteY1" fmla="*/ 0 h 567160"/>
                  <a:gd name="connsiteX2" fmla="*/ 699132 w 1215342"/>
                  <a:gd name="connsiteY2" fmla="*/ 292923 h 567160"/>
                  <a:gd name="connsiteX3" fmla="*/ 1212531 w 1215342"/>
                  <a:gd name="connsiteY3" fmla="*/ 292393 h 567160"/>
                  <a:gd name="connsiteX4" fmla="*/ 1215342 w 1215342"/>
                  <a:gd name="connsiteY4" fmla="*/ 555585 h 567160"/>
                  <a:gd name="connsiteX5" fmla="*/ 0 w 1215342"/>
                  <a:gd name="connsiteY5" fmla="*/ 567160 h 567160"/>
                  <a:gd name="connsiteX6" fmla="*/ 4216 w 1215342"/>
                  <a:gd name="connsiteY6" fmla="*/ 2497 h 567160"/>
                  <a:gd name="connsiteX0" fmla="*/ 4216 w 1215342"/>
                  <a:gd name="connsiteY0" fmla="*/ 2497 h 567160"/>
                  <a:gd name="connsiteX1" fmla="*/ 706056 w 1215342"/>
                  <a:gd name="connsiteY1" fmla="*/ 0 h 567160"/>
                  <a:gd name="connsiteX2" fmla="*/ 712112 w 1215342"/>
                  <a:gd name="connsiteY2" fmla="*/ 292923 h 567160"/>
                  <a:gd name="connsiteX3" fmla="*/ 1212531 w 1215342"/>
                  <a:gd name="connsiteY3" fmla="*/ 292393 h 567160"/>
                  <a:gd name="connsiteX4" fmla="*/ 1215342 w 1215342"/>
                  <a:gd name="connsiteY4" fmla="*/ 555585 h 567160"/>
                  <a:gd name="connsiteX5" fmla="*/ 0 w 1215342"/>
                  <a:gd name="connsiteY5" fmla="*/ 567160 h 567160"/>
                  <a:gd name="connsiteX6" fmla="*/ 4216 w 1215342"/>
                  <a:gd name="connsiteY6" fmla="*/ 2497 h 567160"/>
                  <a:gd name="connsiteX0" fmla="*/ 4216 w 1215342"/>
                  <a:gd name="connsiteY0" fmla="*/ 2497 h 567160"/>
                  <a:gd name="connsiteX1" fmla="*/ 706056 w 1215342"/>
                  <a:gd name="connsiteY1" fmla="*/ 0 h 567160"/>
                  <a:gd name="connsiteX2" fmla="*/ 705622 w 1215342"/>
                  <a:gd name="connsiteY2" fmla="*/ 305028 h 567160"/>
                  <a:gd name="connsiteX3" fmla="*/ 1212531 w 1215342"/>
                  <a:gd name="connsiteY3" fmla="*/ 292393 h 567160"/>
                  <a:gd name="connsiteX4" fmla="*/ 1215342 w 1215342"/>
                  <a:gd name="connsiteY4" fmla="*/ 555585 h 567160"/>
                  <a:gd name="connsiteX5" fmla="*/ 0 w 1215342"/>
                  <a:gd name="connsiteY5" fmla="*/ 567160 h 567160"/>
                  <a:gd name="connsiteX6" fmla="*/ 4216 w 1215342"/>
                  <a:gd name="connsiteY6" fmla="*/ 2497 h 567160"/>
                  <a:gd name="connsiteX0" fmla="*/ 4216 w 1215342"/>
                  <a:gd name="connsiteY0" fmla="*/ 2497 h 567160"/>
                  <a:gd name="connsiteX1" fmla="*/ 706056 w 1215342"/>
                  <a:gd name="connsiteY1" fmla="*/ 0 h 567160"/>
                  <a:gd name="connsiteX2" fmla="*/ 699132 w 1215342"/>
                  <a:gd name="connsiteY2" fmla="*/ 295949 h 567160"/>
                  <a:gd name="connsiteX3" fmla="*/ 1212531 w 1215342"/>
                  <a:gd name="connsiteY3" fmla="*/ 292393 h 567160"/>
                  <a:gd name="connsiteX4" fmla="*/ 1215342 w 1215342"/>
                  <a:gd name="connsiteY4" fmla="*/ 555585 h 567160"/>
                  <a:gd name="connsiteX5" fmla="*/ 0 w 1215342"/>
                  <a:gd name="connsiteY5" fmla="*/ 567160 h 567160"/>
                  <a:gd name="connsiteX6" fmla="*/ 4216 w 1215342"/>
                  <a:gd name="connsiteY6" fmla="*/ 2497 h 567160"/>
                  <a:gd name="connsiteX0" fmla="*/ 4216 w 1215342"/>
                  <a:gd name="connsiteY0" fmla="*/ 2497 h 567160"/>
                  <a:gd name="connsiteX1" fmla="*/ 706056 w 1215342"/>
                  <a:gd name="connsiteY1" fmla="*/ 0 h 567160"/>
                  <a:gd name="connsiteX2" fmla="*/ 712112 w 1215342"/>
                  <a:gd name="connsiteY2" fmla="*/ 295949 h 567160"/>
                  <a:gd name="connsiteX3" fmla="*/ 1212531 w 1215342"/>
                  <a:gd name="connsiteY3" fmla="*/ 292393 h 567160"/>
                  <a:gd name="connsiteX4" fmla="*/ 1215342 w 1215342"/>
                  <a:gd name="connsiteY4" fmla="*/ 555585 h 567160"/>
                  <a:gd name="connsiteX5" fmla="*/ 0 w 1215342"/>
                  <a:gd name="connsiteY5" fmla="*/ 567160 h 567160"/>
                  <a:gd name="connsiteX6" fmla="*/ 4216 w 1215342"/>
                  <a:gd name="connsiteY6" fmla="*/ 2497 h 56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5342" h="567160">
                    <a:moveTo>
                      <a:pt x="4216" y="2497"/>
                    </a:moveTo>
                    <a:lnTo>
                      <a:pt x="706056" y="0"/>
                    </a:lnTo>
                    <a:cubicBezTo>
                      <a:pt x="705911" y="101676"/>
                      <a:pt x="712257" y="194273"/>
                      <a:pt x="712112" y="295949"/>
                    </a:cubicBezTo>
                    <a:lnTo>
                      <a:pt x="1212531" y="292393"/>
                    </a:lnTo>
                    <a:lnTo>
                      <a:pt x="1215342" y="555585"/>
                    </a:lnTo>
                    <a:lnTo>
                      <a:pt x="0" y="567160"/>
                    </a:lnTo>
                    <a:cubicBezTo>
                      <a:pt x="1405" y="378939"/>
                      <a:pt x="2811" y="190718"/>
                      <a:pt x="4216" y="2497"/>
                    </a:cubicBez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755576" y="2564904"/>
                <a:ext cx="3600400" cy="1728192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755576" y="1700808"/>
                <a:ext cx="3600400" cy="864096"/>
              </a:xfrm>
              <a:prstGeom prst="triangle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1943708" y="2916263"/>
              <a:ext cx="1224136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498324" y="260648"/>
            <a:ext cx="81061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Буквы 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Й, й,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звук 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й'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3728" y="2095500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Научиться определять звук </a:t>
            </a:r>
            <a:r>
              <a:rPr lang="en-US" dirty="0" smtClean="0"/>
              <a:t>[</a:t>
            </a:r>
            <a:r>
              <a:rPr lang="ru-RU" dirty="0" smtClean="0"/>
              <a:t>й'</a:t>
            </a:r>
            <a:r>
              <a:rPr lang="en-US" dirty="0" smtClean="0"/>
              <a:t>]</a:t>
            </a:r>
            <a:r>
              <a:rPr lang="ru-RU" dirty="0" smtClean="0"/>
              <a:t> в словах</a:t>
            </a:r>
          </a:p>
          <a:p>
            <a:endParaRPr lang="ru-RU" dirty="0" smtClean="0"/>
          </a:p>
          <a:p>
            <a:r>
              <a:rPr lang="ru-RU" dirty="0" smtClean="0"/>
              <a:t>Научиться составлять схемы слов со звуком </a:t>
            </a:r>
            <a:r>
              <a:rPr lang="en-US" dirty="0"/>
              <a:t>[</a:t>
            </a:r>
            <a:r>
              <a:rPr lang="ru-RU" dirty="0" smtClean="0"/>
              <a:t>й'</a:t>
            </a:r>
            <a:r>
              <a:rPr lang="en-US" dirty="0" smtClean="0"/>
              <a:t>]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Научиться составлять текст по серии картинок</a:t>
            </a:r>
          </a:p>
          <a:p>
            <a:endParaRPr lang="ru-RU" dirty="0" smtClean="0"/>
          </a:p>
          <a:p>
            <a:r>
              <a:rPr lang="ru-RU" dirty="0" smtClean="0"/>
              <a:t>Научиться слушать и уважать товарищей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604472" y="209550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604472" y="2636912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604472" y="3140968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04472" y="3717032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092280" y="2095500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092280" y="2636912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092280" y="3140968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092280" y="3717032"/>
            <a:ext cx="360040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2" descr="O:\Новая папка\интернет\старое\картинки\алфавит\анимашки\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144947"/>
            <a:ext cx="951710" cy="10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O:\Новая папка\интернет\старое\картинки\алфавит\анимашки\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898" y="5276424"/>
            <a:ext cx="951710" cy="107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O:\Новая папка\интернет\старое\картинки\алфавит\анимашки\1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398" y="4202820"/>
            <a:ext cx="572976" cy="64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4356" y="836712"/>
            <a:ext cx="6295314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9600" b="1" dirty="0" smtClean="0">
                <a:ln w="11430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</a:t>
            </a:r>
          </a:p>
          <a:p>
            <a:pPr lvl="0" algn="ctr"/>
            <a:r>
              <a:rPr lang="ru-RU" sz="9600" b="1" dirty="0" smtClean="0">
                <a:ln w="11430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</a:t>
            </a:r>
          </a:p>
          <a:p>
            <a:pPr lvl="0" algn="ctr"/>
            <a:r>
              <a:rPr lang="ru-RU" sz="9600" b="1" dirty="0" smtClean="0">
                <a:ln w="11430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внимание!</a:t>
            </a:r>
            <a:endParaRPr lang="ru-RU" sz="9600" b="1" dirty="0">
              <a:ln w="11430">
                <a:solidFill>
                  <a:srgbClr val="C00000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81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581" y="548680"/>
            <a:ext cx="847087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pozdravka.com/photo/prazdniki/den_znanij/1_sentjabrja_pervyj_zvonok/98-0-5953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mediasubs.ru/group/uploads/in/intellektualnaya-sobstvennost/image2/tZjBmNjBl.jpg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www.350zclub.ru/backend/images/kak-pishetsya-ne-s-prilagatelnymi-33438-large.jpg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img1.liveinternet.ru/images/attach/c/7/94/728/94728033_0_7e6a5_92f7e251_XL.png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images.clipartof.com/small/31199-Blue-Woodpecker-With-White-And-Red-Markings-Pecking-At-A-Tree.jpg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www.coollady.ru/pic/0001/019/2011-25.jpg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babymoda.ua/media/catalog/product/cache/1/image/800x800/f40c00a87aa43a2d4f30cc811c5a7f79/l/a/lava_lf989.jpg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a0.go33.ru/ic/stores/detki33/mozaika-buratino800x800q95.v1301902906.jpg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9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960" y="332656"/>
            <a:ext cx="1237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Цель: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31807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Создать условия для закрепления знаний о буквах Й, й и звуке </a:t>
            </a:r>
            <a:r>
              <a:rPr lang="en-US" sz="2800" dirty="0" smtClean="0"/>
              <a:t>[</a:t>
            </a:r>
            <a:r>
              <a:rPr lang="ru-RU" sz="2800" dirty="0" smtClean="0"/>
              <a:t>й'</a:t>
            </a:r>
            <a:r>
              <a:rPr lang="en-US" sz="2800" dirty="0" smtClean="0"/>
              <a:t>]</a:t>
            </a:r>
            <a:r>
              <a:rPr lang="ru-RU" sz="28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960" y="1308874"/>
            <a:ext cx="1525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Задачи: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718" y="1864437"/>
            <a:ext cx="74888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Создать условие для закрепления умения распознавать звук </a:t>
            </a:r>
            <a:r>
              <a:rPr lang="en-US" sz="2800" dirty="0" smtClean="0"/>
              <a:t>[</a:t>
            </a:r>
            <a:r>
              <a:rPr lang="ru-RU" sz="2800" dirty="0" smtClean="0"/>
              <a:t>й'</a:t>
            </a:r>
            <a:r>
              <a:rPr lang="en-US" sz="2800" dirty="0" smtClean="0"/>
              <a:t>]</a:t>
            </a:r>
            <a:r>
              <a:rPr lang="ru-RU" sz="2800" dirty="0" smtClean="0"/>
              <a:t> в словах вне слияния, определять место звука </a:t>
            </a:r>
            <a:r>
              <a:rPr lang="en-US" sz="2800" dirty="0"/>
              <a:t>[</a:t>
            </a:r>
            <a:r>
              <a:rPr lang="ru-RU" sz="2800" dirty="0" smtClean="0"/>
              <a:t>й'</a:t>
            </a:r>
            <a:r>
              <a:rPr lang="en-US" sz="2800" dirty="0" smtClean="0"/>
              <a:t>]</a:t>
            </a:r>
            <a:r>
              <a:rPr lang="ru-RU" sz="2800" dirty="0" smtClean="0"/>
              <a:t> в словах.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Совершенствовать умение читать слова, текст с буквой й, отвечать на вопросы по содержанию текста.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Совершенствовать умение составлять схемы слов со звуком </a:t>
            </a:r>
            <a:r>
              <a:rPr lang="en-US" sz="2800" dirty="0"/>
              <a:t>[</a:t>
            </a:r>
            <a:r>
              <a:rPr lang="ru-RU" sz="2800" dirty="0" smtClean="0"/>
              <a:t>й'</a:t>
            </a:r>
            <a:r>
              <a:rPr lang="en-US" sz="2800" dirty="0" smtClean="0"/>
              <a:t>]</a:t>
            </a:r>
            <a:r>
              <a:rPr lang="ru-RU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Создать </a:t>
            </a:r>
            <a:r>
              <a:rPr lang="ru-RU" sz="2800" dirty="0" smtClean="0"/>
              <a:t>условия для самоконтроля и </a:t>
            </a:r>
            <a:r>
              <a:rPr lang="ru-RU" sz="2800" dirty="0" err="1" smtClean="0"/>
              <a:t>самооценивания</a:t>
            </a:r>
            <a:r>
              <a:rPr lang="ru-RU" sz="2800" dirty="0"/>
              <a:t>.</a:t>
            </a:r>
            <a:r>
              <a:rPr lang="ru-RU" sz="2800" dirty="0" smtClean="0"/>
              <a:t> </a:t>
            </a:r>
          </a:p>
          <a:p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0010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71315" y="2308611"/>
            <a:ext cx="1867342" cy="1275269"/>
            <a:chOff x="6942643" y="3660590"/>
            <a:chExt cx="1867342" cy="127526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942643" y="3660590"/>
              <a:ext cx="1867342" cy="1275269"/>
              <a:chOff x="3041449" y="3501008"/>
              <a:chExt cx="1867342" cy="127526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3517920" y="350100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3983742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 flipH="1">
                <a:off x="3507271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4432320" y="3958208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flipH="1">
                <a:off x="3041449" y="3955274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7645127" y="3743719"/>
              <a:ext cx="4623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>
                    <a:solidFill>
                      <a:srgbClr val="004620"/>
                    </a:solidFill>
                  </a:ln>
                  <a:solidFill>
                    <a:srgbClr val="139D20"/>
                  </a:solidFill>
                  <a:effectLst/>
                </a:rPr>
                <a:t>Й</a:t>
              </a:r>
              <a:endParaRPr lang="ru-RU" sz="5400" b="1" cap="none" spc="0" dirty="0">
                <a:ln>
                  <a:solidFill>
                    <a:srgbClr val="004620"/>
                  </a:solidFill>
                </a:ln>
                <a:solidFill>
                  <a:srgbClr val="139D20"/>
                </a:solidFill>
                <a:effectLst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2489944" y="2301434"/>
            <a:ext cx="1867342" cy="1275269"/>
            <a:chOff x="6942643" y="3660590"/>
            <a:chExt cx="1867342" cy="1275269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6942643" y="3660590"/>
              <a:ext cx="1867342" cy="1275269"/>
              <a:chOff x="3041449" y="3501008"/>
              <a:chExt cx="1867342" cy="1275269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3517920" y="350100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олилиния 39"/>
              <p:cNvSpPr/>
              <p:nvPr/>
            </p:nvSpPr>
            <p:spPr>
              <a:xfrm>
                <a:off x="3983742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 flipH="1">
                <a:off x="3507271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Полилиния 41"/>
              <p:cNvSpPr/>
              <p:nvPr/>
            </p:nvSpPr>
            <p:spPr>
              <a:xfrm>
                <a:off x="4432320" y="3958208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Полилиния 42"/>
              <p:cNvSpPr/>
              <p:nvPr/>
            </p:nvSpPr>
            <p:spPr>
              <a:xfrm flipH="1">
                <a:off x="3041449" y="3955274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8" name="Прямоугольник 37"/>
            <p:cNvSpPr/>
            <p:nvPr/>
          </p:nvSpPr>
          <p:spPr>
            <a:xfrm>
              <a:off x="7645127" y="3743719"/>
              <a:ext cx="4623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>
                    <a:solidFill>
                      <a:srgbClr val="004620"/>
                    </a:solidFill>
                  </a:ln>
                  <a:solidFill>
                    <a:srgbClr val="139D20"/>
                  </a:solidFill>
                  <a:effectLst/>
                </a:rPr>
                <a:t>Ё</a:t>
              </a:r>
              <a:endParaRPr lang="ru-RU" sz="5400" b="1" cap="none" spc="0" dirty="0">
                <a:ln>
                  <a:solidFill>
                    <a:srgbClr val="004620"/>
                  </a:solidFill>
                </a:ln>
                <a:solidFill>
                  <a:srgbClr val="139D20"/>
                </a:solidFill>
                <a:effectLst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833709" y="2291323"/>
            <a:ext cx="1867342" cy="1275269"/>
            <a:chOff x="6942643" y="3660590"/>
            <a:chExt cx="1867342" cy="1275269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6942643" y="3660590"/>
              <a:ext cx="1867342" cy="1275269"/>
              <a:chOff x="3041449" y="3501008"/>
              <a:chExt cx="1867342" cy="1275269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3517920" y="350100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3983742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flipH="1">
                <a:off x="3507271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4432320" y="3958208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flipH="1">
                <a:off x="3041449" y="3955274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7645127" y="3743719"/>
              <a:ext cx="4623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>
                    <a:solidFill>
                      <a:srgbClr val="004620"/>
                    </a:solidFill>
                  </a:ln>
                  <a:solidFill>
                    <a:srgbClr val="139D20"/>
                  </a:solidFill>
                  <a:effectLst/>
                </a:rPr>
                <a:t>Ч</a:t>
              </a:r>
              <a:endParaRPr lang="ru-RU" sz="5400" b="1" cap="none" spc="0" dirty="0">
                <a:ln>
                  <a:solidFill>
                    <a:srgbClr val="004620"/>
                  </a:solidFill>
                </a:ln>
                <a:solidFill>
                  <a:srgbClr val="139D20"/>
                </a:solidFill>
                <a:effectLst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7062683" y="2272563"/>
            <a:ext cx="1867342" cy="1275269"/>
            <a:chOff x="6942643" y="3660590"/>
            <a:chExt cx="1867342" cy="1275269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6942643" y="3660590"/>
              <a:ext cx="1867342" cy="1275269"/>
              <a:chOff x="3041449" y="3501008"/>
              <a:chExt cx="1867342" cy="1275269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3517920" y="350100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>
                <a:off x="3983742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flipH="1">
                <a:off x="3507271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4432320" y="3958208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flipH="1">
                <a:off x="3041449" y="3955274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7645127" y="3743719"/>
              <a:ext cx="4623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>
                    <a:solidFill>
                      <a:srgbClr val="004620"/>
                    </a:solidFill>
                  </a:ln>
                  <a:solidFill>
                    <a:srgbClr val="139D20"/>
                  </a:solidFill>
                  <a:effectLst/>
                </a:rPr>
                <a:t>З</a:t>
              </a:r>
              <a:endParaRPr lang="ru-RU" sz="5400" b="1" cap="none" spc="0" dirty="0">
                <a:ln>
                  <a:solidFill>
                    <a:srgbClr val="004620"/>
                  </a:solidFill>
                </a:ln>
                <a:solidFill>
                  <a:srgbClr val="139D2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53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71315" y="2308611"/>
            <a:ext cx="1867342" cy="1275269"/>
            <a:chOff x="6942643" y="3660590"/>
            <a:chExt cx="1867342" cy="127526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942643" y="3660590"/>
              <a:ext cx="1867342" cy="1275269"/>
              <a:chOff x="3041449" y="3501008"/>
              <a:chExt cx="1867342" cy="127526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3517920" y="350100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3983742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 flipH="1">
                <a:off x="3507271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4432320" y="3958208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flipH="1">
                <a:off x="3041449" y="3955274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7645127" y="3743719"/>
              <a:ext cx="4623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>
                    <a:solidFill>
                      <a:srgbClr val="004620"/>
                    </a:solidFill>
                  </a:ln>
                  <a:solidFill>
                    <a:srgbClr val="139D20"/>
                  </a:solidFill>
                  <a:effectLst/>
                </a:rPr>
                <a:t>Й</a:t>
              </a:r>
              <a:endParaRPr lang="ru-RU" sz="5400" b="1" cap="none" spc="0" dirty="0">
                <a:ln>
                  <a:solidFill>
                    <a:srgbClr val="004620"/>
                  </a:solidFill>
                </a:ln>
                <a:solidFill>
                  <a:srgbClr val="139D20"/>
                </a:solidFill>
                <a:effectLst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833709" y="2291323"/>
            <a:ext cx="1867342" cy="1275269"/>
            <a:chOff x="6942643" y="3660590"/>
            <a:chExt cx="1867342" cy="1275269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6942643" y="3660590"/>
              <a:ext cx="1867342" cy="1275269"/>
              <a:chOff x="3041449" y="3501008"/>
              <a:chExt cx="1867342" cy="1275269"/>
            </a:xfrm>
          </p:grpSpPr>
          <p:sp>
            <p:nvSpPr>
              <p:cNvPr id="47" name="Овал 46"/>
              <p:cNvSpPr/>
              <p:nvPr/>
            </p:nvSpPr>
            <p:spPr>
              <a:xfrm>
                <a:off x="3517920" y="350100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олилиния 47"/>
              <p:cNvSpPr/>
              <p:nvPr/>
            </p:nvSpPr>
            <p:spPr>
              <a:xfrm>
                <a:off x="3983742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 flipH="1">
                <a:off x="3507271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Полилиния 49"/>
              <p:cNvSpPr/>
              <p:nvPr/>
            </p:nvSpPr>
            <p:spPr>
              <a:xfrm>
                <a:off x="4432320" y="3958208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Полилиния 50"/>
              <p:cNvSpPr/>
              <p:nvPr/>
            </p:nvSpPr>
            <p:spPr>
              <a:xfrm flipH="1">
                <a:off x="3041449" y="3955274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6" name="Прямоугольник 45"/>
            <p:cNvSpPr/>
            <p:nvPr/>
          </p:nvSpPr>
          <p:spPr>
            <a:xfrm>
              <a:off x="7645127" y="3743719"/>
              <a:ext cx="4623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>
                    <a:solidFill>
                      <a:srgbClr val="004620"/>
                    </a:solidFill>
                  </a:ln>
                  <a:solidFill>
                    <a:srgbClr val="139D20"/>
                  </a:solidFill>
                  <a:effectLst/>
                </a:rPr>
                <a:t>Ч</a:t>
              </a:r>
              <a:endParaRPr lang="ru-RU" sz="5400" b="1" cap="none" spc="0" dirty="0">
                <a:ln>
                  <a:solidFill>
                    <a:srgbClr val="004620"/>
                  </a:solidFill>
                </a:ln>
                <a:solidFill>
                  <a:srgbClr val="139D20"/>
                </a:solidFill>
                <a:effectLst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7062683" y="2272563"/>
            <a:ext cx="1867342" cy="1275269"/>
            <a:chOff x="6942643" y="3660590"/>
            <a:chExt cx="1867342" cy="1275269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6942643" y="3660590"/>
              <a:ext cx="1867342" cy="1275269"/>
              <a:chOff x="3041449" y="3501008"/>
              <a:chExt cx="1867342" cy="1275269"/>
            </a:xfrm>
          </p:grpSpPr>
          <p:sp>
            <p:nvSpPr>
              <p:cNvPr id="55" name="Овал 54"/>
              <p:cNvSpPr/>
              <p:nvPr/>
            </p:nvSpPr>
            <p:spPr>
              <a:xfrm>
                <a:off x="3517920" y="350100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олилиния 55"/>
              <p:cNvSpPr/>
              <p:nvPr/>
            </p:nvSpPr>
            <p:spPr>
              <a:xfrm>
                <a:off x="3983742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олилиния 56"/>
              <p:cNvSpPr/>
              <p:nvPr/>
            </p:nvSpPr>
            <p:spPr>
              <a:xfrm flipH="1">
                <a:off x="3507271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олилиния 57"/>
              <p:cNvSpPr/>
              <p:nvPr/>
            </p:nvSpPr>
            <p:spPr>
              <a:xfrm>
                <a:off x="4432320" y="3958208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 flipH="1">
                <a:off x="3041449" y="3955274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4" name="Прямоугольник 53"/>
            <p:cNvSpPr/>
            <p:nvPr/>
          </p:nvSpPr>
          <p:spPr>
            <a:xfrm>
              <a:off x="7645127" y="3743719"/>
              <a:ext cx="4623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>
                    <a:solidFill>
                      <a:srgbClr val="004620"/>
                    </a:solidFill>
                  </a:ln>
                  <a:solidFill>
                    <a:srgbClr val="139D20"/>
                  </a:solidFill>
                  <a:effectLst/>
                </a:rPr>
                <a:t>З</a:t>
              </a:r>
              <a:endParaRPr lang="ru-RU" sz="5400" b="1" cap="none" spc="0" dirty="0">
                <a:ln>
                  <a:solidFill>
                    <a:srgbClr val="004620"/>
                  </a:solidFill>
                </a:ln>
                <a:solidFill>
                  <a:srgbClr val="139D2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2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71315" y="2308611"/>
            <a:ext cx="1867342" cy="1275269"/>
            <a:chOff x="6942643" y="3660590"/>
            <a:chExt cx="1867342" cy="1275269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6942643" y="3660590"/>
              <a:ext cx="1867342" cy="1275269"/>
              <a:chOff x="3041449" y="3501008"/>
              <a:chExt cx="1867342" cy="1275269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3517920" y="350100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Полилиния 5"/>
              <p:cNvSpPr/>
              <p:nvPr/>
            </p:nvSpPr>
            <p:spPr>
              <a:xfrm>
                <a:off x="3983742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 flipH="1">
                <a:off x="3507271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4432320" y="3958208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 flipH="1">
                <a:off x="3041449" y="3955274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7645127" y="3743719"/>
              <a:ext cx="4623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>
                    <a:solidFill>
                      <a:srgbClr val="004620"/>
                    </a:solidFill>
                  </a:ln>
                  <a:solidFill>
                    <a:srgbClr val="139D20"/>
                  </a:solidFill>
                  <a:effectLst/>
                </a:rPr>
                <a:t>Й</a:t>
              </a:r>
              <a:endParaRPr lang="ru-RU" sz="5400" b="1" cap="none" spc="0" dirty="0">
                <a:ln>
                  <a:solidFill>
                    <a:srgbClr val="004620"/>
                  </a:solidFill>
                </a:ln>
                <a:solidFill>
                  <a:srgbClr val="139D20"/>
                </a:solidFill>
                <a:effectLst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661163" y="2239973"/>
            <a:ext cx="1867342" cy="1275269"/>
            <a:chOff x="6942643" y="3660590"/>
            <a:chExt cx="1867342" cy="1275269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942643" y="3660590"/>
              <a:ext cx="1867342" cy="1275269"/>
              <a:chOff x="3041449" y="3501008"/>
              <a:chExt cx="1867342" cy="1275269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3517920" y="350100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3983742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 flipH="1">
                <a:off x="3507271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4432320" y="3958208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 flipH="1">
                <a:off x="3041449" y="3955274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7645127" y="3743719"/>
              <a:ext cx="4623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>
                    <a:solidFill>
                      <a:srgbClr val="004620"/>
                    </a:solidFill>
                  </a:ln>
                  <a:solidFill>
                    <a:srgbClr val="139D20"/>
                  </a:solidFill>
                  <a:effectLst/>
                </a:rPr>
                <a:t>З</a:t>
              </a:r>
              <a:endParaRPr lang="ru-RU" sz="5400" b="1" cap="none" spc="0" dirty="0">
                <a:ln>
                  <a:solidFill>
                    <a:srgbClr val="004620"/>
                  </a:solidFill>
                </a:ln>
                <a:solidFill>
                  <a:srgbClr val="139D2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8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271315" y="2308611"/>
            <a:ext cx="1867342" cy="1275269"/>
            <a:chOff x="6942643" y="3660590"/>
            <a:chExt cx="1867342" cy="127526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942643" y="3660590"/>
              <a:ext cx="1867342" cy="1275269"/>
              <a:chOff x="3041449" y="3501008"/>
              <a:chExt cx="1867342" cy="1275269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3517920" y="350100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>
                <a:off x="3983742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 flipH="1">
                <a:off x="3507271" y="4429760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Полилиния 33"/>
              <p:cNvSpPr/>
              <p:nvPr/>
            </p:nvSpPr>
            <p:spPr>
              <a:xfrm>
                <a:off x="4432320" y="3958208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 flipH="1">
                <a:off x="3041449" y="3955274"/>
                <a:ext cx="476471" cy="346517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7645127" y="3743719"/>
              <a:ext cx="462373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>
                    <a:solidFill>
                      <a:srgbClr val="004620"/>
                    </a:solidFill>
                  </a:ln>
                  <a:solidFill>
                    <a:srgbClr val="139D20"/>
                  </a:solidFill>
                  <a:effectLst/>
                </a:rPr>
                <a:t>Й</a:t>
              </a:r>
              <a:endParaRPr lang="ru-RU" sz="5400" b="1" cap="none" spc="0" dirty="0">
                <a:ln>
                  <a:solidFill>
                    <a:srgbClr val="004620"/>
                  </a:solidFill>
                </a:ln>
                <a:solidFill>
                  <a:srgbClr val="139D2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4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 flipH="1">
            <a:off x="5140663" y="5136201"/>
            <a:ext cx="761851" cy="335336"/>
          </a:xfrm>
          <a:custGeom>
            <a:avLst/>
            <a:gdLst>
              <a:gd name="connsiteX0" fmla="*/ 306723 w 313338"/>
              <a:gd name="connsiteY0" fmla="*/ 55042 h 134263"/>
              <a:gd name="connsiteX1" fmla="*/ 150513 w 313338"/>
              <a:gd name="connsiteY1" fmla="*/ 5512 h 134263"/>
              <a:gd name="connsiteX2" fmla="*/ 40023 w 313338"/>
              <a:gd name="connsiteY2" fmla="*/ 7417 h 134263"/>
              <a:gd name="connsiteX3" fmla="*/ 18 w 313338"/>
              <a:gd name="connsiteY3" fmla="*/ 60757 h 134263"/>
              <a:gd name="connsiteX4" fmla="*/ 43833 w 313338"/>
              <a:gd name="connsiteY4" fmla="*/ 121717 h 134263"/>
              <a:gd name="connsiteX5" fmla="*/ 163848 w 313338"/>
              <a:gd name="connsiteY5" fmla="*/ 133147 h 134263"/>
              <a:gd name="connsiteX6" fmla="*/ 272433 w 313338"/>
              <a:gd name="connsiteY6" fmla="*/ 104572 h 134263"/>
              <a:gd name="connsiteX7" fmla="*/ 306723 w 313338"/>
              <a:gd name="connsiteY7" fmla="*/ 55042 h 13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338" h="134263">
                <a:moveTo>
                  <a:pt x="306723" y="55042"/>
                </a:moveTo>
                <a:cubicBezTo>
                  <a:pt x="286403" y="38532"/>
                  <a:pt x="194963" y="13449"/>
                  <a:pt x="150513" y="5512"/>
                </a:cubicBezTo>
                <a:cubicBezTo>
                  <a:pt x="106063" y="-2425"/>
                  <a:pt x="65106" y="-1791"/>
                  <a:pt x="40023" y="7417"/>
                </a:cubicBezTo>
                <a:cubicBezTo>
                  <a:pt x="14940" y="16625"/>
                  <a:pt x="-617" y="41707"/>
                  <a:pt x="18" y="60757"/>
                </a:cubicBezTo>
                <a:cubicBezTo>
                  <a:pt x="653" y="79807"/>
                  <a:pt x="16528" y="109652"/>
                  <a:pt x="43833" y="121717"/>
                </a:cubicBezTo>
                <a:cubicBezTo>
                  <a:pt x="71138" y="133782"/>
                  <a:pt x="125748" y="136004"/>
                  <a:pt x="163848" y="133147"/>
                </a:cubicBezTo>
                <a:cubicBezTo>
                  <a:pt x="201948" y="130290"/>
                  <a:pt x="248620" y="117272"/>
                  <a:pt x="272433" y="104572"/>
                </a:cubicBezTo>
                <a:cubicBezTo>
                  <a:pt x="296245" y="91872"/>
                  <a:pt x="327043" y="71552"/>
                  <a:pt x="306723" y="5504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506939" y="5136201"/>
            <a:ext cx="761851" cy="335336"/>
          </a:xfrm>
          <a:custGeom>
            <a:avLst/>
            <a:gdLst>
              <a:gd name="connsiteX0" fmla="*/ 306723 w 313338"/>
              <a:gd name="connsiteY0" fmla="*/ 55042 h 134263"/>
              <a:gd name="connsiteX1" fmla="*/ 150513 w 313338"/>
              <a:gd name="connsiteY1" fmla="*/ 5512 h 134263"/>
              <a:gd name="connsiteX2" fmla="*/ 40023 w 313338"/>
              <a:gd name="connsiteY2" fmla="*/ 7417 h 134263"/>
              <a:gd name="connsiteX3" fmla="*/ 18 w 313338"/>
              <a:gd name="connsiteY3" fmla="*/ 60757 h 134263"/>
              <a:gd name="connsiteX4" fmla="*/ 43833 w 313338"/>
              <a:gd name="connsiteY4" fmla="*/ 121717 h 134263"/>
              <a:gd name="connsiteX5" fmla="*/ 163848 w 313338"/>
              <a:gd name="connsiteY5" fmla="*/ 133147 h 134263"/>
              <a:gd name="connsiteX6" fmla="*/ 272433 w 313338"/>
              <a:gd name="connsiteY6" fmla="*/ 104572 h 134263"/>
              <a:gd name="connsiteX7" fmla="*/ 306723 w 313338"/>
              <a:gd name="connsiteY7" fmla="*/ 55042 h 13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3338" h="134263">
                <a:moveTo>
                  <a:pt x="306723" y="55042"/>
                </a:moveTo>
                <a:cubicBezTo>
                  <a:pt x="286403" y="38532"/>
                  <a:pt x="194963" y="13449"/>
                  <a:pt x="150513" y="5512"/>
                </a:cubicBezTo>
                <a:cubicBezTo>
                  <a:pt x="106063" y="-2425"/>
                  <a:pt x="65106" y="-1791"/>
                  <a:pt x="40023" y="7417"/>
                </a:cubicBezTo>
                <a:cubicBezTo>
                  <a:pt x="14940" y="16625"/>
                  <a:pt x="-617" y="41707"/>
                  <a:pt x="18" y="60757"/>
                </a:cubicBezTo>
                <a:cubicBezTo>
                  <a:pt x="653" y="79807"/>
                  <a:pt x="16528" y="109652"/>
                  <a:pt x="43833" y="121717"/>
                </a:cubicBezTo>
                <a:cubicBezTo>
                  <a:pt x="71138" y="133782"/>
                  <a:pt x="125748" y="136004"/>
                  <a:pt x="163848" y="133147"/>
                </a:cubicBezTo>
                <a:cubicBezTo>
                  <a:pt x="201948" y="130290"/>
                  <a:pt x="248620" y="117272"/>
                  <a:pt x="272433" y="104572"/>
                </a:cubicBezTo>
                <a:cubicBezTo>
                  <a:pt x="296245" y="91872"/>
                  <a:pt x="327043" y="71552"/>
                  <a:pt x="306723" y="55042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2411760" y="2258645"/>
            <a:ext cx="4557639" cy="3185116"/>
            <a:chOff x="2411760" y="2258645"/>
            <a:chExt cx="4557639" cy="3185116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411760" y="2258645"/>
              <a:ext cx="4557639" cy="3185116"/>
              <a:chOff x="2411760" y="2258645"/>
              <a:chExt cx="4557639" cy="3185116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3570253" y="2258645"/>
                <a:ext cx="2223274" cy="22838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4702854" y="4578299"/>
                <a:ext cx="1158493" cy="865462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 flipH="1">
                <a:off x="3544361" y="4578299"/>
                <a:ext cx="1158493" cy="865462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5810906" y="3393221"/>
                <a:ext cx="1158493" cy="865462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 flipH="1">
                <a:off x="2411760" y="3393221"/>
                <a:ext cx="1158493" cy="865462"/>
              </a:xfrm>
              <a:custGeom>
                <a:avLst/>
                <a:gdLst>
                  <a:gd name="connsiteX0" fmla="*/ 0 w 476471"/>
                  <a:gd name="connsiteY0" fmla="*/ 0 h 346517"/>
                  <a:gd name="connsiteX1" fmla="*/ 203200 w 476471"/>
                  <a:gd name="connsiteY1" fmla="*/ 314960 h 346517"/>
                  <a:gd name="connsiteX2" fmla="*/ 457200 w 476471"/>
                  <a:gd name="connsiteY2" fmla="*/ 325120 h 346517"/>
                  <a:gd name="connsiteX3" fmla="*/ 426720 w 476471"/>
                  <a:gd name="connsiteY3" fmla="*/ 223520 h 346517"/>
                  <a:gd name="connsiteX4" fmla="*/ 172720 w 476471"/>
                  <a:gd name="connsiteY4" fmla="*/ 274320 h 346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471" h="346517">
                    <a:moveTo>
                      <a:pt x="0" y="0"/>
                    </a:moveTo>
                    <a:cubicBezTo>
                      <a:pt x="63500" y="130386"/>
                      <a:pt x="127000" y="260773"/>
                      <a:pt x="203200" y="314960"/>
                    </a:cubicBezTo>
                    <a:cubicBezTo>
                      <a:pt x="279400" y="369147"/>
                      <a:pt x="419947" y="340360"/>
                      <a:pt x="457200" y="325120"/>
                    </a:cubicBezTo>
                    <a:cubicBezTo>
                      <a:pt x="494453" y="309880"/>
                      <a:pt x="474133" y="231987"/>
                      <a:pt x="426720" y="223520"/>
                    </a:cubicBezTo>
                    <a:cubicBezTo>
                      <a:pt x="379307" y="215053"/>
                      <a:pt x="276013" y="244686"/>
                      <a:pt x="172720" y="274320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4119782" y="2362308"/>
              <a:ext cx="1124215" cy="22159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13800" b="1" cap="none" spc="0" dirty="0" smtClean="0">
                  <a:ln>
                    <a:solidFill>
                      <a:srgbClr val="004620"/>
                    </a:solidFill>
                  </a:ln>
                  <a:solidFill>
                    <a:srgbClr val="139D20"/>
                  </a:solidFill>
                  <a:effectLst/>
                </a:rPr>
                <a:t>Й</a:t>
              </a:r>
              <a:endParaRPr lang="ru-RU" sz="13800" b="1" cap="none" spc="0" dirty="0">
                <a:ln>
                  <a:solidFill>
                    <a:srgbClr val="004620"/>
                  </a:solidFill>
                </a:ln>
                <a:solidFill>
                  <a:srgbClr val="139D20"/>
                </a:solidFill>
                <a:effectLst/>
              </a:endParaRPr>
            </a:p>
          </p:txBody>
        </p:sp>
      </p:grpSp>
      <p:pic>
        <p:nvPicPr>
          <p:cNvPr id="17" name="Picture 2" descr="E:\интернет\картинки\анимация\Новая папка\Новая папка\stik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829" y="858861"/>
            <a:ext cx="3608478" cy="19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обозначает звук[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Й'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df57feb4f3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96936"/>
            <a:ext cx="4332225" cy="3304039"/>
          </a:xfrm>
        </p:spPr>
      </p:pic>
      <p:grpSp>
        <p:nvGrpSpPr>
          <p:cNvPr id="3" name="Группа 2"/>
          <p:cNvGrpSpPr/>
          <p:nvPr/>
        </p:nvGrpSpPr>
        <p:grpSpPr>
          <a:xfrm>
            <a:off x="6606545" y="1711875"/>
            <a:ext cx="2266545" cy="2001234"/>
            <a:chOff x="2411760" y="858861"/>
            <a:chExt cx="4557639" cy="4612676"/>
          </a:xfrm>
        </p:grpSpPr>
        <p:sp>
          <p:nvSpPr>
            <p:cNvPr id="5" name="Полилиния 4"/>
            <p:cNvSpPr/>
            <p:nvPr/>
          </p:nvSpPr>
          <p:spPr>
            <a:xfrm flipH="1">
              <a:off x="5140663" y="5136201"/>
              <a:ext cx="761851" cy="335336"/>
            </a:xfrm>
            <a:custGeom>
              <a:avLst/>
              <a:gdLst>
                <a:gd name="connsiteX0" fmla="*/ 306723 w 313338"/>
                <a:gd name="connsiteY0" fmla="*/ 55042 h 134263"/>
                <a:gd name="connsiteX1" fmla="*/ 150513 w 313338"/>
                <a:gd name="connsiteY1" fmla="*/ 5512 h 134263"/>
                <a:gd name="connsiteX2" fmla="*/ 40023 w 313338"/>
                <a:gd name="connsiteY2" fmla="*/ 7417 h 134263"/>
                <a:gd name="connsiteX3" fmla="*/ 18 w 313338"/>
                <a:gd name="connsiteY3" fmla="*/ 60757 h 134263"/>
                <a:gd name="connsiteX4" fmla="*/ 43833 w 313338"/>
                <a:gd name="connsiteY4" fmla="*/ 121717 h 134263"/>
                <a:gd name="connsiteX5" fmla="*/ 163848 w 313338"/>
                <a:gd name="connsiteY5" fmla="*/ 133147 h 134263"/>
                <a:gd name="connsiteX6" fmla="*/ 272433 w 313338"/>
                <a:gd name="connsiteY6" fmla="*/ 104572 h 134263"/>
                <a:gd name="connsiteX7" fmla="*/ 306723 w 313338"/>
                <a:gd name="connsiteY7" fmla="*/ 55042 h 13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338" h="134263">
                  <a:moveTo>
                    <a:pt x="306723" y="55042"/>
                  </a:moveTo>
                  <a:cubicBezTo>
                    <a:pt x="286403" y="38532"/>
                    <a:pt x="194963" y="13449"/>
                    <a:pt x="150513" y="5512"/>
                  </a:cubicBezTo>
                  <a:cubicBezTo>
                    <a:pt x="106063" y="-2425"/>
                    <a:pt x="65106" y="-1791"/>
                    <a:pt x="40023" y="7417"/>
                  </a:cubicBezTo>
                  <a:cubicBezTo>
                    <a:pt x="14940" y="16625"/>
                    <a:pt x="-617" y="41707"/>
                    <a:pt x="18" y="60757"/>
                  </a:cubicBezTo>
                  <a:cubicBezTo>
                    <a:pt x="653" y="79807"/>
                    <a:pt x="16528" y="109652"/>
                    <a:pt x="43833" y="121717"/>
                  </a:cubicBezTo>
                  <a:cubicBezTo>
                    <a:pt x="71138" y="133782"/>
                    <a:pt x="125748" y="136004"/>
                    <a:pt x="163848" y="133147"/>
                  </a:cubicBezTo>
                  <a:cubicBezTo>
                    <a:pt x="201948" y="130290"/>
                    <a:pt x="248620" y="117272"/>
                    <a:pt x="272433" y="104572"/>
                  </a:cubicBezTo>
                  <a:cubicBezTo>
                    <a:pt x="296245" y="91872"/>
                    <a:pt x="327043" y="71552"/>
                    <a:pt x="306723" y="55042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506939" y="5136201"/>
              <a:ext cx="761851" cy="335336"/>
            </a:xfrm>
            <a:custGeom>
              <a:avLst/>
              <a:gdLst>
                <a:gd name="connsiteX0" fmla="*/ 306723 w 313338"/>
                <a:gd name="connsiteY0" fmla="*/ 55042 h 134263"/>
                <a:gd name="connsiteX1" fmla="*/ 150513 w 313338"/>
                <a:gd name="connsiteY1" fmla="*/ 5512 h 134263"/>
                <a:gd name="connsiteX2" fmla="*/ 40023 w 313338"/>
                <a:gd name="connsiteY2" fmla="*/ 7417 h 134263"/>
                <a:gd name="connsiteX3" fmla="*/ 18 w 313338"/>
                <a:gd name="connsiteY3" fmla="*/ 60757 h 134263"/>
                <a:gd name="connsiteX4" fmla="*/ 43833 w 313338"/>
                <a:gd name="connsiteY4" fmla="*/ 121717 h 134263"/>
                <a:gd name="connsiteX5" fmla="*/ 163848 w 313338"/>
                <a:gd name="connsiteY5" fmla="*/ 133147 h 134263"/>
                <a:gd name="connsiteX6" fmla="*/ 272433 w 313338"/>
                <a:gd name="connsiteY6" fmla="*/ 104572 h 134263"/>
                <a:gd name="connsiteX7" fmla="*/ 306723 w 313338"/>
                <a:gd name="connsiteY7" fmla="*/ 55042 h 13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3338" h="134263">
                  <a:moveTo>
                    <a:pt x="306723" y="55042"/>
                  </a:moveTo>
                  <a:cubicBezTo>
                    <a:pt x="286403" y="38532"/>
                    <a:pt x="194963" y="13449"/>
                    <a:pt x="150513" y="5512"/>
                  </a:cubicBezTo>
                  <a:cubicBezTo>
                    <a:pt x="106063" y="-2425"/>
                    <a:pt x="65106" y="-1791"/>
                    <a:pt x="40023" y="7417"/>
                  </a:cubicBezTo>
                  <a:cubicBezTo>
                    <a:pt x="14940" y="16625"/>
                    <a:pt x="-617" y="41707"/>
                    <a:pt x="18" y="60757"/>
                  </a:cubicBezTo>
                  <a:cubicBezTo>
                    <a:pt x="653" y="79807"/>
                    <a:pt x="16528" y="109652"/>
                    <a:pt x="43833" y="121717"/>
                  </a:cubicBezTo>
                  <a:cubicBezTo>
                    <a:pt x="71138" y="133782"/>
                    <a:pt x="125748" y="136004"/>
                    <a:pt x="163848" y="133147"/>
                  </a:cubicBezTo>
                  <a:cubicBezTo>
                    <a:pt x="201948" y="130290"/>
                    <a:pt x="248620" y="117272"/>
                    <a:pt x="272433" y="104572"/>
                  </a:cubicBezTo>
                  <a:cubicBezTo>
                    <a:pt x="296245" y="91872"/>
                    <a:pt x="327043" y="71552"/>
                    <a:pt x="306723" y="55042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411760" y="2258645"/>
              <a:ext cx="4557639" cy="3185116"/>
              <a:chOff x="2411760" y="2258645"/>
              <a:chExt cx="4557639" cy="3185116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2411760" y="2258645"/>
                <a:ext cx="4557639" cy="3185116"/>
                <a:chOff x="2411760" y="2258645"/>
                <a:chExt cx="4557639" cy="3185116"/>
              </a:xfrm>
            </p:grpSpPr>
            <p:sp>
              <p:nvSpPr>
                <p:cNvPr id="11" name="Овал 10"/>
                <p:cNvSpPr/>
                <p:nvPr/>
              </p:nvSpPr>
              <p:spPr>
                <a:xfrm>
                  <a:off x="3570253" y="2258645"/>
                  <a:ext cx="2223274" cy="228380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>
                  <a:off x="4702854" y="4578299"/>
                  <a:ext cx="1158493" cy="865462"/>
                </a:xfrm>
                <a:custGeom>
                  <a:avLst/>
                  <a:gdLst>
                    <a:gd name="connsiteX0" fmla="*/ 0 w 476471"/>
                    <a:gd name="connsiteY0" fmla="*/ 0 h 346517"/>
                    <a:gd name="connsiteX1" fmla="*/ 203200 w 476471"/>
                    <a:gd name="connsiteY1" fmla="*/ 314960 h 346517"/>
                    <a:gd name="connsiteX2" fmla="*/ 457200 w 476471"/>
                    <a:gd name="connsiteY2" fmla="*/ 325120 h 346517"/>
                    <a:gd name="connsiteX3" fmla="*/ 426720 w 476471"/>
                    <a:gd name="connsiteY3" fmla="*/ 223520 h 346517"/>
                    <a:gd name="connsiteX4" fmla="*/ 172720 w 476471"/>
                    <a:gd name="connsiteY4" fmla="*/ 274320 h 346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471" h="346517">
                      <a:moveTo>
                        <a:pt x="0" y="0"/>
                      </a:moveTo>
                      <a:cubicBezTo>
                        <a:pt x="63500" y="130386"/>
                        <a:pt x="127000" y="260773"/>
                        <a:pt x="203200" y="314960"/>
                      </a:cubicBezTo>
                      <a:cubicBezTo>
                        <a:pt x="279400" y="369147"/>
                        <a:pt x="419947" y="340360"/>
                        <a:pt x="457200" y="325120"/>
                      </a:cubicBezTo>
                      <a:cubicBezTo>
                        <a:pt x="494453" y="309880"/>
                        <a:pt x="474133" y="231987"/>
                        <a:pt x="426720" y="223520"/>
                      </a:cubicBezTo>
                      <a:cubicBezTo>
                        <a:pt x="379307" y="215053"/>
                        <a:pt x="276013" y="244686"/>
                        <a:pt x="172720" y="27432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Полилиния 12"/>
                <p:cNvSpPr/>
                <p:nvPr/>
              </p:nvSpPr>
              <p:spPr>
                <a:xfrm flipH="1">
                  <a:off x="3544361" y="4578299"/>
                  <a:ext cx="1158493" cy="865462"/>
                </a:xfrm>
                <a:custGeom>
                  <a:avLst/>
                  <a:gdLst>
                    <a:gd name="connsiteX0" fmla="*/ 0 w 476471"/>
                    <a:gd name="connsiteY0" fmla="*/ 0 h 346517"/>
                    <a:gd name="connsiteX1" fmla="*/ 203200 w 476471"/>
                    <a:gd name="connsiteY1" fmla="*/ 314960 h 346517"/>
                    <a:gd name="connsiteX2" fmla="*/ 457200 w 476471"/>
                    <a:gd name="connsiteY2" fmla="*/ 325120 h 346517"/>
                    <a:gd name="connsiteX3" fmla="*/ 426720 w 476471"/>
                    <a:gd name="connsiteY3" fmla="*/ 223520 h 346517"/>
                    <a:gd name="connsiteX4" fmla="*/ 172720 w 476471"/>
                    <a:gd name="connsiteY4" fmla="*/ 274320 h 346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471" h="346517">
                      <a:moveTo>
                        <a:pt x="0" y="0"/>
                      </a:moveTo>
                      <a:cubicBezTo>
                        <a:pt x="63500" y="130386"/>
                        <a:pt x="127000" y="260773"/>
                        <a:pt x="203200" y="314960"/>
                      </a:cubicBezTo>
                      <a:cubicBezTo>
                        <a:pt x="279400" y="369147"/>
                        <a:pt x="419947" y="340360"/>
                        <a:pt x="457200" y="325120"/>
                      </a:cubicBezTo>
                      <a:cubicBezTo>
                        <a:pt x="494453" y="309880"/>
                        <a:pt x="474133" y="231987"/>
                        <a:pt x="426720" y="223520"/>
                      </a:cubicBezTo>
                      <a:cubicBezTo>
                        <a:pt x="379307" y="215053"/>
                        <a:pt x="276013" y="244686"/>
                        <a:pt x="172720" y="27432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>
                  <a:off x="5810906" y="3393221"/>
                  <a:ext cx="1158493" cy="865462"/>
                </a:xfrm>
                <a:custGeom>
                  <a:avLst/>
                  <a:gdLst>
                    <a:gd name="connsiteX0" fmla="*/ 0 w 476471"/>
                    <a:gd name="connsiteY0" fmla="*/ 0 h 346517"/>
                    <a:gd name="connsiteX1" fmla="*/ 203200 w 476471"/>
                    <a:gd name="connsiteY1" fmla="*/ 314960 h 346517"/>
                    <a:gd name="connsiteX2" fmla="*/ 457200 w 476471"/>
                    <a:gd name="connsiteY2" fmla="*/ 325120 h 346517"/>
                    <a:gd name="connsiteX3" fmla="*/ 426720 w 476471"/>
                    <a:gd name="connsiteY3" fmla="*/ 223520 h 346517"/>
                    <a:gd name="connsiteX4" fmla="*/ 172720 w 476471"/>
                    <a:gd name="connsiteY4" fmla="*/ 274320 h 346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471" h="346517">
                      <a:moveTo>
                        <a:pt x="0" y="0"/>
                      </a:moveTo>
                      <a:cubicBezTo>
                        <a:pt x="63500" y="130386"/>
                        <a:pt x="127000" y="260773"/>
                        <a:pt x="203200" y="314960"/>
                      </a:cubicBezTo>
                      <a:cubicBezTo>
                        <a:pt x="279400" y="369147"/>
                        <a:pt x="419947" y="340360"/>
                        <a:pt x="457200" y="325120"/>
                      </a:cubicBezTo>
                      <a:cubicBezTo>
                        <a:pt x="494453" y="309880"/>
                        <a:pt x="474133" y="231987"/>
                        <a:pt x="426720" y="223520"/>
                      </a:cubicBezTo>
                      <a:cubicBezTo>
                        <a:pt x="379307" y="215053"/>
                        <a:pt x="276013" y="244686"/>
                        <a:pt x="172720" y="27432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2411760" y="3393221"/>
                  <a:ext cx="1158493" cy="865462"/>
                </a:xfrm>
                <a:custGeom>
                  <a:avLst/>
                  <a:gdLst>
                    <a:gd name="connsiteX0" fmla="*/ 0 w 476471"/>
                    <a:gd name="connsiteY0" fmla="*/ 0 h 346517"/>
                    <a:gd name="connsiteX1" fmla="*/ 203200 w 476471"/>
                    <a:gd name="connsiteY1" fmla="*/ 314960 h 346517"/>
                    <a:gd name="connsiteX2" fmla="*/ 457200 w 476471"/>
                    <a:gd name="connsiteY2" fmla="*/ 325120 h 346517"/>
                    <a:gd name="connsiteX3" fmla="*/ 426720 w 476471"/>
                    <a:gd name="connsiteY3" fmla="*/ 223520 h 346517"/>
                    <a:gd name="connsiteX4" fmla="*/ 172720 w 476471"/>
                    <a:gd name="connsiteY4" fmla="*/ 274320 h 346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76471" h="346517">
                      <a:moveTo>
                        <a:pt x="0" y="0"/>
                      </a:moveTo>
                      <a:cubicBezTo>
                        <a:pt x="63500" y="130386"/>
                        <a:pt x="127000" y="260773"/>
                        <a:pt x="203200" y="314960"/>
                      </a:cubicBezTo>
                      <a:cubicBezTo>
                        <a:pt x="279400" y="369147"/>
                        <a:pt x="419947" y="340360"/>
                        <a:pt x="457200" y="325120"/>
                      </a:cubicBezTo>
                      <a:cubicBezTo>
                        <a:pt x="494453" y="309880"/>
                        <a:pt x="474133" y="231987"/>
                        <a:pt x="426720" y="223520"/>
                      </a:cubicBezTo>
                      <a:cubicBezTo>
                        <a:pt x="379307" y="215053"/>
                        <a:pt x="276013" y="244686"/>
                        <a:pt x="172720" y="274320"/>
                      </a:cubicBezTo>
                    </a:path>
                  </a:pathLst>
                </a:custGeom>
                <a:no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0" name="Прямоугольник 9"/>
              <p:cNvSpPr/>
              <p:nvPr/>
            </p:nvSpPr>
            <p:spPr>
              <a:xfrm>
                <a:off x="4119782" y="2362309"/>
                <a:ext cx="1124215" cy="212819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/>
              <a:p>
                <a:pPr algn="ctr"/>
                <a:r>
                  <a:rPr lang="ru-RU" sz="5400" b="1" cap="none" spc="0" dirty="0" smtClean="0">
                    <a:ln>
                      <a:solidFill>
                        <a:srgbClr val="004620"/>
                      </a:solidFill>
                    </a:ln>
                    <a:solidFill>
                      <a:srgbClr val="139D20"/>
                    </a:solidFill>
                    <a:effectLst/>
                  </a:rPr>
                  <a:t>Й</a:t>
                </a:r>
                <a:endParaRPr lang="ru-RU" sz="5400" b="1" cap="none" spc="0" dirty="0">
                  <a:ln>
                    <a:solidFill>
                      <a:srgbClr val="004620"/>
                    </a:solidFill>
                  </a:ln>
                  <a:solidFill>
                    <a:srgbClr val="139D20"/>
                  </a:solidFill>
                  <a:effectLst/>
                </a:endParaRPr>
              </a:p>
            </p:txBody>
          </p:sp>
        </p:grpSp>
        <p:pic>
          <p:nvPicPr>
            <p:cNvPr id="16" name="Picture 2" descr="E:\интернет\картинки\анимация\Новая папка\Новая папка\stiker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829" y="858861"/>
              <a:ext cx="3608478" cy="1979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987824" y="4437112"/>
            <a:ext cx="4032448" cy="2218231"/>
            <a:chOff x="755576" y="1700808"/>
            <a:chExt cx="4721809" cy="259228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259632" y="1700808"/>
              <a:ext cx="360040" cy="72008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755576" y="1700808"/>
              <a:ext cx="4721809" cy="2592288"/>
              <a:chOff x="755576" y="1700808"/>
              <a:chExt cx="4721809" cy="2592288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4204170" y="3725936"/>
                <a:ext cx="1273215" cy="567160"/>
              </a:xfrm>
              <a:custGeom>
                <a:avLst/>
                <a:gdLst>
                  <a:gd name="connsiteX0" fmla="*/ 0 w 1273215"/>
                  <a:gd name="connsiteY0" fmla="*/ 11575 h 567160"/>
                  <a:gd name="connsiteX1" fmla="*/ 740780 w 1273215"/>
                  <a:gd name="connsiteY1" fmla="*/ 0 h 567160"/>
                  <a:gd name="connsiteX2" fmla="*/ 717630 w 1273215"/>
                  <a:gd name="connsiteY2" fmla="*/ 277793 h 567160"/>
                  <a:gd name="connsiteX3" fmla="*/ 1273215 w 1273215"/>
                  <a:gd name="connsiteY3" fmla="*/ 289367 h 567160"/>
                  <a:gd name="connsiteX4" fmla="*/ 1250066 w 1273215"/>
                  <a:gd name="connsiteY4" fmla="*/ 555585 h 567160"/>
                  <a:gd name="connsiteX5" fmla="*/ 34724 w 1273215"/>
                  <a:gd name="connsiteY5" fmla="*/ 567160 h 567160"/>
                  <a:gd name="connsiteX6" fmla="*/ 0 w 1273215"/>
                  <a:gd name="connsiteY6" fmla="*/ 11575 h 56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215" h="567160">
                    <a:moveTo>
                      <a:pt x="0" y="11575"/>
                    </a:moveTo>
                    <a:lnTo>
                      <a:pt x="740780" y="0"/>
                    </a:lnTo>
                    <a:lnTo>
                      <a:pt x="717630" y="277793"/>
                    </a:lnTo>
                    <a:lnTo>
                      <a:pt x="1273215" y="289367"/>
                    </a:lnTo>
                    <a:lnTo>
                      <a:pt x="1250066" y="555585"/>
                    </a:lnTo>
                    <a:lnTo>
                      <a:pt x="34724" y="567160"/>
                    </a:lnTo>
                    <a:lnTo>
                      <a:pt x="0" y="11575"/>
                    </a:lnTo>
                    <a:close/>
                  </a:path>
                </a:pathLst>
              </a:cu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755576" y="2564904"/>
                <a:ext cx="3600400" cy="1728192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Равнобедренный треугольник 6"/>
              <p:cNvSpPr/>
              <p:nvPr/>
            </p:nvSpPr>
            <p:spPr>
              <a:xfrm>
                <a:off x="755576" y="1700808"/>
                <a:ext cx="3600400" cy="864096"/>
              </a:xfrm>
              <a:prstGeom prst="triangle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2" name="Прямоугольник 11"/>
            <p:cNvSpPr/>
            <p:nvPr/>
          </p:nvSpPr>
          <p:spPr>
            <a:xfrm>
              <a:off x="1943708" y="2916263"/>
              <a:ext cx="1224136" cy="9361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498324" y="260648"/>
            <a:ext cx="81061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Буквы 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Й, й,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звук 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й'</a:t>
            </a:r>
            <a:r>
              <a:rPr lang="en-US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6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23728" y="2095500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Научиться определять звук </a:t>
            </a:r>
            <a:r>
              <a:rPr lang="en-US" dirty="0" smtClean="0"/>
              <a:t>[</a:t>
            </a:r>
            <a:r>
              <a:rPr lang="ru-RU" dirty="0" smtClean="0"/>
              <a:t>й'</a:t>
            </a:r>
            <a:r>
              <a:rPr lang="en-US" dirty="0" smtClean="0"/>
              <a:t>]</a:t>
            </a:r>
            <a:r>
              <a:rPr lang="ru-RU" dirty="0" smtClean="0"/>
              <a:t> в словах</a:t>
            </a:r>
          </a:p>
          <a:p>
            <a:endParaRPr lang="ru-RU" dirty="0" smtClean="0"/>
          </a:p>
          <a:p>
            <a:r>
              <a:rPr lang="ru-RU" dirty="0" smtClean="0"/>
              <a:t>Научиться составлять схемы слов со звуком </a:t>
            </a:r>
            <a:r>
              <a:rPr lang="en-US" dirty="0"/>
              <a:t>[</a:t>
            </a:r>
            <a:r>
              <a:rPr lang="ru-RU" dirty="0" smtClean="0"/>
              <a:t>й'</a:t>
            </a:r>
            <a:r>
              <a:rPr lang="en-US" dirty="0" smtClean="0"/>
              <a:t>]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Научиться составлять текст по серии картинок</a:t>
            </a:r>
          </a:p>
          <a:p>
            <a:endParaRPr lang="ru-RU" dirty="0" smtClean="0"/>
          </a:p>
          <a:p>
            <a:r>
              <a:rPr lang="ru-RU" dirty="0" smtClean="0"/>
              <a:t>Научиться слушать и уважать товарищей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1604472" y="209550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604472" y="2636912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604472" y="3140968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604472" y="3717032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51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276</Words>
  <Application>Microsoft Office PowerPoint</Application>
  <PresentationFormat>Экран (4:3)</PresentationFormat>
  <Paragraphs>82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Буквы Й, й, звук [й'] Закрепление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Буква Й обозначает звук[Й']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Буквы Й, й, звук й. Закрепление.</dc:title>
  <dc:creator>Admin</dc:creator>
  <cp:lastModifiedBy>Админ</cp:lastModifiedBy>
  <cp:revision>36</cp:revision>
  <dcterms:created xsi:type="dcterms:W3CDTF">2012-01-23T18:49:27Z</dcterms:created>
  <dcterms:modified xsi:type="dcterms:W3CDTF">2014-02-26T10:15:19Z</dcterms:modified>
</cp:coreProperties>
</file>