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0F116-C16F-4AE9-A9D8-477BCB580925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E5605-855F-4B1A-A20B-3EA2D63F7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817862-8656-4FC9-B1F5-46AE18F954C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326E79-7150-4B99-B208-B736FCC13B14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C3AE40-DF44-4A3B-A326-CB3F459B69A2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AE1A4-89DF-4E26-8117-1358CC6C08E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hyperlink" Target="http://www.aphorisme.ru/comments/8648/?q=967&amp;a=864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371600"/>
            <a:ext cx="8153400" cy="2895600"/>
          </a:xfrm>
        </p:spPr>
        <p:txBody>
          <a:bodyPr/>
          <a:lstStyle/>
          <a:p>
            <a:pPr eaLnBrk="1" hangingPunct="1"/>
            <a:endParaRPr lang="ru-RU" sz="6000" b="1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237312"/>
            <a:ext cx="6400800" cy="620688"/>
          </a:xfrm>
        </p:spPr>
        <p:txBody>
          <a:bodyPr/>
          <a:lstStyle/>
          <a:p>
            <a:r>
              <a:rPr lang="ru-RU" sz="2000" b="1" i="1" dirty="0" smtClean="0"/>
              <a:t>Планеты солнечной системы</a:t>
            </a:r>
            <a:endParaRPr lang="ru-RU" sz="2000" dirty="0" smtClean="0"/>
          </a:p>
        </p:txBody>
      </p:sp>
      <p:pic>
        <p:nvPicPr>
          <p:cNvPr id="5" name="Picture 2" descr="http://go2.imgsmail.ru/imgpreview?key=http%3A//oboi.kards.qip.ru/images/wallpaper/6a/0d/134506%5F1280%5F1024.jpg&amp;mb=imgdb_preview_15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</a:rPr>
              <a:t>Планеты солнечной системы</a:t>
            </a:r>
          </a:p>
          <a:p>
            <a:pPr algn="ctr"/>
            <a:endParaRPr lang="ru-RU" sz="6000" b="1" i="1" dirty="0" smtClean="0">
              <a:solidFill>
                <a:schemeClr val="bg1"/>
              </a:solidFill>
            </a:endParaRPr>
          </a:p>
          <a:p>
            <a:pPr algn="ctr"/>
            <a:endParaRPr lang="ru-RU" sz="6000" b="1" i="1" dirty="0" smtClean="0">
              <a:solidFill>
                <a:schemeClr val="bg1"/>
              </a:solidFill>
            </a:endParaRPr>
          </a:p>
          <a:p>
            <a:pPr algn="ctr"/>
            <a:endParaRPr lang="ru-RU" sz="6000" b="1" i="1" dirty="0" smtClean="0">
              <a:solidFill>
                <a:schemeClr val="bg1"/>
              </a:solidFill>
            </a:endParaRPr>
          </a:p>
          <a:p>
            <a:pPr algn="ctr"/>
            <a:endParaRPr lang="ru-RU" sz="60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Учитель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Вилисова</a:t>
            </a:r>
            <a:r>
              <a:rPr lang="ru-RU" sz="2800" b="1" i="1" dirty="0" smtClean="0">
                <a:solidFill>
                  <a:schemeClr val="bg1"/>
                </a:solidFill>
              </a:rPr>
              <a:t> Г. В.  МБОУ «</a:t>
            </a:r>
            <a:r>
              <a:rPr lang="ru-RU" sz="2800" b="1" i="1" smtClean="0">
                <a:solidFill>
                  <a:schemeClr val="bg1"/>
                </a:solidFill>
              </a:rPr>
              <a:t>Школа </a:t>
            </a:r>
            <a:r>
              <a:rPr lang="ru-RU" sz="2800" b="1" i="1" smtClean="0">
                <a:solidFill>
                  <a:schemeClr val="bg1"/>
                </a:solidFill>
              </a:rPr>
              <a:t>№ 51</a:t>
            </a:r>
            <a:r>
              <a:rPr lang="ru-RU" sz="2800" b="1" i="1" dirty="0" smtClean="0">
                <a:solidFill>
                  <a:schemeClr val="bg1"/>
                </a:solidFill>
              </a:rPr>
              <a:t>» г.Прокопьевск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04248" cy="1196752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2"/>
                </a:solidFill>
              </a:rPr>
              <a:t>Земля</a:t>
            </a:r>
            <a:r>
              <a:rPr lang="ru-RU" sz="2800" b="1" i="1" dirty="0" smtClean="0"/>
              <a:t> состоит из камня и металлов и имеет сложное строение</a:t>
            </a:r>
          </a:p>
        </p:txBody>
      </p:sp>
      <p:pic>
        <p:nvPicPr>
          <p:cNvPr id="12291" name="Содержимое 3" descr="earth_i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32963"/>
            <a:ext cx="5858800" cy="5725037"/>
          </a:xfrm>
        </p:spPr>
      </p:pic>
      <p:pic>
        <p:nvPicPr>
          <p:cNvPr id="27650" name="Picture 2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Содержимое 5" descr="8855_3_1_2009_1_57_05_pm_-_jesusbluespaceearth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373216"/>
            <a:ext cx="5868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Название Земля исходит от первоначального корня, который несёт в себе смысл «низкий»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2286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Марс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800" b="1" i="1" dirty="0" smtClean="0"/>
              <a:t>четвёртая планета от солнца. Поверхность планеты содержит много железа, которое, окисляясь, даёт красный цвет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4339" name="Содержимое 4" descr="0a06e6b46626243f5b89170fe8bad8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76872"/>
            <a:ext cx="4518720" cy="4389041"/>
          </a:xfrm>
        </p:spPr>
      </p:pic>
      <p:pic>
        <p:nvPicPr>
          <p:cNvPr id="14340" name="Рисунок 5" descr="0a061c1b72b6146ff67e751e0e7008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572000" cy="442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6344" y="0"/>
            <a:ext cx="2237656" cy="2237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6296" cy="1340768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rgbClr val="C00000"/>
                </a:solidFill>
              </a:rPr>
              <a:t>Марс</a:t>
            </a:r>
            <a:r>
              <a:rPr lang="ru-RU" sz="2000" b="1" i="1" dirty="0" smtClean="0"/>
              <a:t> меньше Земли, но у него есть два спутника – Фобос и Демос (что в переводе означает Страх и Ужас – так звали сыновей бога войны)</a:t>
            </a:r>
          </a:p>
        </p:txBody>
      </p:sp>
      <p:pic>
        <p:nvPicPr>
          <p:cNvPr id="15363" name="Содержимое 3" descr="27 fobos i demo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2057400"/>
            <a:ext cx="4554538" cy="4525963"/>
          </a:xfrm>
        </p:spPr>
      </p:pic>
      <p:pic>
        <p:nvPicPr>
          <p:cNvPr id="5" name="Рисунок 4" descr="marteysussatelites_thum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04248" cy="1556792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C00000"/>
                </a:solidFill>
              </a:rPr>
              <a:t>Планета названа в честь римского бога войны – за свой красный цвет, напоминающий цвет крови.</a:t>
            </a:r>
          </a:p>
        </p:txBody>
      </p:sp>
      <p:pic>
        <p:nvPicPr>
          <p:cNvPr id="16388" name="Содержимое 6" descr="40988410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36097" y="2603889"/>
            <a:ext cx="3707904" cy="4254111"/>
          </a:xfrm>
        </p:spPr>
      </p:pic>
      <p:pic>
        <p:nvPicPr>
          <p:cNvPr id="16387" name="Рисунок 4" descr="big_168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54626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0"/>
            <a:ext cx="2555776" cy="255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1417638"/>
          </a:xfrm>
        </p:spPr>
        <p:txBody>
          <a:bodyPr>
            <a:normAutofit/>
          </a:bodyPr>
          <a:lstStyle/>
          <a:p>
            <a:endParaRPr lang="ru-RU" b="1" i="1" dirty="0" smtClean="0"/>
          </a:p>
        </p:txBody>
      </p:sp>
      <p:pic>
        <p:nvPicPr>
          <p:cNvPr id="17411" name="Содержимое 3" descr="699px-Jupiter-Earth-Spot_compari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08935" cy="6858000"/>
          </a:xfrm>
        </p:spPr>
      </p:pic>
      <p:pic>
        <p:nvPicPr>
          <p:cNvPr id="21506" name="Picture 2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1184920" cy="11849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Юпитер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400" b="1" i="1" dirty="0" smtClean="0"/>
              <a:t>Следующая планета от Солнца – самая большая в Солнечной системе. Состоит главным образом из различных газов.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6288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Юпитер</a:t>
            </a:r>
            <a:r>
              <a:rPr lang="ru-RU" sz="2800" b="1" i="1" dirty="0" smtClean="0"/>
              <a:t> имеет цветастую атмосферу. В атмосфере постоянно бушуют мощные ураганы.</a:t>
            </a:r>
          </a:p>
        </p:txBody>
      </p:sp>
      <p:pic>
        <p:nvPicPr>
          <p:cNvPr id="18435" name="Содержимое 3" descr="600px-Jupi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905000"/>
            <a:ext cx="4830763" cy="4830763"/>
          </a:xfrm>
        </p:spPr>
      </p:pic>
      <p:pic>
        <p:nvPicPr>
          <p:cNvPr id="5" name="Рисунок 4" descr="9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7208" y="0"/>
            <a:ext cx="1556792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563072" cy="83671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Планета имеет 16 спутников </a:t>
            </a:r>
          </a:p>
        </p:txBody>
      </p:sp>
      <p:pic>
        <p:nvPicPr>
          <p:cNvPr id="19459" name="Содержимое 3" descr="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81336"/>
            <a:ext cx="9144000" cy="5976664"/>
          </a:xfrm>
        </p:spPr>
      </p:pic>
      <p:pic>
        <p:nvPicPr>
          <p:cNvPr id="2" name="Picture 2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"/>
            <a:ext cx="1259632" cy="1013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1772816"/>
          </a:xfrm>
        </p:spPr>
        <p:txBody>
          <a:bodyPr/>
          <a:lstStyle/>
          <a:p>
            <a:r>
              <a:rPr lang="ru-RU" sz="2800" b="1" i="1" dirty="0" smtClean="0"/>
              <a:t>Названа в честь самого главного римского бога – </a:t>
            </a:r>
            <a:r>
              <a:rPr lang="ru-RU" sz="2800" b="1" i="1" dirty="0" smtClean="0">
                <a:solidFill>
                  <a:srgbClr val="7030A0"/>
                </a:solidFill>
              </a:rPr>
              <a:t>Юпитера</a:t>
            </a:r>
          </a:p>
        </p:txBody>
      </p:sp>
      <p:pic>
        <p:nvPicPr>
          <p:cNvPr id="20483" name="Содержимое 3" descr="jupiter-zeus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772816"/>
            <a:ext cx="3528392" cy="5085184"/>
          </a:xfrm>
        </p:spPr>
      </p:pic>
      <p:pic>
        <p:nvPicPr>
          <p:cNvPr id="20484" name="Рисунок 4" descr="ypit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6225"/>
            <a:ext cx="43434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385048"/>
            <a:ext cx="1472952" cy="1472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6296" cy="20608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Сатурн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i="1" dirty="0" smtClean="0"/>
              <a:t>вторая по величине планета Солнечной системы. Она окружена множеством ярких колец, состоящих из обломков льда и камней.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1507" name="Содержимое 3" descr="satring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20353" y="2060849"/>
            <a:ext cx="4323647" cy="4797151"/>
          </a:xfrm>
        </p:spPr>
      </p:pic>
      <p:pic>
        <p:nvPicPr>
          <p:cNvPr id="21508" name="Рисунок 4" descr="1002118_0586_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848225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5160" y="0"/>
            <a:ext cx="1988840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Рисунок 5" descr="planet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55"/>
            <a:ext cx="9144000" cy="688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76256" cy="1268760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1"/>
                </a:solidFill>
              </a:rPr>
              <a:t>Сатурн</a:t>
            </a:r>
            <a:r>
              <a:rPr lang="ru-RU" sz="2800" b="1" i="1" dirty="0" smtClean="0"/>
              <a:t> назван в честь римского бога земледелия</a:t>
            </a:r>
          </a:p>
        </p:txBody>
      </p:sp>
      <p:pic>
        <p:nvPicPr>
          <p:cNvPr id="22531" name="Содержимое 3" descr="1620e74445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84744" y="1340768"/>
            <a:ext cx="4337687" cy="5517233"/>
          </a:xfrm>
        </p:spPr>
      </p:pic>
      <p:pic>
        <p:nvPicPr>
          <p:cNvPr id="22532" name="Рисунок 4" descr="s647227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03" y="1295400"/>
            <a:ext cx="429948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52320" cy="135729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Уран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800" b="1" i="1" dirty="0" smtClean="0"/>
              <a:t>Состоит из маленького каменного ядра и замёрзших газов</a:t>
            </a:r>
            <a:endParaRPr lang="ru-RU" b="1" i="1" dirty="0" smtClean="0"/>
          </a:p>
        </p:txBody>
      </p:sp>
      <p:pic>
        <p:nvPicPr>
          <p:cNvPr id="23555" name="Содержимое 3" descr="ur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0003" y="1484784"/>
            <a:ext cx="6206491" cy="5184576"/>
          </a:xfrm>
        </p:spPr>
      </p:pic>
      <p:pic>
        <p:nvPicPr>
          <p:cNvPr id="23556" name="Рисунок 4" descr="949491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006" y="1484784"/>
            <a:ext cx="285099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1475656" cy="147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6296" cy="1124744"/>
          </a:xfrm>
        </p:spPr>
        <p:txBody>
          <a:bodyPr/>
          <a:lstStyle/>
          <a:p>
            <a:r>
              <a:rPr lang="ru-RU" sz="2800" b="1" i="1" dirty="0" smtClean="0"/>
              <a:t>Планета названа в честь греческого бога неба </a:t>
            </a:r>
            <a:r>
              <a:rPr lang="ru-RU" sz="2800" b="1" i="1" dirty="0" smtClean="0">
                <a:solidFill>
                  <a:srgbClr val="00B0F0"/>
                </a:solidFill>
              </a:rPr>
              <a:t>Урана</a:t>
            </a:r>
            <a:endParaRPr lang="ru-RU" sz="2800" dirty="0" smtClean="0">
              <a:solidFill>
                <a:srgbClr val="00B0F0"/>
              </a:solidFill>
            </a:endParaRPr>
          </a:p>
        </p:txBody>
      </p:sp>
      <p:pic>
        <p:nvPicPr>
          <p:cNvPr id="24579" name="Содержимое 3" descr="antiq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58760" y="1529408"/>
            <a:ext cx="9202760" cy="5328592"/>
          </a:xfrm>
        </p:spPr>
      </p:pic>
      <p:pic>
        <p:nvPicPr>
          <p:cNvPr id="14338" name="Picture 2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9216" y="0"/>
            <a:ext cx="1484784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92280" cy="213285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5"/>
                </a:solidFill>
              </a:rPr>
              <a:t>Нептун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800" b="1" i="1" dirty="0" smtClean="0"/>
              <a:t>Она мерцает голубоватым светом, напоминающим блеск воды. Температура на поверхности Нептуна – минус 200 градусов. На планете свирепствуют самые сильные бури во всей Солнечной системе.</a:t>
            </a:r>
            <a:endParaRPr lang="ru-RU" b="1" i="1" dirty="0" smtClean="0"/>
          </a:p>
        </p:txBody>
      </p:sp>
      <p:pic>
        <p:nvPicPr>
          <p:cNvPr id="25603" name="Содержимое 3" descr="Neptune,_Earth_size_comparis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255612"/>
            <a:ext cx="4499992" cy="4602388"/>
          </a:xfrm>
        </p:spPr>
      </p:pic>
      <p:pic>
        <p:nvPicPr>
          <p:cNvPr id="25604" name="Рисунок 4" descr="cb03be4f77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276872"/>
            <a:ext cx="467476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8352" y="0"/>
            <a:ext cx="2165648" cy="2165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120680" cy="90872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Планета </a:t>
            </a:r>
            <a:r>
              <a:rPr lang="ru-RU" sz="2800" b="1" i="1" dirty="0" smtClean="0">
                <a:solidFill>
                  <a:schemeClr val="accent5"/>
                </a:solidFill>
              </a:rPr>
              <a:t>Нептун</a:t>
            </a:r>
            <a:r>
              <a:rPr lang="ru-RU" sz="2800" b="1" i="1" dirty="0" smtClean="0"/>
              <a:t> носит имя римского бога морей</a:t>
            </a:r>
          </a:p>
        </p:txBody>
      </p:sp>
      <p:pic>
        <p:nvPicPr>
          <p:cNvPr id="26627" name="Содержимое 3" descr="129615629747008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4291"/>
            <a:ext cx="4211960" cy="5863709"/>
          </a:xfrm>
        </p:spPr>
      </p:pic>
      <p:pic>
        <p:nvPicPr>
          <p:cNvPr id="26628" name="Рисунок 4" descr="n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19340"/>
            <a:ext cx="4788024" cy="583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0"/>
            <a:ext cx="1043608" cy="104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еник\Downloads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2 00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742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8000" dirty="0" smtClean="0"/>
          </a:p>
        </p:txBody>
      </p:sp>
      <p:sp>
        <p:nvSpPr>
          <p:cNvPr id="2969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685800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3999" cy="3840480"/>
        </p:xfrm>
        <a:graphic>
          <a:graphicData uri="http://schemas.openxmlformats.org/drawingml/2006/table">
            <a:tbl>
              <a:tblPr/>
              <a:tblGrid>
                <a:gridCol w="9143999"/>
              </a:tblGrid>
              <a:tr h="384048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/>
                      </a:r>
                      <a:br>
                        <a:rPr lang="ru-RU" dirty="0">
                          <a:latin typeface="arial"/>
                        </a:rPr>
                      </a:br>
                      <a:r>
                        <a:rPr lang="ru-RU" dirty="0">
                          <a:latin typeface="arial"/>
                        </a:rPr>
                        <a:t/>
                      </a:r>
                      <a:br>
                        <a:rPr lang="ru-RU" dirty="0">
                          <a:latin typeface="arial"/>
                        </a:rPr>
                      </a:br>
                      <a:endParaRPr lang="ru-RU" dirty="0">
                        <a:solidFill>
                          <a:srgbClr val="A4A4A4"/>
                        </a:solidFill>
                        <a:latin typeface="arial"/>
                      </a:endParaRPr>
                    </a:p>
                  </a:txBody>
                  <a:tcPr marL="0" marR="2857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3011" name="Picture 3" descr="http://www.aphorisme.ru/templates/img/line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0" cy="152400"/>
          </a:xfrm>
          <a:prstGeom prst="rect">
            <a:avLst/>
          </a:prstGeom>
          <a:noFill/>
        </p:spPr>
      </p:pic>
      <p:pic>
        <p:nvPicPr>
          <p:cNvPr id="43012" name="Picture 4" descr="Ссылка на цитату, афоризм или фраз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43010" name="Picture 2" descr="Комментарии к афоризмам, высказываниям и цитатам">
            <a:hlinkClick r:id="rId4" tooltip="комментировать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" name="Рисунок 8" descr="61bb84e3cc9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221599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0"/>
            <a:ext cx="74523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          </a:t>
            </a:r>
            <a:r>
              <a:rPr lang="ru-RU" sz="3200" b="1" i="1" dirty="0" smtClean="0">
                <a:solidFill>
                  <a:schemeClr val="bg1"/>
                </a:solidFill>
              </a:rPr>
              <a:t>«Бесконечны </a:t>
            </a:r>
            <a:r>
              <a:rPr lang="ru-RU" sz="3200" b="1" i="1" dirty="0">
                <a:solidFill>
                  <a:schemeClr val="bg1"/>
                </a:solidFill>
              </a:rPr>
              <a:t>лишь Вселенная </a:t>
            </a:r>
            <a:endParaRPr lang="ru-RU" sz="3200" b="1" i="1" dirty="0" smtClean="0">
              <a:solidFill>
                <a:schemeClr val="bg1"/>
              </a:solidFill>
            </a:endParaRP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                 и </a:t>
            </a:r>
            <a:r>
              <a:rPr lang="ru-RU" sz="3200" b="1" i="1" dirty="0">
                <a:solidFill>
                  <a:schemeClr val="bg1"/>
                </a:solidFill>
              </a:rPr>
              <a:t>глупость </a:t>
            </a:r>
            <a:r>
              <a:rPr lang="ru-RU" sz="3200" b="1" i="1" dirty="0" smtClean="0">
                <a:solidFill>
                  <a:schemeClr val="bg1"/>
                </a:solidFill>
              </a:rPr>
              <a:t>человеческая…»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                                                                А. </a:t>
            </a:r>
            <a:r>
              <a:rPr lang="ru-RU" b="1" i="1" dirty="0" err="1" smtClean="0">
                <a:solidFill>
                  <a:schemeClr val="bg1"/>
                </a:solidFill>
              </a:rPr>
              <a:t>Энштейн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7308304" cy="17644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Меркурий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Ближайшей к солнцу планетой является Меркурий. Это самая быстрая планета. Она обращается вокруг Солнца за 88 дней.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 smtClean="0"/>
          </a:p>
        </p:txBody>
      </p:sp>
      <p:pic>
        <p:nvPicPr>
          <p:cNvPr id="5123" name="Содержимое 3" descr="1255510244_33329.300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88840"/>
            <a:ext cx="4427984" cy="4869160"/>
          </a:xfrm>
        </p:spPr>
      </p:pic>
      <p:pic>
        <p:nvPicPr>
          <p:cNvPr id="5124" name="Рисунок 4" descr="0_5adc8_870658a1_X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4644008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На Меркурии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нет атмосферы и воды.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На солнечной стороне – очень жарко, а на противоположной – ледяной холод</a:t>
            </a:r>
            <a:r>
              <a:rPr lang="ru-RU" sz="2800" b="1" dirty="0" smtClean="0"/>
              <a:t>.</a:t>
            </a:r>
          </a:p>
        </p:txBody>
      </p:sp>
      <p:pic>
        <p:nvPicPr>
          <p:cNvPr id="6147" name="Содержимое 3" descr="cosmos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70080" y="2780928"/>
            <a:ext cx="4373919" cy="3744416"/>
          </a:xfrm>
        </p:spPr>
      </p:pic>
      <p:pic>
        <p:nvPicPr>
          <p:cNvPr id="6148" name="Рисунок 4" descr="mercury-plan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4716016" cy="48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0"/>
            <a:ext cx="2699792" cy="2699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52120" cy="11967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i="1" dirty="0" smtClean="0">
                <a:solidFill>
                  <a:srgbClr val="FF0000"/>
                </a:solidFill>
              </a:rPr>
              <a:t>Планета получила своё название в честь римского бога торговли – Меркурия</a:t>
            </a:r>
          </a:p>
        </p:txBody>
      </p:sp>
      <p:pic>
        <p:nvPicPr>
          <p:cNvPr id="7171" name="Содержимое 3" descr="mercur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678848"/>
            <a:ext cx="3131840" cy="6179152"/>
          </a:xfrm>
        </p:spPr>
      </p:pic>
      <p:pic>
        <p:nvPicPr>
          <p:cNvPr id="7172" name="Рисунок 4" descr="45563835_Poor_Mercu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3371"/>
            <a:ext cx="4248472" cy="566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5240" y="0"/>
            <a:ext cx="1268760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pPr eaLnBrk="1" hangingPunct="1"/>
            <a:endParaRPr lang="ru-RU" b="1" i="1" dirty="0" smtClean="0"/>
          </a:p>
        </p:txBody>
      </p:sp>
      <p:pic>
        <p:nvPicPr>
          <p:cNvPr id="8195" name="Содержимое 5" descr="f_92497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3253" y="0"/>
            <a:ext cx="9167253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Венера</a:t>
            </a:r>
            <a:r>
              <a:rPr lang="ru-RU" sz="3200" b="1" i="1" dirty="0" smtClean="0">
                <a:solidFill>
                  <a:schemeClr val="bg1"/>
                </a:solidFill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вторая от Солнца планета, выглядит как очень яркая звезда, её ещё называют «утренней звездой»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endParaRPr lang="ru-RU" sz="2800" dirty="0" smtClean="0"/>
          </a:p>
        </p:txBody>
      </p:sp>
      <p:pic>
        <p:nvPicPr>
          <p:cNvPr id="9219" name="Содержимое 3" descr="I-31-PARADOX-ven-f01_640-600x6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2743200"/>
            <a:ext cx="3790950" cy="3790950"/>
          </a:xfrm>
        </p:spPr>
      </p:pic>
      <p:pic>
        <p:nvPicPr>
          <p:cNvPr id="5" name="Рисунок 4" descr="I-31-PARADOX-ven-f19_640-600x46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586" y="0"/>
            <a:ext cx="91665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Венера</a:t>
            </a:r>
            <a:r>
              <a:rPr lang="ru-RU" sz="2400" b="1" i="1" dirty="0" smtClean="0"/>
              <a:t> похожа на Землю, почти такого же размера. Она окружена толстым слоем облаков, но её атмосфера состоит из углекислого газа и серной кислоты. Под облаками стоит сильная жара.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1052736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Планета получила своё название в честь богини красоты – </a:t>
            </a:r>
            <a:r>
              <a:rPr lang="ru-RU" sz="2800" b="1" i="1" dirty="0" smtClean="0">
                <a:solidFill>
                  <a:srgbClr val="00B050"/>
                </a:solidFill>
              </a:rPr>
              <a:t>Венеры </a:t>
            </a:r>
          </a:p>
        </p:txBody>
      </p:sp>
      <p:pic>
        <p:nvPicPr>
          <p:cNvPr id="10243" name="Содержимое 3" descr="mvs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2133600"/>
            <a:ext cx="5295900" cy="4046538"/>
          </a:xfrm>
        </p:spPr>
      </p:pic>
      <p:pic>
        <p:nvPicPr>
          <p:cNvPr id="5" name="Рисунок 4" descr="12379106_Venus_EU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0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20272" cy="234888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>
                <a:solidFill>
                  <a:schemeClr val="tx2"/>
                </a:solidFill>
              </a:rPr>
              <a:t>Земля</a:t>
            </a:r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sz="2800" b="1" i="1" dirty="0" smtClean="0"/>
              <a:t>Третья планета от Солнца – Земля. Её называют «Голубая планета» - потому, что на ней много воды и она имеет воздушную оболочку, атмосферу, она придаёт планете </a:t>
            </a:r>
            <a:br>
              <a:rPr lang="ru-RU" sz="2800" b="1" i="1" dirty="0" smtClean="0"/>
            </a:br>
            <a:r>
              <a:rPr lang="ru-RU" sz="2800" b="1" i="1" dirty="0" smtClean="0"/>
              <a:t>голубизну.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 smtClean="0"/>
          </a:p>
        </p:txBody>
      </p:sp>
      <p:pic>
        <p:nvPicPr>
          <p:cNvPr id="11267" name="Содержимое 3" descr="01113a8613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348880"/>
            <a:ext cx="4572000" cy="4509120"/>
          </a:xfrm>
        </p:spPr>
      </p:pic>
      <p:pic>
        <p:nvPicPr>
          <p:cNvPr id="11268" name="Рисунок 4" descr="596-dunyanin_uzaydan_gorunumu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48880"/>
            <a:ext cx="4572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go4.imgsmail.ru/imgpreview?key=http%3A//opticsplanet.ru/wp-content/uploads/2010/03/telescope%5Forion%5Fastromaster%5F70az%5Freflector.jpg&amp;mb=imgdb_preview_20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5120" y="0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219</Words>
  <Application>Microsoft Office PowerPoint</Application>
  <PresentationFormat>Экран (4:3)</PresentationFormat>
  <Paragraphs>36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 Меркурий Ближайшей к солнцу планетой является Меркурий. Это самая быстрая планета. Она обращается вокруг Солнца за 88 дней. </vt:lpstr>
      <vt:lpstr>На Меркурии нет атмосферы и воды. На солнечной стороне – очень жарко, а на противоположной – ледяной холод.</vt:lpstr>
      <vt:lpstr>Планета получила своё название в честь римского бога торговли – Меркурия</vt:lpstr>
      <vt:lpstr>Слайд 6</vt:lpstr>
      <vt:lpstr>Слайд 7</vt:lpstr>
      <vt:lpstr>Планета получила своё название в честь богини красоты – Венеры </vt:lpstr>
      <vt:lpstr> Земля Третья планета от Солнца – Земля. Её называют «Голубая планета» - потому, что на ней много воды и она имеет воздушную оболочку, атмосферу, она придаёт планете  голубизну. </vt:lpstr>
      <vt:lpstr>Земля состоит из камня и металлов и имеет сложное строение</vt:lpstr>
      <vt:lpstr>Слайд 11</vt:lpstr>
      <vt:lpstr>  Марс четвёртая планета от солнца. Поверхность планеты содержит много железа, которое, окисляясь, даёт красный цвет  </vt:lpstr>
      <vt:lpstr>Марс меньше Земли, но у него есть два спутника – Фобос и Демос (что в переводе означает Страх и Ужас – так звали сыновей бога войны)</vt:lpstr>
      <vt:lpstr>Планета названа в честь римского бога войны – за свой красный цвет, напоминающий цвет крови.</vt:lpstr>
      <vt:lpstr>Слайд 15</vt:lpstr>
      <vt:lpstr>Юпитер имеет цветастую атмосферу. В атмосфере постоянно бушуют мощные ураганы.</vt:lpstr>
      <vt:lpstr>Планета имеет 16 спутников </vt:lpstr>
      <vt:lpstr>Названа в честь самого главного римского бога – Юпитера</vt:lpstr>
      <vt:lpstr> Сатурн вторая по величине планета Солнечной системы. Она окружена множеством ярких колец, состоящих из обломков льда и камней. </vt:lpstr>
      <vt:lpstr>Сатурн назван в честь римского бога земледелия</vt:lpstr>
      <vt:lpstr>Уран Состоит из маленького каменного ядра и замёрзших газов</vt:lpstr>
      <vt:lpstr>Планета названа в честь греческого бога неба Урана</vt:lpstr>
      <vt:lpstr>Нептун Она мерцает голубоватым светом, напоминающим блеск воды. Температура на поверхности Нептуна – минус 200 градусов. На планете свирепствуют самые сильные бури во всей Солнечной системе.</vt:lpstr>
      <vt:lpstr>Планета Нептун носит имя римского бога морей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Планеты солнечной системы</dc:title>
  <dc:creator>Ученик</dc:creator>
  <cp:lastModifiedBy>Ученик</cp:lastModifiedBy>
  <cp:revision>21</cp:revision>
  <dcterms:created xsi:type="dcterms:W3CDTF">2013-09-27T05:36:41Z</dcterms:created>
  <dcterms:modified xsi:type="dcterms:W3CDTF">2014-02-26T03:14:50Z</dcterms:modified>
</cp:coreProperties>
</file>