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08E41-ECB8-412E-B981-C80F77C2D0E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E2C60-19EE-4F40-92D6-4DB25CD47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441E-1040-4684-90D4-68F426C624B5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CA78-CBE6-47D0-8B03-8034A7DC9E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17.xml"/><Relationship Id="rId7" Type="http://schemas.openxmlformats.org/officeDocument/2006/relationships/slide" Target="slide19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21.xml"/><Relationship Id="rId5" Type="http://schemas.openxmlformats.org/officeDocument/2006/relationships/slide" Target="slide18.xml"/><Relationship Id="rId10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142984"/>
            <a:ext cx="8143932" cy="521497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Динамика</a:t>
            </a:r>
          </a:p>
          <a:p>
            <a:pPr algn="ctr"/>
            <a:r>
              <a:rPr lang="ru-RU" sz="5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движения</a:t>
            </a:r>
          </a:p>
          <a:p>
            <a:pPr algn="ctr"/>
            <a:r>
              <a:rPr lang="ru-RU" sz="5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тел</a:t>
            </a:r>
            <a:endParaRPr lang="ru-RU" sz="5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571612"/>
            <a:ext cx="7858180" cy="392908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ВИКТОРИНА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214422"/>
          <a:ext cx="8001056" cy="54292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0462"/>
                <a:gridCol w="4500594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7030A0"/>
                          </a:solidFill>
                          <a:latin typeface="Arial Black" pitchFamily="34" charset="0"/>
                        </a:rPr>
                        <a:t>ФИЗИКА</a:t>
                      </a:r>
                      <a:endParaRPr lang="ru-RU" sz="4800" b="1" dirty="0">
                        <a:solidFill>
                          <a:srgbClr val="7030A0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7030A0"/>
                          </a:solidFill>
                          <a:latin typeface="Arial Black" pitchFamily="34" charset="0"/>
                        </a:rPr>
                        <a:t>ИНФОРМАТИКА</a:t>
                      </a:r>
                      <a:endParaRPr lang="ru-RU" sz="3600" b="1" dirty="0">
                        <a:solidFill>
                          <a:srgbClr val="7030A0"/>
                        </a:solidFill>
                        <a:latin typeface="Arial Black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2" action="ppaction://hlinksldjump"/>
                        </a:rPr>
                        <a:t>5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3" action="ppaction://hlinksldjump"/>
                        </a:rPr>
                        <a:t>5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4" action="ppaction://hlinksldjump"/>
                        </a:rPr>
                        <a:t>10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5" action="ppaction://hlinksldjump"/>
                        </a:rPr>
                        <a:t>10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6" action="ppaction://hlinksldjump"/>
                        </a:rPr>
                        <a:t>15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7" action="ppaction://hlinksldjump"/>
                        </a:rPr>
                        <a:t>15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8" action="ppaction://hlinksldjump"/>
                        </a:rPr>
                        <a:t>20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9" action="ppaction://hlinksldjump"/>
                        </a:rPr>
                        <a:t>20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10" action="ppaction://hlinksldjump"/>
                        </a:rPr>
                        <a:t>25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rgbClr val="FF0000"/>
                          </a:solidFill>
                          <a:hlinkClick r:id="rId11" action="ppaction://hlinksldjump"/>
                        </a:rPr>
                        <a:t>25</a:t>
                      </a:r>
                      <a:endParaRPr lang="ru-RU" sz="5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271464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142984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баллов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0992" y="5500702"/>
            <a:ext cx="1143008" cy="1143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2357430"/>
            <a:ext cx="65722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Назовите имена ученных, одному из них по легенде упало на голову, и он открыл закон, второй купался в ванне и открыл закон, и третьему приснилось его открытие.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8" name="Рисунок 7" descr="Isaac-Newt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34" y="2357430"/>
            <a:ext cx="2072640" cy="23591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485776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ИСААК НЬЮТОН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10" name="Рисунок 9" descr="34b410cc5129.jpg"/>
          <p:cNvPicPr>
            <a:picLocks noChangeAspect="1"/>
          </p:cNvPicPr>
          <p:nvPr/>
        </p:nvPicPr>
        <p:blipFill>
          <a:blip r:embed="rId5"/>
          <a:srcRect l="20455" t="7155" r="20454" b="28450"/>
          <a:stretch>
            <a:fillRect/>
          </a:stretch>
        </p:blipFill>
        <p:spPr>
          <a:xfrm>
            <a:off x="3571868" y="1285860"/>
            <a:ext cx="1857388" cy="2571768"/>
          </a:xfrm>
          <a:prstGeom prst="rect">
            <a:avLst/>
          </a:prstGeom>
        </p:spPr>
      </p:pic>
      <p:pic>
        <p:nvPicPr>
          <p:cNvPr id="11" name="Рисунок 10" descr="eb7ae5947299a119cc66f4f3d31ddde6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2143116"/>
            <a:ext cx="2151888" cy="316992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28926" y="4071942"/>
            <a:ext cx="3254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МЕНДЕЛЕЕВ Д.И.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86512" y="5286388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АРХИМЕД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271464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142984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баллов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357826"/>
            <a:ext cx="1143008" cy="1143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4414" y="2214554"/>
            <a:ext cx="63579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Comic Sans MS"/>
              </a:rPr>
              <a:t>Сколько весит пятиконечная монета?</a:t>
            </a:r>
          </a:p>
          <a:p>
            <a:pPr algn="ctr"/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86050" y="4786322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5 </a:t>
            </a:r>
            <a:r>
              <a:rPr lang="ru-RU" sz="5400" b="1" dirty="0" smtClean="0">
                <a:solidFill>
                  <a:srgbClr val="7030A0"/>
                </a:solidFill>
              </a:rPr>
              <a:t>грамм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271464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142984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 баллов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357826"/>
            <a:ext cx="1143008" cy="1143008"/>
          </a:xfrm>
          <a:prstGeom prst="rect">
            <a:avLst/>
          </a:prstGeom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Физический термин, который в повседневной жизни применяется для обозначения добрых отношений. (Тепло).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00166" y="2214554"/>
            <a:ext cx="59293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 Физический термин, который в повседневной жизни применяется для обозначения добрых отношений.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2198" y="4643446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ТЕПЛО</a:t>
            </a:r>
            <a:endParaRPr lang="ru-RU" sz="4000" b="1" dirty="0">
              <a:solidFill>
                <a:srgbClr val="7030A0"/>
              </a:solidFill>
            </a:endParaRPr>
          </a:p>
        </p:txBody>
      </p:sp>
      <p:pic>
        <p:nvPicPr>
          <p:cNvPr id="10" name="Рисунок 9" descr="9029fa30ba7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2071678"/>
            <a:ext cx="4762500" cy="3619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928670"/>
            <a:ext cx="271464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9322" y="1000108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баллов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357826"/>
            <a:ext cx="1143008" cy="1143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440" y="1428736"/>
            <a:ext cx="85725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i="1" dirty="0" smtClean="0">
                <a:solidFill>
                  <a:srgbClr val="0070C0"/>
                </a:solidFill>
              </a:rPr>
              <a:t>Найди соответствие между названием животного или насекомого и его скоростью: 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Слон африканский                     18 км/ч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Муха                                               74 км/ч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Бабочка-капустница                  60 км/ч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Гепард                                              8 км/ч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Заяц                                                58 км/ч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Борзая                                           40 км/ч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Скворец                                        112 км/ч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2071678"/>
            <a:ext cx="58579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Слон африканский 40 км/ч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Муха 18 км/ч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Бабочка-капустница 8 км/ч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Гепард 112 км/ч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Заяц 60 км/ч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Борзая 58 км/ч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Скворец 74 км/ч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271464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физика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142984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 баллов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357826"/>
            <a:ext cx="1143008" cy="1143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1472" y="2143116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Comic Sans MS"/>
              </a:rPr>
              <a:t>В 1587 г. был опубликован на голландском языке трактат </a:t>
            </a:r>
            <a:r>
              <a:rPr lang="ru-RU" sz="2400" b="1" dirty="0" err="1" smtClean="0">
                <a:solidFill>
                  <a:srgbClr val="0070C0"/>
                </a:solidFill>
                <a:latin typeface="Comic Sans MS"/>
              </a:rPr>
              <a:t>фламанского</a:t>
            </a:r>
            <a:r>
              <a:rPr lang="ru-RU" sz="2400" b="1" dirty="0" smtClean="0">
                <a:solidFill>
                  <a:srgbClr val="0070C0"/>
                </a:solidFill>
                <a:latin typeface="Comic Sans MS"/>
              </a:rPr>
              <a:t> ученого </a:t>
            </a:r>
            <a:r>
              <a:rPr lang="ru-RU" sz="2400" b="1" dirty="0" err="1" smtClean="0">
                <a:solidFill>
                  <a:srgbClr val="0070C0"/>
                </a:solidFill>
                <a:latin typeface="Comic Sans MS"/>
              </a:rPr>
              <a:t>Стевина</a:t>
            </a:r>
            <a:r>
              <a:rPr lang="ru-RU" sz="2400" b="1" dirty="0" smtClean="0">
                <a:solidFill>
                  <a:srgbClr val="0070C0"/>
                </a:solidFill>
                <a:latin typeface="Comic Sans MS"/>
              </a:rPr>
              <a:t> “Начало статики“.В ней автор рассматривал сложения сил действующих под углом 90 градусов и  пришел к выводу о необходимости использовать “параллелограмм сил“. При этом для обозначения сил </a:t>
            </a:r>
            <a:r>
              <a:rPr lang="ru-RU" sz="2400" b="1" dirty="0" err="1" smtClean="0">
                <a:solidFill>
                  <a:srgbClr val="0070C0"/>
                </a:solidFill>
                <a:latin typeface="Comic Sans MS"/>
              </a:rPr>
              <a:t>Стевин</a:t>
            </a:r>
            <a:r>
              <a:rPr lang="ru-RU" sz="2400" b="1" dirty="0" smtClean="0">
                <a:solidFill>
                  <a:srgbClr val="0070C0"/>
                </a:solidFill>
                <a:latin typeface="Comic Sans MS"/>
              </a:rPr>
              <a:t> ввел “стрелки“.                                                       Какое название мы применяем теперь?</a:t>
            </a:r>
          </a:p>
          <a:p>
            <a:pPr algn="ctr"/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0100" y="2571744"/>
            <a:ext cx="4643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7030A0"/>
                </a:solidFill>
              </a:rPr>
              <a:t>ВЕКТОР</a:t>
            </a:r>
            <a:endParaRPr lang="ru-RU" sz="8000" b="1" dirty="0">
              <a:solidFill>
                <a:srgbClr val="7030A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2214546" y="3143248"/>
            <a:ext cx="6000792" cy="2786082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71604" y="5572140"/>
            <a:ext cx="785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А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15338" y="2571744"/>
            <a:ext cx="642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В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342902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информатика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142984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баллов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357826"/>
            <a:ext cx="1143008" cy="1143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2976" y="3000372"/>
            <a:ext cx="61436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Назовите первые языки программирования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7554" y="4643446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rgbClr val="7030A0"/>
                </a:solidFill>
              </a:rPr>
              <a:t>коды</a:t>
            </a:r>
            <a:endParaRPr lang="ru-RU" sz="8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342902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информатика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928670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r>
              <a:rPr lang="ru-RU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баллов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0992" y="5500702"/>
            <a:ext cx="1143008" cy="1143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4348" y="2357430"/>
            <a:ext cx="70723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– Один из самых знаменитых людей планеты 17 века. Он умер в 39 лет, но вошел в историю как выдающийся математик, физик, философ и писатель. Его именем названа единица давления и язык программирования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5357826"/>
            <a:ext cx="62151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Блез Паскаль</a:t>
            </a:r>
            <a:endParaRPr lang="ru-RU" sz="6000" b="1" dirty="0">
              <a:solidFill>
                <a:srgbClr val="7030A0"/>
              </a:solidFill>
            </a:endParaRPr>
          </a:p>
        </p:txBody>
      </p:sp>
      <p:pic>
        <p:nvPicPr>
          <p:cNvPr id="8" name="Рисунок 7" descr="pic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2000240"/>
            <a:ext cx="3000396" cy="40005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342902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информатика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142984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 баллов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357826"/>
            <a:ext cx="1143008" cy="1143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2285992"/>
            <a:ext cx="6357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Назовите антипод словам:</a:t>
            </a: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Константа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Программист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Шифратор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Компилятор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2786058"/>
            <a:ext cx="68580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Константа - Переменная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Программист - Пользователь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Шифратор - Дешифратор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Компилятор - Интерпретатор</a:t>
            </a:r>
          </a:p>
          <a:p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00108"/>
            <a:ext cx="3612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ЗАДАНИЕ 1</a:t>
            </a:r>
            <a:endParaRPr lang="ru-RU" sz="5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8992" y="1142984"/>
            <a:ext cx="54292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rgbClr val="C00000"/>
                </a:solidFill>
              </a:rPr>
              <a:t>Установите соответствие между физическими величинами и формулами для их вычисления. К каждой позиции первого столбца подберите нужную позицию из второго столбца и запишите в таблицу выбранные цифры под соответствующими буквами.</a:t>
            </a:r>
          </a:p>
          <a:p>
            <a:pPr algn="ctr"/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2214554"/>
          <a:ext cx="7786743" cy="2857520"/>
        </p:xfrm>
        <a:graphic>
          <a:graphicData uri="http://schemas.openxmlformats.org/drawingml/2006/table">
            <a:tbl>
              <a:tblPr/>
              <a:tblGrid>
                <a:gridCol w="1071570"/>
                <a:gridCol w="1143008"/>
                <a:gridCol w="2000264"/>
                <a:gridCol w="1214446"/>
                <a:gridCol w="1214446"/>
                <a:gridCol w="1143009"/>
              </a:tblGrid>
              <a:tr h="1428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60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60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6000" b="1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6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786050" y="3714752"/>
          <a:ext cx="2214578" cy="1143008"/>
        </p:xfrm>
        <a:graphic>
          <a:graphicData uri="http://schemas.openxmlformats.org/presentationml/2006/ole">
            <p:oleObj spid="_x0000_s2050" name="Формула" r:id="rId3" imgW="583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928670"/>
            <a:ext cx="342902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информатика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071546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  <a:r>
              <a:rPr lang="ru-RU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баллов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357826"/>
            <a:ext cx="1143008" cy="1143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2571744"/>
            <a:ext cx="81439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Что означают записи для компьютера?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ctr"/>
            <a:endParaRPr lang="en-US" sz="3600" b="1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А1,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 А</a:t>
            </a:r>
            <a:r>
              <a:rPr lang="en-US" sz="5400" b="1" dirty="0" smtClean="0">
                <a:solidFill>
                  <a:srgbClr val="FF0000"/>
                </a:solidFill>
              </a:rPr>
              <a:t>$</a:t>
            </a:r>
            <a:r>
              <a:rPr lang="ru-RU" sz="5400" b="1" dirty="0" smtClean="0">
                <a:solidFill>
                  <a:srgbClr val="FF0000"/>
                </a:solidFill>
              </a:rPr>
              <a:t>, 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smtClean="0">
                <a:solidFill>
                  <a:srgbClr val="FF0000"/>
                </a:solidFill>
              </a:rPr>
              <a:t>«ТЕКСТ», </a:t>
            </a:r>
            <a:r>
              <a:rPr lang="en-US" sz="5400" b="1" dirty="0" smtClean="0">
                <a:solidFill>
                  <a:srgbClr val="FF0000"/>
                </a:solidFill>
              </a:rPr>
              <a:t>VØ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2357430"/>
            <a:ext cx="62151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7030A0"/>
                </a:solidFill>
              </a:rPr>
              <a:t>В памяти компьютера должны быть отведены ячейки с этими именами</a:t>
            </a:r>
            <a:endParaRPr lang="ru-RU" sz="4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142984"/>
            <a:ext cx="3429024" cy="11430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информатика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00760" y="1142984"/>
            <a:ext cx="289694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 баллов</a:t>
            </a:r>
            <a:endParaRPr lang="ru-RU" sz="5400" b="1" cap="none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Рисунок1.pn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500702"/>
            <a:ext cx="1143008" cy="1143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1538" y="2357430"/>
            <a:ext cx="67866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Свет мой, зеркальце! Скажи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 Да всю правду доложи: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 Я ль на свете всех милее,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Всех румяней и белее?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Как это четверостишие связано с информатикой?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071678"/>
            <a:ext cx="8786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Ну, конечно, запрос к информационно-поисковой системе. 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А зеркальце — этакий выход в Интернет: ведь поиск надо провести по всему свету. Без Интернета тут не обойдешься. Царевич </a:t>
            </a:r>
            <a:r>
              <a:rPr lang="ru-RU" sz="2800" b="1" dirty="0" err="1" smtClean="0">
                <a:solidFill>
                  <a:srgbClr val="7030A0"/>
                </a:solidFill>
              </a:rPr>
              <a:t>Елисей</a:t>
            </a:r>
            <a:r>
              <a:rPr lang="ru-RU" sz="2800" b="1" dirty="0" smtClean="0">
                <a:solidFill>
                  <a:srgbClr val="7030A0"/>
                </a:solidFill>
              </a:rPr>
              <a:t> тоже ведет поиск с помощью информационных сетей. Только в Интернет у него, по-видимому, доступа нет, поэтому он обращается лишь к некоторым сетям: солнечной, лунной и ветряной. </a:t>
            </a:r>
          </a:p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ИЛИ это алгоритм ветвления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285992"/>
            <a:ext cx="8429683" cy="385765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урок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857232"/>
            <a:ext cx="82867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000" b="1" dirty="0">
                <a:solidFill>
                  <a:srgbClr val="FF0000"/>
                </a:solidFill>
              </a:rPr>
              <a:t>Стрела пущена вертикально вверх со скоростью 30 м/с. Определить максимальную высоту подъема стрелы.</a:t>
            </a:r>
          </a:p>
          <a:p>
            <a:pPr algn="ctr"/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arro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429000"/>
            <a:ext cx="4214842" cy="2971800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500694" y="3429000"/>
          <a:ext cx="2571768" cy="2368734"/>
        </p:xfrm>
        <a:graphic>
          <a:graphicData uri="http://schemas.openxmlformats.org/presentationml/2006/ole">
            <p:oleObj spid="_x0000_s17410" name="Формула" r:id="rId4" imgW="48240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25689"/>
            <a:ext cx="435768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Тело движется равномерно по окружности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 против часовой стрелки. Какая стрелка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указывает  направление вектора скорости;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направление вектора ускорения?</a:t>
            </a:r>
          </a:p>
          <a:p>
            <a:pPr algn="ctr"/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214810" y="1571612"/>
            <a:ext cx="3429024" cy="3786214"/>
          </a:xfrm>
          <a:prstGeom prst="ellipse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6000760" y="3357562"/>
            <a:ext cx="71438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rot="16200000" flipH="1">
            <a:off x="5965041" y="3250405"/>
            <a:ext cx="3357586" cy="142876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6786578" y="3357562"/>
            <a:ext cx="1785918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500958" y="1214422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1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29620" y="2786058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15272" y="4643446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3702" y="3429000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71547"/>
            <a:ext cx="850109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</a:rPr>
              <a:t>Тело движется по окружности с постоянной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 по модулю скоростью. Как изменится его 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центростремительное ускорение </a:t>
            </a:r>
            <a:r>
              <a:rPr lang="ru-RU" sz="3200" b="1" dirty="0" smtClean="0">
                <a:solidFill>
                  <a:srgbClr val="FF0000"/>
                </a:solidFill>
              </a:rPr>
              <a:t>…</a:t>
            </a:r>
          </a:p>
          <a:p>
            <a:endParaRPr lang="ru-RU" sz="3200" b="1" dirty="0">
              <a:solidFill>
                <a:srgbClr val="FF0000"/>
              </a:solidFill>
            </a:endParaRPr>
          </a:p>
          <a:p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857496"/>
            <a:ext cx="75724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</a:rPr>
              <a:t>а) При увеличении скорости в 4 раза</a:t>
            </a:r>
          </a:p>
          <a:p>
            <a:pPr lvl="0"/>
            <a:endParaRPr lang="ru-RU" sz="3200" b="1" dirty="0" smtClean="0">
              <a:solidFill>
                <a:srgbClr val="FF0000"/>
              </a:solidFill>
            </a:endParaRPr>
          </a:p>
          <a:p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714752"/>
            <a:ext cx="75724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</a:rPr>
              <a:t>б) При уменьшении скорости в 2 раза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071942"/>
            <a:ext cx="7143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3200" b="1" dirty="0" smtClean="0">
              <a:solidFill>
                <a:srgbClr val="FF0000"/>
              </a:solidFill>
            </a:endParaRPr>
          </a:p>
          <a:p>
            <a:pPr lvl="0"/>
            <a:r>
              <a:rPr lang="ru-RU" sz="3200" b="1" dirty="0" smtClean="0">
                <a:solidFill>
                  <a:srgbClr val="FF0000"/>
                </a:solidFill>
              </a:rPr>
              <a:t>в) При уменьшении радиуса в 2 раза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429264"/>
            <a:ext cx="68580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FF0000"/>
                </a:solidFill>
              </a:rPr>
              <a:t>г) При увеличении радиуса в 4 раза.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000892" y="2143116"/>
          <a:ext cx="1905014" cy="1571636"/>
        </p:xfrm>
        <a:graphic>
          <a:graphicData uri="http://schemas.openxmlformats.org/presentationml/2006/ole">
            <p:oleObj spid="_x0000_s18434" name="Формула" r:id="rId3" imgW="5079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42908" y="857232"/>
            <a:ext cx="62865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Шишка, висевшая на ели, оторвалась и за 2 секунды достигла земли.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 На какой высоте висела шишка? 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 Какую скорость она имела у самой земли?</a:t>
            </a:r>
          </a:p>
          <a:p>
            <a:pPr algn="ctr"/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shishka_0700.jpg"/>
          <p:cNvPicPr>
            <a:picLocks noChangeAspect="1"/>
          </p:cNvPicPr>
          <p:nvPr/>
        </p:nvPicPr>
        <p:blipFill>
          <a:blip r:embed="rId3"/>
          <a:srcRect r="7786" b="454"/>
          <a:stretch>
            <a:fillRect/>
          </a:stretch>
        </p:blipFill>
        <p:spPr>
          <a:xfrm>
            <a:off x="5786446" y="1142984"/>
            <a:ext cx="3214710" cy="5214974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47663" y="3857625"/>
          <a:ext cx="5438775" cy="2616200"/>
        </p:xfrm>
        <a:graphic>
          <a:graphicData uri="http://schemas.openxmlformats.org/presentationml/2006/ole">
            <p:oleObj spid="_x0000_s19458" name="Формула" r:id="rId4" imgW="1358640" imgH="71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57232"/>
            <a:ext cx="41434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Определить центростремительное ускорение, если радиус кривизны моста, по которому едет автомобиль </a:t>
            </a:r>
            <a:r>
              <a:rPr lang="ru-RU" sz="3200" b="1" dirty="0" smtClean="0">
                <a:solidFill>
                  <a:srgbClr val="FF0000"/>
                </a:solidFill>
              </a:rPr>
              <a:t>20 м </a:t>
            </a:r>
            <a:r>
              <a:rPr lang="ru-RU" sz="3200" b="1" dirty="0">
                <a:solidFill>
                  <a:srgbClr val="FF0000"/>
                </a:solidFill>
              </a:rPr>
              <a:t>со скоростью 36 </a:t>
            </a:r>
            <a:r>
              <a:rPr lang="ru-RU" sz="3200" b="1" dirty="0" smtClean="0">
                <a:solidFill>
                  <a:srgbClr val="FF0000"/>
                </a:solidFill>
              </a:rPr>
              <a:t>км/ч.</a:t>
            </a:r>
            <a:endParaRPr lang="ru-RU" sz="3200" b="1" dirty="0">
              <a:solidFill>
                <a:srgbClr val="FF0000"/>
              </a:solidFill>
            </a:endParaRPr>
          </a:p>
          <a:p>
            <a:pPr algn="ctr"/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porsche_carreragt_4_600.jpg"/>
          <p:cNvPicPr>
            <a:picLocks noChangeAspect="1"/>
          </p:cNvPicPr>
          <p:nvPr/>
        </p:nvPicPr>
        <p:blipFill>
          <a:blip r:embed="rId3"/>
          <a:srcRect r="14999" b="4999"/>
          <a:stretch>
            <a:fillRect/>
          </a:stretch>
        </p:blipFill>
        <p:spPr>
          <a:xfrm>
            <a:off x="4071934" y="2428868"/>
            <a:ext cx="4857784" cy="4071966"/>
          </a:xfrm>
          <a:prstGeom prst="rect">
            <a:avLst/>
          </a:prstGeom>
        </p:spPr>
      </p:pic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00100" y="4500570"/>
          <a:ext cx="1905000" cy="1571625"/>
        </p:xfrm>
        <a:graphic>
          <a:graphicData uri="http://schemas.openxmlformats.org/presentationml/2006/ole">
            <p:oleObj spid="_x0000_s21506" name="Формула" r:id="rId4" imgW="5079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928670"/>
            <a:ext cx="75009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3600" b="1" dirty="0">
                <a:solidFill>
                  <a:srgbClr val="FF0000"/>
                </a:solidFill>
              </a:rPr>
              <a:t>Определить через сколько времени упадет на землю мяч, запущенный вертикально вверх от земли с начальной скоростью 25 м/с.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 descr="5c1d5e18182ff58700a2ae50b81cfa9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3286124"/>
            <a:ext cx="5380532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214422"/>
            <a:ext cx="7358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>
                <a:solidFill>
                  <a:srgbClr val="FF0000"/>
                </a:solidFill>
              </a:rPr>
              <a:t>Максимальная скорость, показанная на велосипеде в соревнованиях на треке на дистанции 200 м с ходу, приближается к 70 км/ч! Это скорость курьерского поезда. Если же впереди велосипедиста будет находиться лидер, спортсмен на мотоцикле, скорость значительно возрастет. В гонках с лидером на треке велосипедисты достигают скорости 100 км/ч.  Найти центростремительное ускорение и радиус трека , если велосипедист  движется за лидером и период обращения равен 10 с. </a:t>
            </a:r>
          </a:p>
          <a:p>
            <a:pPr algn="ctr"/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714</Words>
  <Application>Microsoft Office PowerPoint</Application>
  <PresentationFormat>Экран (4:3)</PresentationFormat>
  <Paragraphs>131</Paragraphs>
  <Slides>22</Slides>
  <Notes>0</Notes>
  <HiddenSlides>10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ООО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Ирочка</dc:creator>
  <cp:lastModifiedBy>1</cp:lastModifiedBy>
  <cp:revision>30</cp:revision>
  <dcterms:created xsi:type="dcterms:W3CDTF">2013-11-27T10:08:39Z</dcterms:created>
  <dcterms:modified xsi:type="dcterms:W3CDTF">2014-02-23T17:09:30Z</dcterms:modified>
</cp:coreProperties>
</file>