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9" r:id="rId4"/>
    <p:sldId id="286" r:id="rId5"/>
    <p:sldId id="287" r:id="rId6"/>
    <p:sldId id="288" r:id="rId7"/>
    <p:sldId id="260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99" r:id="rId33"/>
    <p:sldId id="300" r:id="rId34"/>
    <p:sldId id="301" r:id="rId35"/>
    <p:sldId id="283" r:id="rId36"/>
    <p:sldId id="289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0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00"/>
    <a:srgbClr val="FF3300"/>
    <a:srgbClr val="0003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4" d="100"/>
          <a:sy n="64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D92B30-E314-4316-A46D-15728921C19C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6CD72-9DCB-484E-9717-4CFF89A7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42B4-D8FC-4A95-AD8D-8926C31DB08B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9A53-40F4-411A-9AF3-3158D40AE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27AE-5289-4541-8388-D3675CE16F89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795D-AF87-4B62-B35D-A182F12B6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8C32-5DC5-4A7E-A056-6F49238D952A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92D1-6B7C-4BB2-85D2-ACA5A3993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581A-26A8-49F3-B6F2-B7B58F3B0532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9EE4-8847-49CE-9063-679802BF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2FDE-EE6D-4BB6-A351-310FD39269A0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D77F-6049-476E-AE59-3A044420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42E1-1687-4B44-A138-CEC50584A1C7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184C4-B0DD-460F-ABAB-D78C6C317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6BC5-D90D-4051-87AC-89F3A3CD2FFA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4467-54C7-4A7F-BECB-A71AE943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E15D-AE5D-4029-BC2B-894D69007697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FD5E-023D-40AC-9BEF-1FE2DE36C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3244-59D8-41B8-B7F5-8A649845522D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3D90A-7728-4118-A44C-921ECB71F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36F1-D4C9-4517-BEBF-DEFCF02B0446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0E2D-0287-4327-9390-03EFAF59F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47C9B7-BDBB-4F00-99E7-38A18C75DEC4}" type="datetimeFigureOut">
              <a:rPr lang="ru-RU"/>
              <a:pPr>
                <a:defRPr/>
              </a:pPr>
              <a:t>20.07.2014</a:t>
            </a:fld>
            <a:endParaRPr lang="ru-RU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9C07FD-6C9D-4619-9CE5-BED26DC1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762000" y="2743200"/>
            <a:ext cx="7772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1800" b="0" i="1" smtClean="0">
                <a:solidFill>
                  <a:srgbClr val="0003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Pets</a:t>
            </a:r>
            <a:r>
              <a:rPr lang="en-US" sz="11800" smtClean="0">
                <a:solidFill>
                  <a:srgbClr val="00030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1800" smtClean="0">
              <a:solidFill>
                <a:srgbClr val="00030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01" name="Picture 5" descr="Рисунок1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3352800" cy="2514600"/>
          </a:xfrm>
          <a:noFill/>
        </p:spPr>
      </p:pic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66700"/>
            <a:ext cx="33528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4229100"/>
            <a:ext cx="32004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4267200"/>
            <a:ext cx="36576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How long can the animals live? </a:t>
            </a:r>
            <a:endParaRPr lang="ru-RU" sz="280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Rabbits can live 5 years. </a:t>
            </a:r>
            <a:endParaRPr lang="ru-RU" sz="4000"/>
          </a:p>
        </p:txBody>
      </p:sp>
      <p:pic>
        <p:nvPicPr>
          <p:cNvPr id="12292" name="Picture 6" descr="1237527970_1237378263_animal1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13313" y="1990725"/>
            <a:ext cx="3932237" cy="4019550"/>
          </a:xfrm>
          <a:noFill/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800600" y="1905000"/>
            <a:ext cx="2430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 b="1" i="1">
                <a:solidFill>
                  <a:schemeClr val="bg1"/>
                </a:solidFill>
              </a:rPr>
              <a:t>5</a:t>
            </a:r>
            <a:r>
              <a:rPr lang="en-US" sz="4800" b="1" i="1">
                <a:solidFill>
                  <a:schemeClr val="bg1"/>
                </a:solidFill>
              </a:rPr>
              <a:t> years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Dogs can live 15 years</a:t>
            </a:r>
            <a:endParaRPr lang="ru-RU" sz="4000"/>
          </a:p>
        </p:txBody>
      </p:sp>
      <p:pic>
        <p:nvPicPr>
          <p:cNvPr id="13315" name="Picture 7" descr="88449745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828800"/>
            <a:ext cx="4495800" cy="3886200"/>
          </a:xfr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953000" y="190500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 years</a:t>
            </a:r>
            <a:endParaRPr lang="ru-RU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Pigs can live 25 years</a:t>
            </a:r>
            <a:endParaRPr lang="ru-RU" sz="4000"/>
          </a:p>
        </p:txBody>
      </p:sp>
      <p:pic>
        <p:nvPicPr>
          <p:cNvPr id="14340" name="Picture 9" descr="376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52400"/>
            <a:ext cx="4194175" cy="2794000"/>
          </a:xfrm>
        </p:spPr>
      </p:pic>
      <p:pic>
        <p:nvPicPr>
          <p:cNvPr id="14341" name="Picture 10" descr="627623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33800"/>
            <a:ext cx="4191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486400" y="297180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 years</a:t>
            </a: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Sheep can live 12 years</a:t>
            </a:r>
            <a:endParaRPr lang="ru-RU" sz="4000"/>
          </a:p>
        </p:txBody>
      </p:sp>
      <p:pic>
        <p:nvPicPr>
          <p:cNvPr id="15363" name="Picture 7" descr="394px-Flock_of_sheep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99063" y="1905000"/>
            <a:ext cx="3641725" cy="4187825"/>
          </a:xfr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34000" y="1828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12 years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503613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 </a:t>
            </a:r>
            <a:r>
              <a:rPr lang="en-US" sz="4000"/>
              <a:t>Goats can live 15 years</a:t>
            </a:r>
            <a:endParaRPr lang="ru-RU" sz="4000"/>
          </a:p>
        </p:txBody>
      </p:sp>
      <p:pic>
        <p:nvPicPr>
          <p:cNvPr id="16387" name="Picture 7" descr="176922-a-flock-of-women-and-their-herd-of-goats-mahendra-hwy-nepal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91000" y="838200"/>
            <a:ext cx="4953000" cy="5486400"/>
          </a:xfr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638800" y="1143000"/>
            <a:ext cx="1739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 years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7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Horses can live 30 years</a:t>
            </a:r>
            <a:endParaRPr lang="ru-RU" sz="4000"/>
          </a:p>
        </p:txBody>
      </p:sp>
      <p:pic>
        <p:nvPicPr>
          <p:cNvPr id="17412" name="Picture 7" descr="299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00200"/>
            <a:ext cx="4495800" cy="4572000"/>
          </a:xfr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010400" y="167640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 years</a:t>
            </a:r>
            <a:endParaRPr lang="ru-RU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5845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Cats can live 13 years</a:t>
            </a:r>
            <a:endParaRPr lang="ru-RU" sz="4000"/>
          </a:p>
        </p:txBody>
      </p:sp>
      <p:pic>
        <p:nvPicPr>
          <p:cNvPr id="18436" name="Picture 7" descr="a2c18611be5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1524000"/>
            <a:ext cx="4724400" cy="4953000"/>
          </a:xfr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934200" y="175260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 years</a:t>
            </a:r>
            <a:endParaRPr lang="ru-RU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789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Cows can live 25 years</a:t>
            </a:r>
            <a:endParaRPr lang="ru-RU" sz="4000"/>
          </a:p>
        </p:txBody>
      </p:sp>
      <p:pic>
        <p:nvPicPr>
          <p:cNvPr id="19460" name="Picture 7" descr="36491024_1b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76400"/>
            <a:ext cx="4343400" cy="4419600"/>
          </a:xfr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257800" y="198755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 years</a:t>
            </a:r>
            <a:endParaRPr lang="ru-RU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905000"/>
            <a:ext cx="3932238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Camels can live 40 years</a:t>
            </a:r>
            <a:endParaRPr lang="ru-RU" sz="4000"/>
          </a:p>
        </p:txBody>
      </p:sp>
      <p:pic>
        <p:nvPicPr>
          <p:cNvPr id="20484" name="Picture 7" descr="Camel%20Shows%20MJ08DSC_013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676400"/>
            <a:ext cx="4343400" cy="4419600"/>
          </a:xfrm>
          <a:noFill/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257800" y="175895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40 years</a:t>
            </a:r>
            <a:endParaRPr lang="ru-RU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Rectangle 1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Look at the pictures of these animals and say which of them is the first (the second, the third…)</a:t>
            </a:r>
            <a:endParaRPr lang="ru-RU" sz="3200" smtClean="0"/>
          </a:p>
        </p:txBody>
      </p:sp>
      <p:sp>
        <p:nvSpPr>
          <p:cNvPr id="41997" name="Rectangle 1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484438" y="2482850"/>
            <a:ext cx="785812" cy="72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1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1143000" y="2209800"/>
            <a:ext cx="53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 i="1"/>
              <a:t>1</a:t>
            </a:r>
            <a:r>
              <a:rPr lang="ru-RU"/>
              <a:t> </a:t>
            </a:r>
          </a:p>
        </p:txBody>
      </p:sp>
      <p:pic>
        <p:nvPicPr>
          <p:cNvPr id="21509" name="Picture 19" descr="20_podborka_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057400"/>
            <a:ext cx="5562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984375" y="2771775"/>
            <a:ext cx="5786438" cy="10810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6000" b="1" i="1"/>
              <a:t>and Other Animals</a:t>
            </a:r>
            <a:endParaRPr lang="ru-RU" sz="6000" b="1" i="1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"/>
            <a:ext cx="3429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84175"/>
            <a:ext cx="3276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4724400"/>
            <a:ext cx="342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4495800"/>
            <a:ext cx="320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1" name="Picture 4" descr="0_e97a_a5686201_XL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57200" y="138113"/>
            <a:ext cx="755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7200" b="1" i="1">
                <a:solidFill>
                  <a:schemeClr val="bg1"/>
                </a:solidFill>
              </a:rPr>
              <a:t>2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6" name="Picture 4" descr="Рисунок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85800" y="304800"/>
            <a:ext cx="755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3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4580" name="Picture 4" descr="Рисунок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304800"/>
            <a:ext cx="946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4</a:t>
            </a:r>
            <a:r>
              <a:rPr lang="ru-RU" sz="7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4" name="Picture 4" descr="Рисунок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274638"/>
            <a:ext cx="755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5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6628" name="Picture 4" descr="12011815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0" y="198438"/>
            <a:ext cx="755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7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2" name="Picture 5" descr="4906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7315200" y="533400"/>
            <a:ext cx="755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9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676" name="Picture 4" descr="Рисунок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81000"/>
            <a:ext cx="1263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 i="1">
                <a:solidFill>
                  <a:schemeClr val="bg1"/>
                </a:solidFill>
              </a:rPr>
              <a:t>11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Who knows English Ordinals and Cardinals better?</a:t>
            </a:r>
            <a:endParaRPr lang="ru-RU" sz="4000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1400" smtClean="0"/>
              <a:t>Test </a:t>
            </a:r>
            <a:r>
              <a:rPr lang="ru-RU" sz="1400" smtClean="0"/>
              <a:t>№1. Отметьте правильный вариант перевода порядковых и количественных числительных: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1400" smtClean="0"/>
              <a:t>2</a:t>
            </a:r>
            <a:r>
              <a:rPr lang="en-US" sz="1400" baseline="30000" smtClean="0"/>
              <a:t>nd                                                                                                    5.            22nd 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(the) second                                                  a)     twenty - two 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Two                                                               b)     (the) twenty - second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Twelve                                                          c)      twenty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1400" smtClean="0"/>
              <a:t>2.          8</a:t>
            </a:r>
            <a:r>
              <a:rPr lang="en-US" sz="1400" baseline="30000" smtClean="0"/>
              <a:t>th</a:t>
            </a:r>
            <a:r>
              <a:rPr lang="en-US" sz="1400" smtClean="0"/>
              <a:t>                                                                 6.      11th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Eight                                                             a)      eleventh         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Eighteenth                                                    b)      eleven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(the) eighth                                                   c)      eleventeen 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  <a:defRPr/>
            </a:pPr>
            <a:r>
              <a:rPr lang="en-US" sz="1400" smtClean="0"/>
              <a:t>17</a:t>
            </a:r>
            <a:r>
              <a:rPr lang="en-US" sz="1400" baseline="30000" smtClean="0"/>
              <a:t>th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Seventeen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Seventy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(the) Seventeenth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sz="1400" smtClean="0"/>
              <a:t>4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Four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(the) fourth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n-US" sz="1400" smtClean="0"/>
              <a:t>forty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endParaRPr lang="en-US" sz="1400" smtClean="0"/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endParaRPr lang="ru-RU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Translate from Russian into English </a:t>
            </a:r>
            <a:endParaRPr lang="ru-RU" sz="4000" smtClean="0"/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1066800"/>
            <a:ext cx="8540750" cy="44227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/>
              <a:t>Сегодня 12 февраля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/>
              <a:t>Январь первый месяц в году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/>
              <a:t>Мой День Рождения </a:t>
            </a:r>
            <a:r>
              <a:rPr lang="en-US" smtClean="0"/>
              <a:t>25</a:t>
            </a:r>
            <a:r>
              <a:rPr lang="ru-RU" smtClean="0"/>
              <a:t> декабря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04800" y="3124200"/>
            <a:ext cx="6180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1)</a:t>
            </a:r>
            <a:r>
              <a:rPr lang="en-US" sz="3200"/>
              <a:t> </a:t>
            </a:r>
            <a:r>
              <a:rPr lang="en-US" sz="3200">
                <a:solidFill>
                  <a:srgbClr val="FF3300"/>
                </a:solidFill>
              </a:rPr>
              <a:t>Today is the 12th of February.</a:t>
            </a:r>
            <a:r>
              <a:rPr lang="ru-RU" sz="3200"/>
              <a:t>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04800" y="3962400"/>
            <a:ext cx="7281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2)</a:t>
            </a:r>
            <a:r>
              <a:rPr lang="en-US" sz="3200"/>
              <a:t> </a:t>
            </a:r>
            <a:r>
              <a:rPr lang="en-US" sz="3200">
                <a:solidFill>
                  <a:srgbClr val="FF3300"/>
                </a:solidFill>
              </a:rPr>
              <a:t>January is the first month of the year</a:t>
            </a:r>
            <a:r>
              <a:rPr lang="en-US"/>
              <a:t>.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04800" y="4724400"/>
            <a:ext cx="7813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3) My birthday is on the 25th of December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" y="228600"/>
            <a:ext cx="5641975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Listening and Reading </a:t>
            </a:r>
            <a:endParaRPr lang="ru-RU" sz="4000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" y="2435225"/>
            <a:ext cx="5715000" cy="4422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The poem ‘I love my dog’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I” ve got a dog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His name is Jack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He can do this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He can do that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Look at my dog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Tricks he can do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I love my dog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/>
              <a:t>He loves me too.</a:t>
            </a:r>
          </a:p>
        </p:txBody>
      </p:sp>
      <p:pic>
        <p:nvPicPr>
          <p:cNvPr id="31748" name="Picture 4" descr="newyearphotos_%28113%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1447800"/>
            <a:ext cx="25701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42963" y="19050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grpSp>
        <p:nvGrpSpPr>
          <p:cNvPr id="5123" name="Group 21"/>
          <p:cNvGrpSpPr>
            <a:grpSpLocks noChangeAspect="1"/>
          </p:cNvGrpSpPr>
          <p:nvPr/>
        </p:nvGrpSpPr>
        <p:grpSpPr bwMode="auto">
          <a:xfrm>
            <a:off x="0" y="762000"/>
            <a:ext cx="9144000" cy="5911850"/>
            <a:chOff x="4776" y="1418"/>
            <a:chExt cx="7200" cy="4500"/>
          </a:xfrm>
        </p:grpSpPr>
        <p:sp>
          <p:nvSpPr>
            <p:cNvPr id="5128" name="AutoShape 22"/>
            <p:cNvSpPr>
              <a:spLocks noChangeAspect="1" noChangeArrowheads="1"/>
            </p:cNvSpPr>
            <p:nvPr/>
          </p:nvSpPr>
          <p:spPr bwMode="auto">
            <a:xfrm>
              <a:off x="4776" y="1418"/>
              <a:ext cx="720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Oval 23"/>
            <p:cNvSpPr>
              <a:spLocks noChangeArrowheads="1"/>
            </p:cNvSpPr>
            <p:nvPr/>
          </p:nvSpPr>
          <p:spPr bwMode="auto">
            <a:xfrm>
              <a:off x="5046" y="2948"/>
              <a:ext cx="1710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Pets and Other Animals</a:t>
              </a:r>
              <a:r>
                <a:rPr lang="en-US" b="1">
                  <a:solidFill>
                    <a:schemeClr val="bg1"/>
                  </a:solidFill>
                </a:rPr>
                <a:t>  </a:t>
              </a:r>
            </a:p>
            <a:p>
              <a:pPr algn="ctr"/>
              <a:endParaRPr lang="en-US" sz="16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130" name="Oval 24"/>
            <p:cNvSpPr>
              <a:spLocks noChangeArrowheads="1"/>
            </p:cNvSpPr>
            <p:nvPr/>
          </p:nvSpPr>
          <p:spPr bwMode="auto">
            <a:xfrm>
              <a:off x="7386" y="2948"/>
              <a:ext cx="207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i="1" u="sng">
                  <a:solidFill>
                    <a:srgbClr val="FF0000"/>
                  </a:solidFill>
                  <a:latin typeface="Times New Roman" pitchFamily="18" charset="0"/>
                </a:rPr>
                <a:t>Pets and Other Animals</a:t>
              </a:r>
            </a:p>
            <a:p>
              <a:endParaRPr lang="ru-RU"/>
            </a:p>
          </p:txBody>
        </p:sp>
        <p:sp>
          <p:nvSpPr>
            <p:cNvPr id="5131" name="Oval 25"/>
            <p:cNvSpPr>
              <a:spLocks noChangeArrowheads="1"/>
            </p:cNvSpPr>
            <p:nvPr/>
          </p:nvSpPr>
          <p:spPr bwMode="auto">
            <a:xfrm>
              <a:off x="9816" y="168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80"/>
                  </a:solidFill>
                  <a:latin typeface="Times New Roman" pitchFamily="18" charset="0"/>
                </a:rPr>
                <a:t>Cardinals </a:t>
              </a:r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(</a:t>
              </a:r>
              <a:r>
                <a:rPr lang="ru-RU" sz="1400" b="1">
                  <a:solidFill>
                    <a:srgbClr val="3366FF"/>
                  </a:solidFill>
                  <a:latin typeface="Times New Roman" pitchFamily="18" charset="0"/>
                </a:rPr>
                <a:t>количественные числительные</a:t>
              </a:r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)</a:t>
              </a:r>
            </a:p>
            <a:p>
              <a:pPr algn="ctr"/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1 – 100</a:t>
              </a:r>
              <a:endParaRPr lang="ru-RU"/>
            </a:p>
          </p:txBody>
        </p:sp>
        <p:sp>
          <p:nvSpPr>
            <p:cNvPr id="5132" name="Oval 26"/>
            <p:cNvSpPr>
              <a:spLocks noChangeArrowheads="1"/>
            </p:cNvSpPr>
            <p:nvPr/>
          </p:nvSpPr>
          <p:spPr bwMode="auto">
            <a:xfrm>
              <a:off x="7566" y="474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Home Reading</a:t>
              </a:r>
            </a:p>
            <a:p>
              <a:pPr algn="ctr"/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 «The funny animal»</a:t>
              </a:r>
              <a:endParaRPr lang="ru-RU"/>
            </a:p>
          </p:txBody>
        </p:sp>
        <p:sp>
          <p:nvSpPr>
            <p:cNvPr id="5133" name="Oval 27"/>
            <p:cNvSpPr>
              <a:spLocks noChangeArrowheads="1"/>
            </p:cNvSpPr>
            <p:nvPr/>
          </p:nvSpPr>
          <p:spPr bwMode="auto">
            <a:xfrm>
              <a:off x="10086" y="303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Ordinals</a:t>
              </a:r>
              <a:r>
                <a:rPr lang="en-US" sz="1400" b="1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ru-RU" sz="1400" b="1">
                  <a:solidFill>
                    <a:srgbClr val="3366FF"/>
                  </a:solidFill>
                  <a:latin typeface="Times New Roman" pitchFamily="18" charset="0"/>
                </a:rPr>
                <a:t>(порядковые числительные)</a:t>
              </a:r>
            </a:p>
            <a:p>
              <a:pPr algn="ctr"/>
              <a:r>
                <a:rPr lang="ru-RU" sz="1400" b="1">
                  <a:solidFill>
                    <a:srgbClr val="3366FF"/>
                  </a:solidFill>
                  <a:latin typeface="Times New Roman" pitchFamily="18" charset="0"/>
                </a:rPr>
                <a:t>1 – 12</a:t>
              </a:r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,</a:t>
              </a:r>
            </a:p>
            <a:p>
              <a:pPr algn="ctr"/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13-19</a:t>
              </a:r>
              <a:endParaRPr lang="ru-RU"/>
            </a:p>
          </p:txBody>
        </p:sp>
        <p:sp>
          <p:nvSpPr>
            <p:cNvPr id="5134" name="Oval 28"/>
            <p:cNvSpPr>
              <a:spLocks noChangeArrowheads="1"/>
            </p:cNvSpPr>
            <p:nvPr/>
          </p:nvSpPr>
          <p:spPr bwMode="auto">
            <a:xfrm>
              <a:off x="5136" y="456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80"/>
                  </a:solidFill>
                  <a:latin typeface="Times New Roman" pitchFamily="18" charset="0"/>
                </a:rPr>
                <a:t>My pet</a:t>
              </a:r>
            </a:p>
            <a:p>
              <a:pPr algn="ctr"/>
              <a:endParaRPr lang="en-US" b="1">
                <a:solidFill>
                  <a:srgbClr val="3366FF"/>
                </a:solidFill>
                <a:latin typeface="Times New Roman" pitchFamily="18" charset="0"/>
              </a:endParaRPr>
            </a:p>
            <a:p>
              <a:pPr algn="ctr"/>
              <a:r>
                <a:rPr lang="en-US" b="1">
                  <a:solidFill>
                    <a:srgbClr val="3366FF"/>
                  </a:solidFill>
                  <a:latin typeface="Times New Roman" pitchFamily="18" charset="0"/>
                </a:rPr>
                <a:t>  </a:t>
              </a: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Verb </a:t>
              </a:r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«</a:t>
              </a: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</a:rPr>
                <a:t>Must</a:t>
              </a:r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»</a:t>
              </a:r>
              <a:endParaRPr lang="ru-RU"/>
            </a:p>
          </p:txBody>
        </p:sp>
        <p:sp>
          <p:nvSpPr>
            <p:cNvPr id="5135" name="Oval 29"/>
            <p:cNvSpPr>
              <a:spLocks noChangeArrowheads="1"/>
            </p:cNvSpPr>
            <p:nvPr/>
          </p:nvSpPr>
          <p:spPr bwMode="auto">
            <a:xfrm>
              <a:off x="9996" y="456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Ordinals</a:t>
              </a:r>
              <a:r>
                <a:rPr lang="en-US" sz="1400" b="1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ru-RU" sz="1400" b="1">
                  <a:solidFill>
                    <a:srgbClr val="3366FF"/>
                  </a:solidFill>
                  <a:latin typeface="Times New Roman" pitchFamily="18" charset="0"/>
                </a:rPr>
                <a:t>(порядковые числительные)</a:t>
              </a:r>
              <a:endParaRPr lang="en-US" sz="1400" b="1">
                <a:solidFill>
                  <a:srgbClr val="3366FF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400" b="1">
                  <a:solidFill>
                    <a:srgbClr val="3366FF"/>
                  </a:solidFill>
                  <a:latin typeface="Times New Roman" pitchFamily="18" charset="0"/>
                </a:rPr>
                <a:t>20 - 100 </a:t>
              </a:r>
              <a:endParaRPr lang="ru-RU"/>
            </a:p>
          </p:txBody>
        </p:sp>
        <p:sp>
          <p:nvSpPr>
            <p:cNvPr id="5136" name="Line 30"/>
            <p:cNvSpPr>
              <a:spLocks noChangeShapeType="1"/>
            </p:cNvSpPr>
            <p:nvPr/>
          </p:nvSpPr>
          <p:spPr bwMode="auto">
            <a:xfrm>
              <a:off x="8376" y="4388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31"/>
            <p:cNvSpPr>
              <a:spLocks noChangeShapeType="1"/>
            </p:cNvSpPr>
            <p:nvPr/>
          </p:nvSpPr>
          <p:spPr bwMode="auto">
            <a:xfrm flipH="1">
              <a:off x="6666" y="3938"/>
              <a:ext cx="81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32"/>
            <p:cNvSpPr>
              <a:spLocks noChangeShapeType="1"/>
            </p:cNvSpPr>
            <p:nvPr/>
          </p:nvSpPr>
          <p:spPr bwMode="auto">
            <a:xfrm flipH="1" flipV="1">
              <a:off x="6936" y="3578"/>
              <a:ext cx="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33"/>
            <p:cNvSpPr>
              <a:spLocks noChangeShapeType="1"/>
            </p:cNvSpPr>
            <p:nvPr/>
          </p:nvSpPr>
          <p:spPr bwMode="auto">
            <a:xfrm flipV="1">
              <a:off x="9186" y="2588"/>
              <a:ext cx="63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34"/>
            <p:cNvSpPr>
              <a:spLocks noChangeShapeType="1"/>
            </p:cNvSpPr>
            <p:nvPr/>
          </p:nvSpPr>
          <p:spPr bwMode="auto">
            <a:xfrm flipV="1">
              <a:off x="9456" y="3578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35"/>
            <p:cNvSpPr>
              <a:spLocks noChangeShapeType="1"/>
            </p:cNvSpPr>
            <p:nvPr/>
          </p:nvSpPr>
          <p:spPr bwMode="auto">
            <a:xfrm>
              <a:off x="9366" y="4028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Oval 36"/>
            <p:cNvSpPr>
              <a:spLocks noChangeArrowheads="1"/>
            </p:cNvSpPr>
            <p:nvPr/>
          </p:nvSpPr>
          <p:spPr bwMode="auto">
            <a:xfrm>
              <a:off x="7656" y="1508"/>
              <a:ext cx="180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>
                  <a:solidFill>
                    <a:srgbClr val="0000FF"/>
                  </a:solidFill>
                  <a:latin typeface="Times New Roman" pitchFamily="18" charset="0"/>
                </a:rPr>
                <a:t>Comparative and superlative degrees of the adjectives</a:t>
              </a:r>
              <a:endParaRPr lang="ru-RU"/>
            </a:p>
          </p:txBody>
        </p:sp>
        <p:sp>
          <p:nvSpPr>
            <p:cNvPr id="5143" name="Line 37"/>
            <p:cNvSpPr>
              <a:spLocks noChangeShapeType="1"/>
            </p:cNvSpPr>
            <p:nvPr/>
          </p:nvSpPr>
          <p:spPr bwMode="auto">
            <a:xfrm flipH="1" flipV="1">
              <a:off x="7026" y="2588"/>
              <a:ext cx="63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38"/>
            <p:cNvSpPr>
              <a:spLocks noChangeShapeType="1"/>
            </p:cNvSpPr>
            <p:nvPr/>
          </p:nvSpPr>
          <p:spPr bwMode="auto">
            <a:xfrm flipV="1">
              <a:off x="8556" y="2678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Oval 39"/>
            <p:cNvSpPr>
              <a:spLocks noChangeArrowheads="1"/>
            </p:cNvSpPr>
            <p:nvPr/>
          </p:nvSpPr>
          <p:spPr bwMode="auto">
            <a:xfrm>
              <a:off x="5406" y="1598"/>
              <a:ext cx="171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600" b="1">
                <a:solidFill>
                  <a:schemeClr val="bg1"/>
                </a:solidFill>
              </a:endParaRPr>
            </a:p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The parts of the body</a:t>
              </a:r>
              <a:endParaRPr lang="ru-RU" sz="1600">
                <a:solidFill>
                  <a:schemeClr val="bg1"/>
                </a:solidFill>
              </a:endParaRPr>
            </a:p>
            <a:p>
              <a:pPr algn="ctr"/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4" name="Oval 41"/>
          <p:cNvSpPr>
            <a:spLocks noChangeArrowheads="1"/>
          </p:cNvSpPr>
          <p:nvPr/>
        </p:nvSpPr>
        <p:spPr bwMode="auto">
          <a:xfrm>
            <a:off x="5562600" y="0"/>
            <a:ext cx="1752600" cy="1143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Grammar: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       Test</a:t>
            </a:r>
            <a:r>
              <a:rPr lang="en-US"/>
              <a:t>  test </a:t>
            </a:r>
            <a:endParaRPr lang="ru-RU"/>
          </a:p>
        </p:txBody>
      </p:sp>
      <p:sp>
        <p:nvSpPr>
          <p:cNvPr id="5125" name="Oval 42"/>
          <p:cNvSpPr>
            <a:spLocks noChangeArrowheads="1"/>
          </p:cNvSpPr>
          <p:nvPr/>
        </p:nvSpPr>
        <p:spPr bwMode="auto">
          <a:xfrm>
            <a:off x="2209800" y="0"/>
            <a:ext cx="1828800" cy="1066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30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Wild animals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5126" name="Line 44"/>
          <p:cNvSpPr>
            <a:spLocks noChangeShapeType="1"/>
          </p:cNvSpPr>
          <p:nvPr/>
        </p:nvSpPr>
        <p:spPr bwMode="auto">
          <a:xfrm flipH="1" flipV="1">
            <a:off x="3276600" y="1219200"/>
            <a:ext cx="685800" cy="1676400"/>
          </a:xfrm>
          <a:prstGeom prst="line">
            <a:avLst/>
          </a:prstGeom>
          <a:noFill/>
          <a:ln w="9525">
            <a:solidFill>
              <a:srgbClr val="00030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45"/>
          <p:cNvSpPr>
            <a:spLocks noChangeShapeType="1"/>
          </p:cNvSpPr>
          <p:nvPr/>
        </p:nvSpPr>
        <p:spPr bwMode="auto">
          <a:xfrm flipV="1">
            <a:off x="5486400" y="1219200"/>
            <a:ext cx="914400" cy="1828800"/>
          </a:xfrm>
          <a:prstGeom prst="line">
            <a:avLst/>
          </a:prstGeom>
          <a:noFill/>
          <a:ln w="9525">
            <a:solidFill>
              <a:srgbClr val="00030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Asking for Information ‘My pet’</a:t>
            </a:r>
            <a:endParaRPr lang="ru-RU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pic>
        <p:nvPicPr>
          <p:cNvPr id="32772" name="Picture 4" descr="2spij4-bz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5240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122630800081118c944e302e0bd9bb04ade336476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Рисунок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4343400"/>
            <a:ext cx="2743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Communication: Talking about favourite Pets</a:t>
            </a:r>
            <a:endParaRPr lang="ru-RU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pic>
        <p:nvPicPr>
          <p:cNvPr id="33796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3352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Рисунок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676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2c18611be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3657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20_podborka_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4648200"/>
            <a:ext cx="20447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Рисунок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4800600"/>
            <a:ext cx="1981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09600" y="914400"/>
            <a:ext cx="7851648" cy="18288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doni MT Black" pitchFamily="18" charset="0"/>
              </a:rPr>
              <a:t>MY PET</a:t>
            </a:r>
            <a:endParaRPr lang="ru-RU" sz="6600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782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12813" y="3140075"/>
            <a:ext cx="7642225" cy="1673225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6" name="24-конечная звезда 5"/>
          <p:cNvSpPr/>
          <p:nvPr/>
        </p:nvSpPr>
        <p:spPr>
          <a:xfrm>
            <a:off x="1676400" y="2743200"/>
            <a:ext cx="5410200" cy="3429000"/>
          </a:xfrm>
          <a:prstGeom prst="star24">
            <a:avLst/>
          </a:prstGeom>
          <a:blipFill>
            <a:blip r:embed="rId2" cstate="email"/>
            <a:stretch>
              <a:fillRect/>
            </a:stretch>
          </a:blip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HELLO!  My name is </a:t>
            </a:r>
            <a:r>
              <a:rPr lang="en-US" sz="2800" i="1" kern="12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Marsel</a:t>
            </a:r>
            <a: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b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 have got a cat. His name is Red.</a:t>
            </a:r>
            <a:b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My pet answers to his name.  My cat is nine months. </a:t>
            </a:r>
            <a:b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i="1" kern="1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 is red. My pet is little.</a:t>
            </a:r>
            <a:endParaRPr lang="ru-RU" sz="2800" i="1" kern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7885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12813" y="3140075"/>
            <a:ext cx="7642225" cy="1673225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4267200" y="3276600"/>
            <a:ext cx="4114800" cy="2819400"/>
          </a:xfrm>
          <a:prstGeom prst="foldedCorner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14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775" cy="1828800"/>
          </a:xfrm>
        </p:spPr>
        <p:txBody>
          <a:bodyPr lIns="0" tIns="0" rIns="18288" bIns="0" anchor="b">
            <a:normAutofit/>
          </a:bodyPr>
          <a:lstStyle/>
          <a:p>
            <a:pPr eaLnBrk="1" hangingPunct="1">
              <a:defRPr/>
            </a:pPr>
            <a:endParaRPr lang="ru-RU" sz="3100" b="0" i="1" smtClean="0">
              <a:solidFill>
                <a:srgbClr val="4DE1E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3228536"/>
            <a:ext cx="7854696" cy="17526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0" rIns="18288">
            <a:noAutofit/>
          </a:bodyPr>
          <a:lstStyle/>
          <a:p>
            <a:pPr marL="0" indent="0" eaLnBrk="1" hangingPunct="1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800" b="1" i="1" smtClean="0">
                <a:solidFill>
                  <a:srgbClr val="91C6F7"/>
                </a:solidFill>
                <a:latin typeface="Colonna MT" pitchFamily="82" charset="0"/>
                <a:ea typeface="Aharoni"/>
                <a:cs typeface="Aharoni"/>
              </a:rPr>
              <a:t>I teach my cat to catch mice. </a:t>
            </a:r>
          </a:p>
          <a:p>
            <a:pPr marL="0" indent="0" eaLnBrk="1" hangingPunct="1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800" b="1" i="1" smtClean="0">
                <a:solidFill>
                  <a:srgbClr val="91C6F7"/>
                </a:solidFill>
                <a:latin typeface="Colonna MT" pitchFamily="82" charset="0"/>
                <a:ea typeface="Aharoni"/>
                <a:cs typeface="Aharoni"/>
              </a:rPr>
              <a:t>My Red is a clever cat. Red can play with the ball.</a:t>
            </a:r>
          </a:p>
          <a:p>
            <a:pPr marL="0" indent="0" eaLnBrk="1" hangingPunct="1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800" b="1" i="1" smtClean="0">
                <a:solidFill>
                  <a:srgbClr val="91C6F7"/>
                </a:solidFill>
                <a:latin typeface="Colonna MT" pitchFamily="82" charset="0"/>
                <a:ea typeface="Aharoni"/>
                <a:cs typeface="Aharoni"/>
              </a:rPr>
              <a:t> I give my pet milk and meat. My Red likes milk and omelette.</a:t>
            </a:r>
          </a:p>
          <a:p>
            <a:pPr marL="0" indent="0" eaLnBrk="1" hangingPunct="1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800" b="1" i="1" smtClean="0">
                <a:solidFill>
                  <a:srgbClr val="91C6F7"/>
                </a:solidFill>
                <a:latin typeface="Colonna MT" pitchFamily="82" charset="0"/>
                <a:ea typeface="Aharoni"/>
                <a:cs typeface="Aharoni"/>
              </a:rPr>
              <a:t>I don‘t take my cat for a walk. </a:t>
            </a:r>
          </a:p>
          <a:p>
            <a:pPr marL="0" indent="0" eaLnBrk="1" hangingPunct="1"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800" b="1" i="1" smtClean="0">
                <a:solidFill>
                  <a:srgbClr val="91C6F7"/>
                </a:solidFill>
                <a:latin typeface="Colonna MT" pitchFamily="82" charset="0"/>
                <a:ea typeface="Aharoni"/>
                <a:cs typeface="Aharoni"/>
              </a:rPr>
              <a:t>I love my cat Red! </a:t>
            </a:r>
            <a:endParaRPr lang="ru-RU" sz="2800" b="1" i="1" smtClean="0">
              <a:solidFill>
                <a:srgbClr val="91C6F7"/>
              </a:solidFill>
              <a:latin typeface="Comic Sans MS" pitchFamily="66" charset="0"/>
              <a:ea typeface="Aharoni"/>
              <a:cs typeface="Aharoni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038600" y="228600"/>
            <a:ext cx="4648200" cy="3276600"/>
          </a:xfrm>
          <a:prstGeom prst="cloudCallout">
            <a:avLst>
              <a:gd name="adj1" fmla="val 11159"/>
              <a:gd name="adj2" fmla="val 34594"/>
            </a:avLst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21000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Fill  in: </a:t>
            </a:r>
            <a:endParaRPr lang="ru-RU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219200"/>
            <a:ext cx="8540750" cy="54102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Must                   or                    Mustn’t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give milk to kittens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mustn't</a:t>
            </a:r>
            <a:r>
              <a:rPr lang="en-US" smtClean="0"/>
              <a:t> give dogs big bones, you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give them small bones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Your pets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have fresh water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walk your dog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mustn't</a:t>
            </a:r>
            <a:r>
              <a:rPr lang="en-US" smtClean="0"/>
              <a:t> give sweets to pets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mustn't</a:t>
            </a:r>
            <a:r>
              <a:rPr lang="en-US" smtClean="0"/>
              <a:t> take pets to school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look after your pet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You </a:t>
            </a:r>
            <a:r>
              <a:rPr lang="en-US" smtClean="0">
                <a:solidFill>
                  <a:srgbClr val="FF3300"/>
                </a:solidFill>
              </a:rPr>
              <a:t>must</a:t>
            </a:r>
            <a:r>
              <a:rPr lang="en-US" smtClean="0"/>
              <a:t> feed animals </a:t>
            </a: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 the Zoo </a:t>
            </a:r>
            <a:endParaRPr lang="ru-RU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8916" name="Picture 4" descr="71daa56f4901abb77ec5cf6cd0adba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63"/>
            <a:ext cx="89154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3124200" cy="2276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Panda</a:t>
            </a:r>
            <a:endParaRPr lang="ru-RU" sz="9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9939" name="Picture 3" descr="x_4ad446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2362200"/>
            <a:ext cx="5816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800600" y="1905000"/>
            <a:ext cx="4044950" cy="41910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Panda lives in trees in China. It has got thick fur and sharp claws for climbing. It is white and black. </a:t>
            </a:r>
            <a:endParaRPr 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3" descr="0_59a99_6024e114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43942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4800600"/>
            <a:ext cx="8610600" cy="18288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Pandas eat leaves. They are cute, they are soft, but they are wild. </a:t>
            </a:r>
            <a:endParaRPr lang="ru-RU" sz="4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 descr="311837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286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Итоговая контрольная работа</a:t>
            </a:r>
            <a:br>
              <a:rPr lang="ru-RU" sz="4000" b="0" smtClean="0"/>
            </a:br>
            <a:endParaRPr lang="ru-RU" sz="4000" b="0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990600"/>
            <a:ext cx="8540750" cy="5638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I. </a:t>
            </a:r>
            <a:r>
              <a:rPr lang="ru-RU" sz="2400" b="1" smtClean="0"/>
              <a:t>Выберете правильный вариант порядковых и количественных числительных: </a:t>
            </a:r>
            <a:endParaRPr lang="en-US" sz="2400" b="1" smtClean="0"/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1. I like … room.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a) two          b) second      c) the second;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2. Room … is nice.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a) four          b) fourth       c) the fourth;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3. Where is Book…?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a) Three        b) third          c) the third;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4. Do you like … book?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a) Three        b) third          c) the third;</a:t>
            </a:r>
            <a:endParaRPr lang="ru-RU" sz="2400" b="1" smtClean="0"/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II. </a:t>
            </a:r>
            <a:r>
              <a:rPr lang="ru-RU" sz="2400" b="1" smtClean="0"/>
              <a:t>Напишите числительные цифрами</a:t>
            </a:r>
            <a:r>
              <a:rPr lang="en-US" sz="2400" b="1" smtClean="0"/>
              <a:t>:</a:t>
            </a:r>
          </a:p>
          <a:p>
            <a:pPr marL="812800" indent="-812800" eaLnBrk="1" hangingPunct="1">
              <a:lnSpc>
                <a:spcPct val="90000"/>
              </a:lnSpc>
              <a:defRPr/>
            </a:pPr>
            <a:r>
              <a:rPr lang="en-US" sz="2400" b="1" smtClean="0"/>
              <a:t>Seventh, twelfth, third, fifteenth, eleventh, second, first, thirteenth, twentieth</a:t>
            </a:r>
            <a:r>
              <a:rPr lang="en-US" sz="2400" smtClean="0"/>
              <a:t> 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876800"/>
            <a:ext cx="8083550" cy="16764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Panda looks  like a big soft toy. It is a very nice animal! I like panda very much.</a:t>
            </a:r>
            <a:endParaRPr 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Picture 3" descr="4529259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524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239000" cy="1457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The Arabian Camel</a:t>
            </a:r>
            <a:endParaRPr lang="ru-RU" sz="6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4035" name="Picture 3" descr="i0333rp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505200"/>
            <a:ext cx="2438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2332038"/>
            <a:ext cx="4419600" cy="4525962"/>
          </a:xfrm>
          <a:solidFill>
            <a:srgbClr val="FFCC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Arabian Camel lives in North Africa and the Middle East in dry places like deserts.</a:t>
            </a:r>
            <a:endParaRPr lang="ru-RU" sz="4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3" descr="1000184_PH025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43243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4191000"/>
            <a:ext cx="8382000" cy="2438400"/>
          </a:xfrm>
          <a:solidFill>
            <a:srgbClr val="FFCC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 is brown with short fur and long thin legs. The camel has got a large body and a long neck. It has got humps with fat  on the back.</a:t>
            </a:r>
            <a:endParaRPr lang="ru-RU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6083" name="Picture 3" descr="800px-BactrianCamel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28600"/>
            <a:ext cx="57658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105400" y="2286000"/>
            <a:ext cx="3810000" cy="4343400"/>
          </a:xfrm>
          <a:solidFill>
            <a:srgbClr val="FFCC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camel can live three weeks without water. It carries people on its back for miles.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Camels are friendly animals.</a:t>
            </a: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7107" name="Picture 3" descr="5c6b84e560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44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-304800" y="4343400"/>
            <a:ext cx="9144000" cy="533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А. Сент - Экзюпери</a:t>
            </a:r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152400" y="533400"/>
            <a:ext cx="89916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 Мы в ответе за тех, кого приручили"</a:t>
            </a:r>
          </a:p>
        </p:txBody>
      </p:sp>
      <p:pic>
        <p:nvPicPr>
          <p:cNvPr id="48132" name="Picture 6" descr="Кися с цыплят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733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i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you!</a:t>
            </a:r>
            <a:br>
              <a:rPr lang="en-US" sz="5600" i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5600" i="1" kern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Goodbye !</a:t>
            </a:r>
            <a:endParaRPr lang="ru-RU" sz="5600" i="1" kern="1200" dirty="0">
              <a:solidFill>
                <a:schemeClr val="tx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089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12813" y="3140075"/>
            <a:ext cx="7642225" cy="1673225"/>
          </a:xfrm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381000"/>
            <a:ext cx="8540750" cy="60198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III. </a:t>
            </a:r>
            <a:r>
              <a:rPr lang="ru-RU" sz="2800" b="1" smtClean="0"/>
              <a:t>Выберете правильный вариант:</a:t>
            </a:r>
            <a:endParaRPr lang="en-US" sz="2800" b="1" smtClean="0"/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You must … after your pet.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look       b) to look       c) looking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2. He … to look after his pet.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can        b) must           c) likes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3. You must … your homework.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do          b) to do           c) doing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4. He … to do his homework.	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can        b) must            c) wants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5. You must … your hands.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wash      b) to wash       c) washing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6. He … to wash his hands.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2800" b="1" smtClean="0"/>
              <a:t>a) can        b) must             c) wants</a:t>
            </a:r>
            <a:endParaRPr 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0"/>
            <a:ext cx="8540750" cy="68580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defRPr/>
            </a:pPr>
            <a:r>
              <a:rPr lang="ru-RU" sz="1600" b="1" smtClean="0"/>
              <a:t>Степени сравнения имен прилагательных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ru-RU" sz="1600" b="1" smtClean="0"/>
              <a:t>Выберете правильный вариант:</a:t>
            </a:r>
            <a:endParaRPr lang="en-US" sz="1600" b="1" smtClean="0"/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Oleg is .. boy in our class.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short      b) shorter      c) the shortest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2. This pencil is … than that pencil.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long        b) longer       c) the longest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3. Monkeys are cleverer … hamsters.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than       b) then          c) – 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4. Cats are cleverer … mice.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than      b) then           c) –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5. Tamara is … girl in our class.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short     b) shorter      c) the shortest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6. This apple is … than that apple.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big         b) bigger       c) the biggest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4. Dogs are cleverer … rabbits.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than       b) then          c) – 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5. This doll is … than that doll.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old         b) older         c) the oldest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6. That apple three is … three in our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is she     b) isn’t she     c) isn’t it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7.  Horses are cleverer … cows.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than      b) then            c) –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8. Paul is … pupil in his class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clever   b) cleverer      c) the cleverest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9. This elephant is … than that elephant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r>
              <a:rPr lang="en-US" sz="1600" b="1" smtClean="0"/>
              <a:t>a) big        b) bigger         c) the biggest</a:t>
            </a:r>
            <a:r>
              <a:rPr lang="en-US" sz="1600" smtClean="0"/>
              <a:t> </a:t>
            </a:r>
            <a:endParaRPr lang="ru-RU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0" y="228600"/>
            <a:ext cx="2971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i="1" u="sng">
              <a:solidFill>
                <a:srgbClr val="FF0000"/>
              </a:solidFill>
            </a:endParaRPr>
          </a:p>
          <a:p>
            <a:pPr algn="ctr"/>
            <a:r>
              <a:rPr lang="en-US" sz="3200" b="1" i="1" u="sng">
                <a:solidFill>
                  <a:srgbClr val="FF0000"/>
                </a:solidFill>
              </a:rPr>
              <a:t>Pets and Other</a:t>
            </a:r>
            <a:endParaRPr lang="ru-RU" sz="3200" b="1" i="1" u="sng">
              <a:solidFill>
                <a:srgbClr val="FF0000"/>
              </a:solidFill>
            </a:endParaRPr>
          </a:p>
          <a:p>
            <a:pPr algn="ctr"/>
            <a:r>
              <a:rPr lang="en-US" sz="3200" b="1" i="1" u="sng">
                <a:solidFill>
                  <a:srgbClr val="FF0000"/>
                </a:solidFill>
              </a:rPr>
              <a:t> Animals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781800" y="2133600"/>
            <a:ext cx="2209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Cardinals </a:t>
            </a:r>
          </a:p>
          <a:p>
            <a:pPr algn="ctr"/>
            <a:r>
              <a:rPr lang="ru-RU"/>
              <a:t>Количественные </a:t>
            </a:r>
            <a:endParaRPr lang="en-US"/>
          </a:p>
          <a:p>
            <a:pPr algn="ctr"/>
            <a:r>
              <a:rPr lang="ru-RU"/>
              <a:t>числительные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705600" y="3657600"/>
            <a:ext cx="2209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Ordinals</a:t>
            </a:r>
          </a:p>
          <a:p>
            <a:pPr algn="ctr"/>
            <a:r>
              <a:rPr lang="ru-RU"/>
              <a:t>Порядковые </a:t>
            </a:r>
            <a:endParaRPr lang="en-US"/>
          </a:p>
          <a:p>
            <a:pPr algn="ctr"/>
            <a:r>
              <a:rPr lang="ru-RU"/>
              <a:t>числительные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781800" y="5105400"/>
            <a:ext cx="2362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Grammar</a:t>
            </a:r>
            <a:r>
              <a:rPr lang="ru-RU"/>
              <a:t> </a:t>
            </a:r>
            <a:r>
              <a:rPr lang="en-US"/>
              <a:t>test </a:t>
            </a:r>
            <a:r>
              <a:rPr lang="ru-RU"/>
              <a:t>№1</a:t>
            </a:r>
          </a:p>
          <a:p>
            <a:pPr algn="ctr"/>
            <a:r>
              <a:rPr lang="en-US"/>
              <a:t>Cardinals</a:t>
            </a:r>
            <a:endParaRPr lang="ru-RU"/>
          </a:p>
          <a:p>
            <a:pPr algn="ctr"/>
            <a:r>
              <a:rPr lang="en-US"/>
              <a:t>/Ordinals</a:t>
            </a:r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57200" y="1143000"/>
            <a:ext cx="2362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Grammar</a:t>
            </a:r>
            <a:r>
              <a:rPr lang="ru-RU"/>
              <a:t> </a:t>
            </a:r>
            <a:r>
              <a:rPr lang="en-US"/>
              <a:t>test </a:t>
            </a:r>
            <a:r>
              <a:rPr lang="ru-RU"/>
              <a:t>№</a:t>
            </a:r>
            <a:r>
              <a:rPr lang="en-US"/>
              <a:t>2</a:t>
            </a:r>
          </a:p>
          <a:p>
            <a:pPr algn="ctr"/>
            <a:r>
              <a:rPr lang="en-US"/>
              <a:t>Verb ‘Must’ </a:t>
            </a:r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3352800" y="1981200"/>
            <a:ext cx="2209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Listening and Reading</a:t>
            </a:r>
            <a:endParaRPr lang="ru-RU"/>
          </a:p>
          <a:p>
            <a:pPr algn="ctr"/>
            <a:r>
              <a:rPr lang="en-US"/>
              <a:t> </a:t>
            </a:r>
            <a:r>
              <a:rPr lang="ru-RU"/>
              <a:t>«</a:t>
            </a:r>
            <a:r>
              <a:rPr lang="en-US"/>
              <a:t>I love my dog</a:t>
            </a:r>
            <a:r>
              <a:rPr lang="ru-RU"/>
              <a:t>»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352800" y="3581400"/>
            <a:ext cx="2209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Asking for Information</a:t>
            </a:r>
          </a:p>
          <a:p>
            <a:pPr algn="ctr"/>
            <a:r>
              <a:rPr lang="en-US"/>
              <a:t>‘My Pet’</a:t>
            </a:r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3429000" y="5181600"/>
            <a:ext cx="2362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Communication: Talking</a:t>
            </a:r>
          </a:p>
          <a:p>
            <a:pPr algn="ctr"/>
            <a:r>
              <a:rPr lang="en-US"/>
              <a:t>about Pets</a:t>
            </a:r>
            <a:endParaRPr lang="ru-RU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228600" y="3124200"/>
            <a:ext cx="25146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‘At the Zoo’ </a:t>
            </a:r>
          </a:p>
          <a:p>
            <a:pPr algn="ctr"/>
            <a:r>
              <a:rPr lang="en-US"/>
              <a:t>Speaking </a:t>
            </a:r>
            <a:endParaRPr lang="ru-RU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304800" y="4876800"/>
            <a:ext cx="2438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Homework </a:t>
            </a:r>
            <a:endParaRPr lang="ru-RU"/>
          </a:p>
        </p:txBody>
      </p:sp>
      <p:sp>
        <p:nvSpPr>
          <p:cNvPr id="9228" name="Line 25"/>
          <p:cNvSpPr>
            <a:spLocks noChangeShapeType="1"/>
          </p:cNvSpPr>
          <p:nvPr/>
        </p:nvSpPr>
        <p:spPr bwMode="auto">
          <a:xfrm>
            <a:off x="5867400" y="1143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26"/>
          <p:cNvSpPr>
            <a:spLocks noChangeShapeType="1"/>
          </p:cNvSpPr>
          <p:nvPr/>
        </p:nvSpPr>
        <p:spPr bwMode="auto">
          <a:xfrm>
            <a:off x="5715000" y="13716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27"/>
          <p:cNvSpPr>
            <a:spLocks noChangeShapeType="1"/>
          </p:cNvSpPr>
          <p:nvPr/>
        </p:nvSpPr>
        <p:spPr bwMode="auto">
          <a:xfrm>
            <a:off x="5410200" y="15240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28"/>
          <p:cNvSpPr>
            <a:spLocks noChangeShapeType="1"/>
          </p:cNvSpPr>
          <p:nvPr/>
        </p:nvSpPr>
        <p:spPr bwMode="auto">
          <a:xfrm>
            <a:off x="45720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29"/>
          <p:cNvSpPr>
            <a:spLocks noChangeShapeType="1"/>
          </p:cNvSpPr>
          <p:nvPr/>
        </p:nvSpPr>
        <p:spPr bwMode="auto">
          <a:xfrm>
            <a:off x="4495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30"/>
          <p:cNvSpPr>
            <a:spLocks noChangeShapeType="1"/>
          </p:cNvSpPr>
          <p:nvPr/>
        </p:nvSpPr>
        <p:spPr bwMode="auto">
          <a:xfrm>
            <a:off x="44958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6781800" y="914400"/>
            <a:ext cx="2133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Warming up</a:t>
            </a:r>
            <a:endParaRPr lang="ru-RU"/>
          </a:p>
        </p:txBody>
      </p:sp>
      <p:sp>
        <p:nvSpPr>
          <p:cNvPr id="9235" name="Line 33"/>
          <p:cNvSpPr>
            <a:spLocks noChangeShapeType="1"/>
          </p:cNvSpPr>
          <p:nvPr/>
        </p:nvSpPr>
        <p:spPr bwMode="auto">
          <a:xfrm>
            <a:off x="5181600" y="1676400"/>
            <a:ext cx="160020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34"/>
          <p:cNvSpPr>
            <a:spLocks noChangeShapeType="1"/>
          </p:cNvSpPr>
          <p:nvPr/>
        </p:nvSpPr>
        <p:spPr bwMode="auto">
          <a:xfrm flipH="1">
            <a:off x="2743200" y="1066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35"/>
          <p:cNvSpPr>
            <a:spLocks noChangeShapeType="1"/>
          </p:cNvSpPr>
          <p:nvPr/>
        </p:nvSpPr>
        <p:spPr bwMode="auto">
          <a:xfrm flipH="1">
            <a:off x="2438400" y="14478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36"/>
          <p:cNvSpPr>
            <a:spLocks noChangeShapeType="1"/>
          </p:cNvSpPr>
          <p:nvPr/>
        </p:nvSpPr>
        <p:spPr bwMode="auto">
          <a:xfrm flipH="1">
            <a:off x="2514600" y="1600200"/>
            <a:ext cx="1143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400" decel="100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400" decel="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00" decel="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00" decel="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6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92" grpId="0" animBg="1"/>
      <p:bldP spid="16396" grpId="0" animBg="1"/>
      <p:bldP spid="16397" grpId="0" animBg="1"/>
      <p:bldP spid="16398" grpId="0" animBg="1"/>
      <p:bldP spid="16398" grpId="1" animBg="1"/>
      <p:bldP spid="16399" grpId="0" animBg="1"/>
      <p:bldP spid="16400" grpId="0" animBg="1"/>
      <p:bldP spid="16402" grpId="0" animBg="1"/>
      <p:bldP spid="16405" grpId="0" animBg="1"/>
      <p:bldP spid="16405" grpId="1" animBg="1"/>
      <p:bldP spid="16406" grpId="0" animBg="1"/>
      <p:bldP spid="16406" grpId="1" animBg="1"/>
      <p:bldP spid="164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304800"/>
            <a:ext cx="8540750" cy="61722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i="1" smtClean="0"/>
              <a:t>Цели: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/>
              <a:t>Тренировка навыков монологической и диалогической речи по темам «Животные», «Количественные и порядковые числительные»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/>
              <a:t>Активизация изученной лексики и грамматики</a:t>
            </a:r>
            <a:r>
              <a:rPr lang="en-US" smtClean="0"/>
              <a:t> </a:t>
            </a:r>
            <a:r>
              <a:rPr lang="ru-RU" smtClean="0"/>
              <a:t>по теме «</a:t>
            </a:r>
            <a:r>
              <a:rPr lang="en-US" smtClean="0"/>
              <a:t>Pets and Other Animals</a:t>
            </a:r>
            <a:r>
              <a:rPr lang="ru-RU" smtClean="0"/>
              <a:t>» в знакомых речевых образцах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/>
              <a:t>Тренировка в употреблении модального глагола «</a:t>
            </a:r>
            <a:r>
              <a:rPr lang="en-US" smtClean="0"/>
              <a:t>Must</a:t>
            </a:r>
            <a:r>
              <a:rPr lang="ru-RU" smtClean="0"/>
              <a:t>»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mtClean="0"/>
              <a:t>Воспитание гуманного отношения к домашним и диким животным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8239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Имя числительное (</a:t>
            </a:r>
            <a:r>
              <a:rPr lang="en-US" sz="3200" smtClean="0"/>
              <a:t> Numeral</a:t>
            </a:r>
            <a:r>
              <a:rPr lang="ru-RU" sz="3200" smtClean="0"/>
              <a:t> )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1905000"/>
            <a:ext cx="37338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Количественные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числительные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отвечают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вопрос </a:t>
            </a:r>
            <a:r>
              <a:rPr lang="en-US" sz="2400" b="1" i="1" smtClean="0"/>
              <a:t>How many</a:t>
            </a:r>
            <a:r>
              <a:rPr lang="ru-RU" sz="2400" b="1" i="1" smtClean="0"/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– сколько?</a:t>
            </a:r>
          </a:p>
          <a:p>
            <a:pPr eaLnBrk="1" hangingPunct="1">
              <a:defRPr/>
            </a:pPr>
            <a:r>
              <a:rPr lang="en-US" sz="2400" b="1" i="1" smtClean="0"/>
              <a:t>Two </a:t>
            </a:r>
            <a:r>
              <a:rPr lang="ru-RU" sz="2400" b="1" i="1" smtClean="0"/>
              <a:t>– два</a:t>
            </a:r>
            <a:endParaRPr lang="en-US" sz="2400" b="1" i="1" smtClean="0"/>
          </a:p>
          <a:p>
            <a:pPr eaLnBrk="1" hangingPunct="1">
              <a:defRPr/>
            </a:pPr>
            <a:r>
              <a:rPr lang="en-US" sz="2400" b="1" i="1" smtClean="0"/>
              <a:t>Twenty</a:t>
            </a:r>
            <a:r>
              <a:rPr lang="ru-RU" sz="2400" b="1" i="1" smtClean="0"/>
              <a:t> - двадцать</a:t>
            </a:r>
          </a:p>
          <a:p>
            <a:pPr eaLnBrk="1" hangingPunct="1">
              <a:defRPr/>
            </a:pPr>
            <a:r>
              <a:rPr lang="ru-RU" sz="2400" b="1" i="1" smtClean="0"/>
              <a:t>Употребляются без артикля</a:t>
            </a:r>
            <a:endParaRPr lang="en-US" sz="2400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  <a:endParaRPr lang="ru-RU" sz="2800" smtClean="0"/>
          </a:p>
        </p:txBody>
      </p:sp>
      <p:sp>
        <p:nvSpPr>
          <p:cNvPr id="21512" name="Rectangle 8"/>
          <p:cNvSpPr>
            <a:spLocks noRot="1" noChangeArrowheads="1"/>
          </p:cNvSpPr>
          <p:nvPr/>
        </p:nvSpPr>
        <p:spPr bwMode="auto">
          <a:xfrm>
            <a:off x="4800600" y="1828800"/>
            <a:ext cx="41941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3" name="Rectangle 9"/>
          <p:cNvSpPr>
            <a:spLocks noRot="1" noChangeArrowheads="1"/>
          </p:cNvSpPr>
          <p:nvPr/>
        </p:nvSpPr>
        <p:spPr bwMode="auto">
          <a:xfrm>
            <a:off x="228600" y="1752600"/>
            <a:ext cx="41941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6" name="Rectangle 12"/>
          <p:cNvSpPr>
            <a:spLocks noRot="1" noChangeArrowheads="1"/>
          </p:cNvSpPr>
          <p:nvPr/>
        </p:nvSpPr>
        <p:spPr bwMode="auto">
          <a:xfrm>
            <a:off x="304800" y="1752600"/>
            <a:ext cx="41941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7" name="Rectangle 13"/>
          <p:cNvSpPr>
            <a:spLocks noRot="1" noChangeArrowheads="1"/>
          </p:cNvSpPr>
          <p:nvPr/>
        </p:nvSpPr>
        <p:spPr bwMode="auto">
          <a:xfrm>
            <a:off x="533400" y="1600200"/>
            <a:ext cx="41941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 flipH="1">
            <a:off x="2286000" y="8382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4419600" y="1905000"/>
            <a:ext cx="4572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/>
              <a:t>Порядковые числительные отвечают на вопрос </a:t>
            </a:r>
            <a:r>
              <a:rPr lang="en-US" sz="2400" b="1" i="1"/>
              <a:t>Which</a:t>
            </a:r>
            <a:r>
              <a:rPr lang="ru-RU" sz="2400" b="1" i="1"/>
              <a:t>? – который? </a:t>
            </a:r>
          </a:p>
          <a:p>
            <a:r>
              <a:rPr lang="en-US" sz="2400" b="1" i="1"/>
              <a:t>Second – </a:t>
            </a:r>
            <a:r>
              <a:rPr lang="ru-RU" sz="2400" b="1" i="1"/>
              <a:t>второй </a:t>
            </a:r>
          </a:p>
          <a:p>
            <a:r>
              <a:rPr lang="en-US" sz="2400" b="1" i="1"/>
              <a:t>First – </a:t>
            </a:r>
            <a:r>
              <a:rPr lang="ru-RU" sz="2400" b="1" i="1"/>
              <a:t>первый </a:t>
            </a:r>
          </a:p>
          <a:p>
            <a:r>
              <a:rPr lang="ru-RU" sz="2400" b="1" i="1"/>
              <a:t>Обычно употребляются с артиклем ‘</a:t>
            </a:r>
            <a:r>
              <a:rPr lang="en-US" sz="2400" b="1" i="1"/>
              <a:t>the</a:t>
            </a:r>
            <a:r>
              <a:rPr lang="ru-RU" sz="2400" b="1" i="1"/>
              <a:t>’</a:t>
            </a:r>
          </a:p>
          <a:p>
            <a:r>
              <a:rPr lang="ru-RU" sz="2400" b="1" i="1"/>
              <a:t>Образуются путем прибавления суффикса –</a:t>
            </a:r>
            <a:r>
              <a:rPr lang="en-US" sz="2400" b="1" i="1"/>
              <a:t>th  </a:t>
            </a:r>
            <a:r>
              <a:rPr lang="ru-RU" sz="2400" b="1" i="1"/>
              <a:t>к количественному числительному </a:t>
            </a:r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5791200" y="8382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507</TotalTime>
  <Words>1228</Words>
  <Application>Microsoft Office PowerPoint</Application>
  <PresentationFormat>Экран (4:3)</PresentationFormat>
  <Paragraphs>215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Arial</vt:lpstr>
      <vt:lpstr>Arial Black</vt:lpstr>
      <vt:lpstr>Wingdings</vt:lpstr>
      <vt:lpstr>Calibri</vt:lpstr>
      <vt:lpstr>Times New Roman</vt:lpstr>
      <vt:lpstr>Colonna MT</vt:lpstr>
      <vt:lpstr>Aharoni</vt:lpstr>
      <vt:lpstr>Comic Sans MS</vt:lpstr>
      <vt:lpstr>Wingdings 2</vt:lpstr>
      <vt:lpstr>Трава</vt:lpstr>
      <vt:lpstr>Pets </vt:lpstr>
      <vt:lpstr>Слайд 2</vt:lpstr>
      <vt:lpstr>Слайд 3</vt:lpstr>
      <vt:lpstr>Итоговая контрольная работа </vt:lpstr>
      <vt:lpstr>Слайд 5</vt:lpstr>
      <vt:lpstr>Слайд 6</vt:lpstr>
      <vt:lpstr>Слайд 7</vt:lpstr>
      <vt:lpstr>Слайд 8</vt:lpstr>
      <vt:lpstr>Имя числительное ( Numeral )</vt:lpstr>
      <vt:lpstr>How long can the animals live?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Look at the pictures of these animals and say which of them is the first (the second, the third…)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Who knows English Ordinals and Cardinals better?</vt:lpstr>
      <vt:lpstr>Translate from Russian into English </vt:lpstr>
      <vt:lpstr>Listening and Reading </vt:lpstr>
      <vt:lpstr>Asking for Information ‘My pet’</vt:lpstr>
      <vt:lpstr>Communication: Talking about favourite Pets</vt:lpstr>
      <vt:lpstr>MY PET</vt:lpstr>
      <vt:lpstr>HELLO!  My name is Marsel. I have got a cat. His name is Red. My pet answers to his name.  My cat is nine months.  He is red. My pet is little.</vt:lpstr>
      <vt:lpstr>Слайд 34</vt:lpstr>
      <vt:lpstr>Fill  in: </vt:lpstr>
      <vt:lpstr>At the Zoo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Thank you! Goodbye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44</cp:revision>
  <cp:lastPrinted>1601-01-01T00:00:00Z</cp:lastPrinted>
  <dcterms:created xsi:type="dcterms:W3CDTF">1601-01-01T00:00:00Z</dcterms:created>
  <dcterms:modified xsi:type="dcterms:W3CDTF">2014-07-20T14:42:27Z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