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0" r:id="rId2"/>
    <p:sldId id="269" r:id="rId3"/>
    <p:sldId id="256" r:id="rId4"/>
    <p:sldId id="258" r:id="rId5"/>
    <p:sldId id="281" r:id="rId6"/>
    <p:sldId id="271" r:id="rId7"/>
    <p:sldId id="263" r:id="rId8"/>
    <p:sldId id="262" r:id="rId9"/>
    <p:sldId id="272" r:id="rId10"/>
    <p:sldId id="277" r:id="rId11"/>
    <p:sldId id="280" r:id="rId12"/>
    <p:sldId id="279" r:id="rId13"/>
    <p:sldId id="273" r:id="rId14"/>
    <p:sldId id="266" r:id="rId15"/>
    <p:sldId id="291" r:id="rId16"/>
    <p:sldId id="284" r:id="rId17"/>
    <p:sldId id="286" r:id="rId18"/>
    <p:sldId id="267" r:id="rId19"/>
    <p:sldId id="261" r:id="rId20"/>
    <p:sldId id="259" r:id="rId21"/>
    <p:sldId id="295" r:id="rId22"/>
    <p:sldId id="288" r:id="rId23"/>
    <p:sldId id="292" r:id="rId24"/>
    <p:sldId id="294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2F813-7407-47BA-AD39-9DAF090AD8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49939-AFC4-4BB4-AE12-FEA623E28434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500" dirty="0" smtClean="0"/>
            <a:t>Водяной пар</a:t>
          </a:r>
          <a:endParaRPr lang="ru-RU" sz="3500" dirty="0"/>
        </a:p>
      </dgm:t>
    </dgm:pt>
    <dgm:pt modelId="{733BEE68-E738-431E-9672-BF06E2F2429E}" type="parTrans" cxnId="{0D09717D-0396-4911-BB57-BF3075E34B3A}">
      <dgm:prSet/>
      <dgm:spPr/>
      <dgm:t>
        <a:bodyPr/>
        <a:lstStyle/>
        <a:p>
          <a:endParaRPr lang="ru-RU"/>
        </a:p>
      </dgm:t>
    </dgm:pt>
    <dgm:pt modelId="{F44E65F0-323F-4CD7-A4E0-7BC0B1A37FF7}" type="sibTrans" cxnId="{0D09717D-0396-4911-BB57-BF3075E34B3A}">
      <dgm:prSet/>
      <dgm:spPr/>
      <dgm:t>
        <a:bodyPr/>
        <a:lstStyle/>
        <a:p>
          <a:endParaRPr lang="ru-RU"/>
        </a:p>
      </dgm:t>
    </dgm:pt>
    <dgm:pt modelId="{482E63CD-377C-4F77-BAF2-C39C45AF505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200" dirty="0" smtClean="0"/>
            <a:t>Основной парниковый газ, ответственный более чем за 60% естественного парникового эффекта. Увеличение температуры усиливает испарение воды океана, что приводит к концентрации водяного пара в атмосфере и усилению парникового эффекта</a:t>
          </a:r>
          <a:endParaRPr lang="ru-RU" sz="2200" dirty="0"/>
        </a:p>
      </dgm:t>
    </dgm:pt>
    <dgm:pt modelId="{A1666CA8-4243-4F94-BFC0-78AFF03DD17E}" type="parTrans" cxnId="{090E09CE-C0CE-490B-914B-4752ED7FFA47}">
      <dgm:prSet/>
      <dgm:spPr/>
      <dgm:t>
        <a:bodyPr/>
        <a:lstStyle/>
        <a:p>
          <a:endParaRPr lang="ru-RU"/>
        </a:p>
      </dgm:t>
    </dgm:pt>
    <dgm:pt modelId="{5CDB167C-3BC6-4541-BE83-97C62B29FCE1}" type="sibTrans" cxnId="{090E09CE-C0CE-490B-914B-4752ED7FFA47}">
      <dgm:prSet/>
      <dgm:spPr/>
      <dgm:t>
        <a:bodyPr/>
        <a:lstStyle/>
        <a:p>
          <a:endParaRPr lang="ru-RU"/>
        </a:p>
      </dgm:t>
    </dgm:pt>
    <dgm:pt modelId="{1D2B2D8A-C7B7-433E-B4A2-2000BC1B3DF2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500" dirty="0" smtClean="0"/>
            <a:t>Углекислый газ</a:t>
          </a:r>
          <a:endParaRPr lang="ru-RU" sz="3500" dirty="0"/>
        </a:p>
      </dgm:t>
    </dgm:pt>
    <dgm:pt modelId="{FAE0F71E-0754-4110-A1E3-729175002A58}" type="parTrans" cxnId="{656CBF4F-C109-4554-9741-9A4060CC7CA1}">
      <dgm:prSet/>
      <dgm:spPr/>
      <dgm:t>
        <a:bodyPr/>
        <a:lstStyle/>
        <a:p>
          <a:endParaRPr lang="ru-RU"/>
        </a:p>
      </dgm:t>
    </dgm:pt>
    <dgm:pt modelId="{6F402470-C9EE-466F-9676-4712E5CDACDC}" type="sibTrans" cxnId="{656CBF4F-C109-4554-9741-9A4060CC7CA1}">
      <dgm:prSet/>
      <dgm:spPr/>
      <dgm:t>
        <a:bodyPr/>
        <a:lstStyle/>
        <a:p>
          <a:endParaRPr lang="ru-RU"/>
        </a:p>
      </dgm:t>
    </dgm:pt>
    <dgm:pt modelId="{3BD7E42A-DE70-49BC-B60D-8A161CFBA72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i="1" dirty="0" smtClean="0"/>
            <a:t>.</a:t>
          </a:r>
          <a:r>
            <a:rPr lang="ru-RU" sz="2000" i="0" dirty="0" smtClean="0"/>
            <a:t>Естественными источниками СО² являются вулканические выбросы, жизнедеятельность организмов. Антропогенными источниками являются сжигание органического топлива (включая лесные пожары), а также целый ряд промышленных процессов (производство цемента, стекла…) Углекислый газ  несёт основную ответственность за глобальное потепление, вызванное «парниковым эффектом» </a:t>
          </a:r>
          <a:endParaRPr lang="ru-RU" sz="2000" i="0" dirty="0"/>
        </a:p>
      </dgm:t>
    </dgm:pt>
    <dgm:pt modelId="{550E6A94-6BCA-47F6-B439-0FEF69FB9259}" type="parTrans" cxnId="{4BCE906B-8760-495C-B5AB-503A20D8665F}">
      <dgm:prSet/>
      <dgm:spPr/>
      <dgm:t>
        <a:bodyPr/>
        <a:lstStyle/>
        <a:p>
          <a:endParaRPr lang="ru-RU"/>
        </a:p>
      </dgm:t>
    </dgm:pt>
    <dgm:pt modelId="{A5A76732-5B93-4B58-8143-A59C2A800B23}" type="sibTrans" cxnId="{4BCE906B-8760-495C-B5AB-503A20D8665F}">
      <dgm:prSet/>
      <dgm:spPr/>
      <dgm:t>
        <a:bodyPr/>
        <a:lstStyle/>
        <a:p>
          <a:endParaRPr lang="ru-RU"/>
        </a:p>
      </dgm:t>
    </dgm:pt>
    <dgm:pt modelId="{35A51ACB-02F9-45AF-A3E7-D4ACB85660A0}" type="pres">
      <dgm:prSet presAssocID="{5432F813-7407-47BA-AD39-9DAF090AD8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B7C95E-1351-498E-B7C6-FF6F07EF437A}" type="pres">
      <dgm:prSet presAssocID="{D5C49939-AFC4-4BB4-AE12-FEA623E28434}" presName="linNode" presStyleCnt="0"/>
      <dgm:spPr/>
    </dgm:pt>
    <dgm:pt modelId="{26C6737E-DED3-4026-BEC5-A0EBE15F0C16}" type="pres">
      <dgm:prSet presAssocID="{D5C49939-AFC4-4BB4-AE12-FEA623E28434}" presName="parentText" presStyleLbl="node1" presStyleIdx="0" presStyleCnt="2" custScaleX="759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90F63-35E2-4D8C-AC08-C786174EAE90}" type="pres">
      <dgm:prSet presAssocID="{D5C49939-AFC4-4BB4-AE12-FEA623E28434}" presName="descendantText" presStyleLbl="alignAccFollowNode1" presStyleIdx="0" presStyleCnt="2" custScaleX="132862" custScaleY="117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CAC83-6335-4ABD-B4C8-DE7F738389C7}" type="pres">
      <dgm:prSet presAssocID="{F44E65F0-323F-4CD7-A4E0-7BC0B1A37FF7}" presName="sp" presStyleCnt="0"/>
      <dgm:spPr/>
    </dgm:pt>
    <dgm:pt modelId="{CE8F5719-F30C-489F-A1DC-1D6AEAEFC3C8}" type="pres">
      <dgm:prSet presAssocID="{1D2B2D8A-C7B7-433E-B4A2-2000BC1B3DF2}" presName="linNode" presStyleCnt="0"/>
      <dgm:spPr/>
    </dgm:pt>
    <dgm:pt modelId="{CA5A64C6-E8CC-44E6-A536-2A56ADC4F2D8}" type="pres">
      <dgm:prSet presAssocID="{1D2B2D8A-C7B7-433E-B4A2-2000BC1B3DF2}" presName="parentText" presStyleLbl="node1" presStyleIdx="1" presStyleCnt="2" custScaleX="676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DD26F-29FA-44E0-9FD9-6FB1854E1492}" type="pres">
      <dgm:prSet presAssocID="{1D2B2D8A-C7B7-433E-B4A2-2000BC1B3DF2}" presName="descendantText" presStyleLbl="alignAccFollowNode1" presStyleIdx="1" presStyleCnt="2" custScaleX="116350" custScaleY="129962" custLinFactNeighborX="-1769" custLinFactNeighborY="5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E906B-8760-495C-B5AB-503A20D8665F}" srcId="{1D2B2D8A-C7B7-433E-B4A2-2000BC1B3DF2}" destId="{3BD7E42A-DE70-49BC-B60D-8A161CFBA728}" srcOrd="0" destOrd="0" parTransId="{550E6A94-6BCA-47F6-B439-0FEF69FB9259}" sibTransId="{A5A76732-5B93-4B58-8143-A59C2A800B23}"/>
    <dgm:cxn modelId="{59729DDB-6C21-426F-851E-A11BE1493338}" type="presOf" srcId="{D5C49939-AFC4-4BB4-AE12-FEA623E28434}" destId="{26C6737E-DED3-4026-BEC5-A0EBE15F0C16}" srcOrd="0" destOrd="0" presId="urn:microsoft.com/office/officeart/2005/8/layout/vList5"/>
    <dgm:cxn modelId="{656CBF4F-C109-4554-9741-9A4060CC7CA1}" srcId="{5432F813-7407-47BA-AD39-9DAF090AD84E}" destId="{1D2B2D8A-C7B7-433E-B4A2-2000BC1B3DF2}" srcOrd="1" destOrd="0" parTransId="{FAE0F71E-0754-4110-A1E3-729175002A58}" sibTransId="{6F402470-C9EE-466F-9676-4712E5CDACDC}"/>
    <dgm:cxn modelId="{090E09CE-C0CE-490B-914B-4752ED7FFA47}" srcId="{D5C49939-AFC4-4BB4-AE12-FEA623E28434}" destId="{482E63CD-377C-4F77-BAF2-C39C45AF5052}" srcOrd="0" destOrd="0" parTransId="{A1666CA8-4243-4F94-BFC0-78AFF03DD17E}" sibTransId="{5CDB167C-3BC6-4541-BE83-97C62B29FCE1}"/>
    <dgm:cxn modelId="{1B3D075A-BBF5-4B63-A4C2-828EDA110BAA}" type="presOf" srcId="{3BD7E42A-DE70-49BC-B60D-8A161CFBA728}" destId="{E29DD26F-29FA-44E0-9FD9-6FB1854E1492}" srcOrd="0" destOrd="0" presId="urn:microsoft.com/office/officeart/2005/8/layout/vList5"/>
    <dgm:cxn modelId="{706E3333-1421-4381-AA15-6DC33A3E0A24}" type="presOf" srcId="{1D2B2D8A-C7B7-433E-B4A2-2000BC1B3DF2}" destId="{CA5A64C6-E8CC-44E6-A536-2A56ADC4F2D8}" srcOrd="0" destOrd="0" presId="urn:microsoft.com/office/officeart/2005/8/layout/vList5"/>
    <dgm:cxn modelId="{E396D514-4ADC-4D4D-8EC0-6BAB317D2F74}" type="presOf" srcId="{482E63CD-377C-4F77-BAF2-C39C45AF5052}" destId="{20B90F63-35E2-4D8C-AC08-C786174EAE90}" srcOrd="0" destOrd="0" presId="urn:microsoft.com/office/officeart/2005/8/layout/vList5"/>
    <dgm:cxn modelId="{0BF4619D-13E9-4BAC-B4C9-0CB702FC296B}" type="presOf" srcId="{5432F813-7407-47BA-AD39-9DAF090AD84E}" destId="{35A51ACB-02F9-45AF-A3E7-D4ACB85660A0}" srcOrd="0" destOrd="0" presId="urn:microsoft.com/office/officeart/2005/8/layout/vList5"/>
    <dgm:cxn modelId="{0D09717D-0396-4911-BB57-BF3075E34B3A}" srcId="{5432F813-7407-47BA-AD39-9DAF090AD84E}" destId="{D5C49939-AFC4-4BB4-AE12-FEA623E28434}" srcOrd="0" destOrd="0" parTransId="{733BEE68-E738-431E-9672-BF06E2F2429E}" sibTransId="{F44E65F0-323F-4CD7-A4E0-7BC0B1A37FF7}"/>
    <dgm:cxn modelId="{EF6D6211-0059-4A01-A4F9-509432068888}" type="presParOf" srcId="{35A51ACB-02F9-45AF-A3E7-D4ACB85660A0}" destId="{D7B7C95E-1351-498E-B7C6-FF6F07EF437A}" srcOrd="0" destOrd="0" presId="urn:microsoft.com/office/officeart/2005/8/layout/vList5"/>
    <dgm:cxn modelId="{572A52D7-F18A-4A15-AB6F-2E1A49A155EF}" type="presParOf" srcId="{D7B7C95E-1351-498E-B7C6-FF6F07EF437A}" destId="{26C6737E-DED3-4026-BEC5-A0EBE15F0C16}" srcOrd="0" destOrd="0" presId="urn:microsoft.com/office/officeart/2005/8/layout/vList5"/>
    <dgm:cxn modelId="{6A23A638-43B1-4DD9-BFFC-D1F81027CDAC}" type="presParOf" srcId="{D7B7C95E-1351-498E-B7C6-FF6F07EF437A}" destId="{20B90F63-35E2-4D8C-AC08-C786174EAE90}" srcOrd="1" destOrd="0" presId="urn:microsoft.com/office/officeart/2005/8/layout/vList5"/>
    <dgm:cxn modelId="{4B5DBF4C-8250-4E46-AF92-7AE7EC6DC89C}" type="presParOf" srcId="{35A51ACB-02F9-45AF-A3E7-D4ACB85660A0}" destId="{A87CAC83-6335-4ABD-B4C8-DE7F738389C7}" srcOrd="1" destOrd="0" presId="urn:microsoft.com/office/officeart/2005/8/layout/vList5"/>
    <dgm:cxn modelId="{07020C30-E50C-44E3-ACB5-C9B6C8F9E9DA}" type="presParOf" srcId="{35A51ACB-02F9-45AF-A3E7-D4ACB85660A0}" destId="{CE8F5719-F30C-489F-A1DC-1D6AEAEFC3C8}" srcOrd="2" destOrd="0" presId="urn:microsoft.com/office/officeart/2005/8/layout/vList5"/>
    <dgm:cxn modelId="{528123C7-972B-4FB7-B11E-1E29FBA83721}" type="presParOf" srcId="{CE8F5719-F30C-489F-A1DC-1D6AEAEFC3C8}" destId="{CA5A64C6-E8CC-44E6-A536-2A56ADC4F2D8}" srcOrd="0" destOrd="0" presId="urn:microsoft.com/office/officeart/2005/8/layout/vList5"/>
    <dgm:cxn modelId="{070DC1D5-F93A-480B-9217-0EF5D48552A3}" type="presParOf" srcId="{CE8F5719-F30C-489F-A1DC-1D6AEAEFC3C8}" destId="{E29DD26F-29FA-44E0-9FD9-6FB1854E1492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2F813-7407-47BA-AD39-9DAF090AD8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49939-AFC4-4BB4-AE12-FEA623E28434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500" dirty="0" smtClean="0"/>
            <a:t>Метан</a:t>
          </a:r>
          <a:endParaRPr lang="ru-RU" sz="3500" dirty="0"/>
        </a:p>
      </dgm:t>
    </dgm:pt>
    <dgm:pt modelId="{733BEE68-E738-431E-9672-BF06E2F2429E}" type="parTrans" cxnId="{0D09717D-0396-4911-BB57-BF3075E34B3A}">
      <dgm:prSet/>
      <dgm:spPr/>
      <dgm:t>
        <a:bodyPr/>
        <a:lstStyle/>
        <a:p>
          <a:endParaRPr lang="ru-RU"/>
        </a:p>
      </dgm:t>
    </dgm:pt>
    <dgm:pt modelId="{F44E65F0-323F-4CD7-A4E0-7BC0B1A37FF7}" type="sibTrans" cxnId="{0D09717D-0396-4911-BB57-BF3075E34B3A}">
      <dgm:prSet/>
      <dgm:spPr/>
      <dgm:t>
        <a:bodyPr/>
        <a:lstStyle/>
        <a:p>
          <a:endParaRPr lang="ru-RU"/>
        </a:p>
      </dgm:t>
    </dgm:pt>
    <dgm:pt modelId="{482E63CD-377C-4F77-BAF2-C39C45AF505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200" dirty="0" smtClean="0"/>
            <a:t>Второй по значимости парниковый газ. Он выделяется из-за утечки на разработке месторождений каменного угля и природного газа, из трубопроводов, при горении биомассы, на свалках, в сельском хозяйстве (скотоводство и рисоводство)</a:t>
          </a:r>
          <a:endParaRPr lang="ru-RU" sz="2200" dirty="0"/>
        </a:p>
      </dgm:t>
    </dgm:pt>
    <dgm:pt modelId="{A1666CA8-4243-4F94-BFC0-78AFF03DD17E}" type="parTrans" cxnId="{090E09CE-C0CE-490B-914B-4752ED7FFA47}">
      <dgm:prSet/>
      <dgm:spPr/>
      <dgm:t>
        <a:bodyPr/>
        <a:lstStyle/>
        <a:p>
          <a:endParaRPr lang="ru-RU"/>
        </a:p>
      </dgm:t>
    </dgm:pt>
    <dgm:pt modelId="{5CDB167C-3BC6-4541-BE83-97C62B29FCE1}" type="sibTrans" cxnId="{090E09CE-C0CE-490B-914B-4752ED7FFA47}">
      <dgm:prSet/>
      <dgm:spPr/>
      <dgm:t>
        <a:bodyPr/>
        <a:lstStyle/>
        <a:p>
          <a:endParaRPr lang="ru-RU"/>
        </a:p>
      </dgm:t>
    </dgm:pt>
    <dgm:pt modelId="{1D2B2D8A-C7B7-433E-B4A2-2000BC1B3DF2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500" dirty="0" smtClean="0"/>
            <a:t>Закись азота</a:t>
          </a:r>
          <a:endParaRPr lang="ru-RU" sz="3500" dirty="0"/>
        </a:p>
      </dgm:t>
    </dgm:pt>
    <dgm:pt modelId="{FAE0F71E-0754-4110-A1E3-729175002A58}" type="parTrans" cxnId="{656CBF4F-C109-4554-9741-9A4060CC7CA1}">
      <dgm:prSet/>
      <dgm:spPr/>
      <dgm:t>
        <a:bodyPr/>
        <a:lstStyle/>
        <a:p>
          <a:endParaRPr lang="ru-RU"/>
        </a:p>
      </dgm:t>
    </dgm:pt>
    <dgm:pt modelId="{6F402470-C9EE-466F-9676-4712E5CDACDC}" type="sibTrans" cxnId="{656CBF4F-C109-4554-9741-9A4060CC7CA1}">
      <dgm:prSet/>
      <dgm:spPr/>
      <dgm:t>
        <a:bodyPr/>
        <a:lstStyle/>
        <a:p>
          <a:endParaRPr lang="ru-RU"/>
        </a:p>
      </dgm:t>
    </dgm:pt>
    <dgm:pt modelId="{3BD7E42A-DE70-49BC-B60D-8A161CFBA72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200" i="1" dirty="0" smtClean="0"/>
            <a:t>Его воздействие в 310 раз сильнее,  чем  у СО². В атмосферу попадает в результате жизнедеятельности растений и  животных, а также при производстве минеральных удобрений, работе предприятий химической промышленности.</a:t>
          </a:r>
          <a:endParaRPr lang="ru-RU" sz="2200" dirty="0"/>
        </a:p>
      </dgm:t>
    </dgm:pt>
    <dgm:pt modelId="{550E6A94-6BCA-47F6-B439-0FEF69FB9259}" type="parTrans" cxnId="{4BCE906B-8760-495C-B5AB-503A20D8665F}">
      <dgm:prSet/>
      <dgm:spPr/>
      <dgm:t>
        <a:bodyPr/>
        <a:lstStyle/>
        <a:p>
          <a:endParaRPr lang="ru-RU"/>
        </a:p>
      </dgm:t>
    </dgm:pt>
    <dgm:pt modelId="{A5A76732-5B93-4B58-8143-A59C2A800B23}" type="sibTrans" cxnId="{4BCE906B-8760-495C-B5AB-503A20D8665F}">
      <dgm:prSet/>
      <dgm:spPr/>
      <dgm:t>
        <a:bodyPr/>
        <a:lstStyle/>
        <a:p>
          <a:endParaRPr lang="ru-RU"/>
        </a:p>
      </dgm:t>
    </dgm:pt>
    <dgm:pt modelId="{16398FE7-9AF3-459E-A7F9-EF1556C20498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300" dirty="0" smtClean="0"/>
            <a:t>Гало-</a:t>
          </a:r>
        </a:p>
        <a:p>
          <a:r>
            <a:rPr lang="ru-RU" sz="3300" dirty="0" smtClean="0"/>
            <a:t>углероды </a:t>
          </a:r>
          <a:endParaRPr lang="ru-RU" sz="3300" dirty="0"/>
        </a:p>
      </dgm:t>
    </dgm:pt>
    <dgm:pt modelId="{AEF74DAA-8534-45A8-8E49-B5C3271EB4D9}" type="parTrans" cxnId="{A4AF3D9E-C6EB-45D7-8846-C42C0753B32D}">
      <dgm:prSet/>
      <dgm:spPr/>
      <dgm:t>
        <a:bodyPr/>
        <a:lstStyle/>
        <a:p>
          <a:endParaRPr lang="ru-RU"/>
        </a:p>
      </dgm:t>
    </dgm:pt>
    <dgm:pt modelId="{352EBE4C-5B10-4C5F-BCF1-EA4B0BC95CA6}" type="sibTrans" cxnId="{A4AF3D9E-C6EB-45D7-8846-C42C0753B32D}">
      <dgm:prSet/>
      <dgm:spPr/>
      <dgm:t>
        <a:bodyPr/>
        <a:lstStyle/>
        <a:p>
          <a:endParaRPr lang="ru-RU"/>
        </a:p>
      </dgm:t>
    </dgm:pt>
    <dgm:pt modelId="{233E21B9-DE51-4C19-B193-F31A410A388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200" dirty="0" smtClean="0"/>
            <a:t>Газы созданные для замены озоноразрушающих веществ. Используются в основном  в холодильном оборудовании. </a:t>
          </a:r>
          <a:endParaRPr lang="ru-RU" sz="2200" dirty="0"/>
        </a:p>
      </dgm:t>
    </dgm:pt>
    <dgm:pt modelId="{0F1818CF-59A0-451B-90E5-9614FB39D2DE}" type="parTrans" cxnId="{E6519A65-E135-4EAA-9BDC-369DE75C5247}">
      <dgm:prSet/>
      <dgm:spPr/>
      <dgm:t>
        <a:bodyPr/>
        <a:lstStyle/>
        <a:p>
          <a:endParaRPr lang="ru-RU"/>
        </a:p>
      </dgm:t>
    </dgm:pt>
    <dgm:pt modelId="{9AE2FC19-845A-4F32-8D83-E9D2ABDA3521}" type="sibTrans" cxnId="{E6519A65-E135-4EAA-9BDC-369DE75C5247}">
      <dgm:prSet/>
      <dgm:spPr/>
      <dgm:t>
        <a:bodyPr/>
        <a:lstStyle/>
        <a:p>
          <a:endParaRPr lang="ru-RU"/>
        </a:p>
      </dgm:t>
    </dgm:pt>
    <dgm:pt modelId="{35A51ACB-02F9-45AF-A3E7-D4ACB85660A0}" type="pres">
      <dgm:prSet presAssocID="{5432F813-7407-47BA-AD39-9DAF090AD8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B7C95E-1351-498E-B7C6-FF6F07EF437A}" type="pres">
      <dgm:prSet presAssocID="{D5C49939-AFC4-4BB4-AE12-FEA623E28434}" presName="linNode" presStyleCnt="0"/>
      <dgm:spPr/>
    </dgm:pt>
    <dgm:pt modelId="{26C6737E-DED3-4026-BEC5-A0EBE15F0C16}" type="pres">
      <dgm:prSet presAssocID="{D5C49939-AFC4-4BB4-AE12-FEA623E28434}" presName="parentText" presStyleLbl="node1" presStyleIdx="0" presStyleCnt="3" custScaleX="759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90F63-35E2-4D8C-AC08-C786174EAE90}" type="pres">
      <dgm:prSet presAssocID="{D5C49939-AFC4-4BB4-AE12-FEA623E28434}" presName="descendantText" presStyleLbl="alignAccFollowNode1" presStyleIdx="0" presStyleCnt="3" custScaleX="132862" custScaleY="12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CAC83-6335-4ABD-B4C8-DE7F738389C7}" type="pres">
      <dgm:prSet presAssocID="{F44E65F0-323F-4CD7-A4E0-7BC0B1A37FF7}" presName="sp" presStyleCnt="0"/>
      <dgm:spPr/>
    </dgm:pt>
    <dgm:pt modelId="{CE8F5719-F30C-489F-A1DC-1D6AEAEFC3C8}" type="pres">
      <dgm:prSet presAssocID="{1D2B2D8A-C7B7-433E-B4A2-2000BC1B3DF2}" presName="linNode" presStyleCnt="0"/>
      <dgm:spPr/>
    </dgm:pt>
    <dgm:pt modelId="{CA5A64C6-E8CC-44E6-A536-2A56ADC4F2D8}" type="pres">
      <dgm:prSet presAssocID="{1D2B2D8A-C7B7-433E-B4A2-2000BC1B3DF2}" presName="parentText" presStyleLbl="node1" presStyleIdx="1" presStyleCnt="3" custScaleX="676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DD26F-29FA-44E0-9FD9-6FB1854E1492}" type="pres">
      <dgm:prSet presAssocID="{1D2B2D8A-C7B7-433E-B4A2-2000BC1B3DF2}" presName="descendantText" presStyleLbl="alignAccFollowNode1" presStyleIdx="1" presStyleCnt="3" custScaleX="116350" custScaleY="123567" custLinFactNeighborX="3261" custLinFactNeighborY="8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4FB17-92D0-48F6-9E18-833496C44682}" type="pres">
      <dgm:prSet presAssocID="{6F402470-C9EE-466F-9676-4712E5CDACDC}" presName="sp" presStyleCnt="0"/>
      <dgm:spPr/>
    </dgm:pt>
    <dgm:pt modelId="{A5642D6A-958E-4851-8160-6E3FADB69AAF}" type="pres">
      <dgm:prSet presAssocID="{16398FE7-9AF3-459E-A7F9-EF1556C20498}" presName="linNode" presStyleCnt="0"/>
      <dgm:spPr/>
    </dgm:pt>
    <dgm:pt modelId="{0E7D23CB-8F94-494E-A831-D0BDDDDD67D4}" type="pres">
      <dgm:prSet presAssocID="{16398FE7-9AF3-459E-A7F9-EF1556C20498}" presName="parentText" presStyleLbl="node1" presStyleIdx="2" presStyleCnt="3" custScaleX="79547" custLinFactNeighborX="1465" custLinFactNeighborY="-6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EBDE7-6E7D-4658-A26A-7AF8FE41D99C}" type="pres">
      <dgm:prSet presAssocID="{16398FE7-9AF3-459E-A7F9-EF1556C20498}" presName="descendantText" presStyleLbl="alignAccFollowNode1" presStyleIdx="2" presStyleCnt="3" custScaleX="138871" custScaleY="94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E906B-8760-495C-B5AB-503A20D8665F}" srcId="{1D2B2D8A-C7B7-433E-B4A2-2000BC1B3DF2}" destId="{3BD7E42A-DE70-49BC-B60D-8A161CFBA728}" srcOrd="0" destOrd="0" parTransId="{550E6A94-6BCA-47F6-B439-0FEF69FB9259}" sibTransId="{A5A76732-5B93-4B58-8143-A59C2A800B23}"/>
    <dgm:cxn modelId="{E6519A65-E135-4EAA-9BDC-369DE75C5247}" srcId="{16398FE7-9AF3-459E-A7F9-EF1556C20498}" destId="{233E21B9-DE51-4C19-B193-F31A410A3884}" srcOrd="0" destOrd="0" parTransId="{0F1818CF-59A0-451B-90E5-9614FB39D2DE}" sibTransId="{9AE2FC19-845A-4F32-8D83-E9D2ABDA3521}"/>
    <dgm:cxn modelId="{090E09CE-C0CE-490B-914B-4752ED7FFA47}" srcId="{D5C49939-AFC4-4BB4-AE12-FEA623E28434}" destId="{482E63CD-377C-4F77-BAF2-C39C45AF5052}" srcOrd="0" destOrd="0" parTransId="{A1666CA8-4243-4F94-BFC0-78AFF03DD17E}" sibTransId="{5CDB167C-3BC6-4541-BE83-97C62B29FCE1}"/>
    <dgm:cxn modelId="{656CBF4F-C109-4554-9741-9A4060CC7CA1}" srcId="{5432F813-7407-47BA-AD39-9DAF090AD84E}" destId="{1D2B2D8A-C7B7-433E-B4A2-2000BC1B3DF2}" srcOrd="1" destOrd="0" parTransId="{FAE0F71E-0754-4110-A1E3-729175002A58}" sibTransId="{6F402470-C9EE-466F-9676-4712E5CDACDC}"/>
    <dgm:cxn modelId="{15082CF6-510E-4A0E-9183-30EB2659CDFE}" type="presOf" srcId="{5432F813-7407-47BA-AD39-9DAF090AD84E}" destId="{35A51ACB-02F9-45AF-A3E7-D4ACB85660A0}" srcOrd="0" destOrd="0" presId="urn:microsoft.com/office/officeart/2005/8/layout/vList5"/>
    <dgm:cxn modelId="{772A312B-A42F-4F56-86E7-88A678EF5AE7}" type="presOf" srcId="{16398FE7-9AF3-459E-A7F9-EF1556C20498}" destId="{0E7D23CB-8F94-494E-A831-D0BDDDDD67D4}" srcOrd="0" destOrd="0" presId="urn:microsoft.com/office/officeart/2005/8/layout/vList5"/>
    <dgm:cxn modelId="{2DA676DA-BDFC-465A-B958-622B15C48D5A}" type="presOf" srcId="{1D2B2D8A-C7B7-433E-B4A2-2000BC1B3DF2}" destId="{CA5A64C6-E8CC-44E6-A536-2A56ADC4F2D8}" srcOrd="0" destOrd="0" presId="urn:microsoft.com/office/officeart/2005/8/layout/vList5"/>
    <dgm:cxn modelId="{C1CFF602-4F5D-47AB-9D16-AA3A8BAC6E02}" type="presOf" srcId="{D5C49939-AFC4-4BB4-AE12-FEA623E28434}" destId="{26C6737E-DED3-4026-BEC5-A0EBE15F0C16}" srcOrd="0" destOrd="0" presId="urn:microsoft.com/office/officeart/2005/8/layout/vList5"/>
    <dgm:cxn modelId="{8A79BA8D-3C9A-42A2-97F3-B042FDCE1110}" type="presOf" srcId="{482E63CD-377C-4F77-BAF2-C39C45AF5052}" destId="{20B90F63-35E2-4D8C-AC08-C786174EAE90}" srcOrd="0" destOrd="0" presId="urn:microsoft.com/office/officeart/2005/8/layout/vList5"/>
    <dgm:cxn modelId="{F44514C9-8501-4308-9BBD-DEFF1CED721D}" type="presOf" srcId="{233E21B9-DE51-4C19-B193-F31A410A3884}" destId="{0B4EBDE7-6E7D-4658-A26A-7AF8FE41D99C}" srcOrd="0" destOrd="0" presId="urn:microsoft.com/office/officeart/2005/8/layout/vList5"/>
    <dgm:cxn modelId="{A4AF3D9E-C6EB-45D7-8846-C42C0753B32D}" srcId="{5432F813-7407-47BA-AD39-9DAF090AD84E}" destId="{16398FE7-9AF3-459E-A7F9-EF1556C20498}" srcOrd="2" destOrd="0" parTransId="{AEF74DAA-8534-45A8-8E49-B5C3271EB4D9}" sibTransId="{352EBE4C-5B10-4C5F-BCF1-EA4B0BC95CA6}"/>
    <dgm:cxn modelId="{D6F0D5CE-09DE-4A18-8666-FB4322C1CCFA}" type="presOf" srcId="{3BD7E42A-DE70-49BC-B60D-8A161CFBA728}" destId="{E29DD26F-29FA-44E0-9FD9-6FB1854E1492}" srcOrd="0" destOrd="0" presId="urn:microsoft.com/office/officeart/2005/8/layout/vList5"/>
    <dgm:cxn modelId="{0D09717D-0396-4911-BB57-BF3075E34B3A}" srcId="{5432F813-7407-47BA-AD39-9DAF090AD84E}" destId="{D5C49939-AFC4-4BB4-AE12-FEA623E28434}" srcOrd="0" destOrd="0" parTransId="{733BEE68-E738-431E-9672-BF06E2F2429E}" sibTransId="{F44E65F0-323F-4CD7-A4E0-7BC0B1A37FF7}"/>
    <dgm:cxn modelId="{3D5453F8-BC3E-4A15-B031-49A25042AD92}" type="presParOf" srcId="{35A51ACB-02F9-45AF-A3E7-D4ACB85660A0}" destId="{D7B7C95E-1351-498E-B7C6-FF6F07EF437A}" srcOrd="0" destOrd="0" presId="urn:microsoft.com/office/officeart/2005/8/layout/vList5"/>
    <dgm:cxn modelId="{2108CBA3-8665-4A6A-AE3C-45DA84AA620D}" type="presParOf" srcId="{D7B7C95E-1351-498E-B7C6-FF6F07EF437A}" destId="{26C6737E-DED3-4026-BEC5-A0EBE15F0C16}" srcOrd="0" destOrd="0" presId="urn:microsoft.com/office/officeart/2005/8/layout/vList5"/>
    <dgm:cxn modelId="{C9FCF8E4-4028-469A-9A3C-A293452D378A}" type="presParOf" srcId="{D7B7C95E-1351-498E-B7C6-FF6F07EF437A}" destId="{20B90F63-35E2-4D8C-AC08-C786174EAE90}" srcOrd="1" destOrd="0" presId="urn:microsoft.com/office/officeart/2005/8/layout/vList5"/>
    <dgm:cxn modelId="{18FB5708-759A-4D9B-880A-4F1333E07962}" type="presParOf" srcId="{35A51ACB-02F9-45AF-A3E7-D4ACB85660A0}" destId="{A87CAC83-6335-4ABD-B4C8-DE7F738389C7}" srcOrd="1" destOrd="0" presId="urn:microsoft.com/office/officeart/2005/8/layout/vList5"/>
    <dgm:cxn modelId="{2EF584DD-9B9E-42C2-A81F-56DCB54A46E8}" type="presParOf" srcId="{35A51ACB-02F9-45AF-A3E7-D4ACB85660A0}" destId="{CE8F5719-F30C-489F-A1DC-1D6AEAEFC3C8}" srcOrd="2" destOrd="0" presId="urn:microsoft.com/office/officeart/2005/8/layout/vList5"/>
    <dgm:cxn modelId="{6D356199-7C3C-410E-8666-26BBEDD74582}" type="presParOf" srcId="{CE8F5719-F30C-489F-A1DC-1D6AEAEFC3C8}" destId="{CA5A64C6-E8CC-44E6-A536-2A56ADC4F2D8}" srcOrd="0" destOrd="0" presId="urn:microsoft.com/office/officeart/2005/8/layout/vList5"/>
    <dgm:cxn modelId="{208D546A-8EE5-4D2E-88E6-DD2599F80842}" type="presParOf" srcId="{CE8F5719-F30C-489F-A1DC-1D6AEAEFC3C8}" destId="{E29DD26F-29FA-44E0-9FD9-6FB1854E1492}" srcOrd="1" destOrd="0" presId="urn:microsoft.com/office/officeart/2005/8/layout/vList5"/>
    <dgm:cxn modelId="{F15FBB85-0FF5-472C-8F10-E2AE9C2345B9}" type="presParOf" srcId="{35A51ACB-02F9-45AF-A3E7-D4ACB85660A0}" destId="{5C44FB17-92D0-48F6-9E18-833496C44682}" srcOrd="3" destOrd="0" presId="urn:microsoft.com/office/officeart/2005/8/layout/vList5"/>
    <dgm:cxn modelId="{F52C9931-D269-4908-BBE3-5BDBF6DD1E86}" type="presParOf" srcId="{35A51ACB-02F9-45AF-A3E7-D4ACB85660A0}" destId="{A5642D6A-958E-4851-8160-6E3FADB69AAF}" srcOrd="4" destOrd="0" presId="urn:microsoft.com/office/officeart/2005/8/layout/vList5"/>
    <dgm:cxn modelId="{85AF5DDF-8B24-4111-91B7-5DAC0CF71FB1}" type="presParOf" srcId="{A5642D6A-958E-4851-8160-6E3FADB69AAF}" destId="{0E7D23CB-8F94-494E-A831-D0BDDDDD67D4}" srcOrd="0" destOrd="0" presId="urn:microsoft.com/office/officeart/2005/8/layout/vList5"/>
    <dgm:cxn modelId="{1F700505-5996-49D5-A822-050582CFFB8F}" type="presParOf" srcId="{A5642D6A-958E-4851-8160-6E3FADB69AAF}" destId="{0B4EBDE7-6E7D-4658-A26A-7AF8FE41D99C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9C5E9-3CED-4DCE-A728-E331340477E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5A193-FB76-45C1-99F2-D0FFD24D8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4354-5BD0-495D-A5FA-AD60A6D048C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A738C-7E5E-4D65-9D50-677F391B856F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FBAD82-D328-43D6-8D2B-3F78AEC4164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42739B-1165-4887-8B31-EB65DD9A7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rod.tomsk.ru/uploads/16827/1308741221/poteplen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772400" cy="857256"/>
          </a:xfrm>
        </p:spPr>
        <p:txBody>
          <a:bodyPr/>
          <a:lstStyle/>
          <a:p>
            <a:r>
              <a:rPr lang="ru-RU" dirty="0" smtClean="0"/>
              <a:t>ВЕНЕРА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&amp;Pcy;&amp;rcy;&amp;ocy;&amp;khcy;&amp;ocy;&amp;zhcy;&amp;dcy;&amp;iecy;&amp;ncy;&amp;icy;&amp;iecy; &amp;Vcy;&amp;iecy;&amp;ncy;&amp;iecy;&amp;rcy;&amp;ycy; &amp;pcy;&amp;ocy; &amp;dcy;&amp;icy;&amp;scy;&amp;kcy;&amp;ucy; &amp;Scy;&amp;ocy;&amp;lcy;&amp;ncy;&amp;tscy;&amp;acy; (20 &amp;fcy;&amp;ocy;&amp;tcy;&amp;o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86756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obou.ru/f/w/000/000/69/img_6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3847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0.liveinternet.ru/images/foto/b/3/apps/0/561/561970_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0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Scy;&amp;rcy;&amp;acy;&amp;vcy;&amp;ncy;&amp;icy;&amp;tcy;&amp;iecy;&amp;lcy;&amp;softcy;&amp;ncy;&amp;ycy;&amp;iecy; &amp;rcy;&amp;acy;&amp;zcy;&amp;mcy;&amp;iecy;&amp;rcy;&amp;ycy; &amp;Vcy;&amp;iecy;&amp;ncy;&amp;iecy;&amp;rcy;&amp;ycy; &amp;icy; &amp;Zcy;&amp;iecy;&amp;mcy;&amp;l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15442" cy="47148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Планеты:  Венера и Земля</a:t>
            </a:r>
          </a:p>
          <a:p>
            <a:pPr algn="ctr"/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photos-b.xx.fbcdn.net/hphotos-prn1/554267_450182518343675_121162823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000792" cy="68818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14356"/>
          </a:xfrm>
        </p:spPr>
        <p:txBody>
          <a:bodyPr/>
          <a:lstStyle/>
          <a:p>
            <a:r>
              <a:rPr lang="ru-RU" dirty="0" smtClean="0"/>
              <a:t>КИОТСКИЙ ПРОТОКОЛ</a:t>
            </a:r>
            <a:endParaRPr lang="ru-RU" dirty="0"/>
          </a:p>
        </p:txBody>
      </p:sp>
      <p:pic>
        <p:nvPicPr>
          <p:cNvPr id="3" name="Рисунок 2" descr="Подпись: 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21536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5929330"/>
            <a:ext cx="8686800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Зелёный</a:t>
            </a:r>
            <a:r>
              <a:rPr kumimoji="0" lang="ru-RU" sz="140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цвет – страны ратифицировавшие Протокол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Жёлтый цвет – подписавшие на его ратификацию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Красный – отказавшиеся </a:t>
            </a:r>
            <a:r>
              <a:rPr lang="ru-RU" sz="14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400" i="0" u="none" strike="noStrike" kern="1200" cap="all" spc="0" normalizeH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ратифицировать Протокол </a:t>
            </a:r>
            <a:endParaRPr kumimoji="0" lang="ru-RU" sz="14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428564" y="285728"/>
          <a:ext cx="8715436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ekologija/Zagrjaznenie-atmosfery/0006-006-Globalnoe-poteplen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215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Gcy;&amp;lcy;&amp;ocy;&amp;bcy;&amp;acy;&amp;lcy;&amp;softcy;&amp;ncy;&amp;ocy;&amp;iecy; &amp;pcy;&amp;ocy;&amp;tcy;&amp;iecy;&amp;pcy;&amp;lcy;&amp;iecy;&amp;ncy;&amp;icy;&amp;iecy; &amp;icy;&amp;lcy;&amp;icy; &amp;Mcy;&amp;acy;&amp;lcy;&amp;ycy;&amp;jcy; &amp;lcy;&amp;iecy;&amp;dcy;&amp;ncy;&amp;icy;&amp;kcy;&amp;ocy;&amp;vcy;&amp;ycy;&amp;jcy; &amp;pcy;&amp;iecy;&amp;rcy;&amp;icy;&amp;ocy;&amp;dcy;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15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 r="200"/>
          <a:stretch>
            <a:fillRect/>
          </a:stretch>
        </p:blipFill>
        <p:spPr bwMode="auto">
          <a:xfrm>
            <a:off x="-142862" y="0"/>
            <a:ext cx="92868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929486" cy="11430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Парниковые газы</a:t>
            </a:r>
            <a:endParaRPr lang="ru-RU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14282" y="1357298"/>
          <a:ext cx="871543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pt4web.ru/images/242/14564/310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ИЗМенения</a:t>
            </a:r>
            <a:r>
              <a:rPr lang="ru-RU" dirty="0" smtClean="0"/>
              <a:t> в биосфере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Нарушение биологических ритмов развития растений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Вынужденные миграции животных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Снижение урожайности </a:t>
            </a:r>
            <a:r>
              <a:rPr lang="ru-RU" sz="3600" b="1" dirty="0" err="1" smtClean="0"/>
              <a:t>с\х</a:t>
            </a:r>
            <a:r>
              <a:rPr lang="ru-RU" sz="3600" b="1" dirty="0" smtClean="0"/>
              <a:t> культур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Нарушение круговоротов биогенных элементов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Изменения и потери экосистем </a:t>
            </a:r>
            <a:endParaRPr lang="ru-RU" sz="3600" b="1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1268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соответствии с указом президента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В.В.Путина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Правительству России поручается обеспечить к 2020 году сокращение объёма  выбросов парниковых газов на четверть по сравнению с 1990 г, а также утвердить в шестимесячный срок план мероприятий, в котором будет предусмотрена разработка показателей по сокращению объёмов выбросов парниковых газов по секторам экономики.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СИНКВЕЙН    </a:t>
            </a:r>
            <a:r>
              <a:rPr lang="ru-RU" sz="2800" dirty="0" smtClean="0"/>
              <a:t>(от французского слова «5»)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8577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Одно существительное,  выражающее тему</a:t>
            </a:r>
          </a:p>
          <a:p>
            <a:pPr marL="514350" indent="-514350">
              <a:buAutoNum type="arabicPeriod" startAt="2"/>
            </a:pPr>
            <a:r>
              <a:rPr lang="ru-RU" b="1" dirty="0" smtClean="0"/>
              <a:t>Два прилагательных, выражающих главную мысль</a:t>
            </a:r>
          </a:p>
          <a:p>
            <a:pPr marL="514350" indent="-514350">
              <a:buAutoNum type="arabicPeriod" startAt="2"/>
            </a:pPr>
            <a:r>
              <a:rPr lang="ru-RU" b="1" dirty="0" smtClean="0"/>
              <a:t>Три глагола, описывающих действие в рамках темы.</a:t>
            </a:r>
          </a:p>
          <a:p>
            <a:pPr marL="514350" indent="-514350">
              <a:buAutoNum type="arabicPeriod" startAt="2"/>
            </a:pPr>
            <a:r>
              <a:rPr lang="ru-RU" b="1" dirty="0" smtClean="0"/>
              <a:t>Четыре слова -  личное отношение автора к теме</a:t>
            </a:r>
          </a:p>
          <a:p>
            <a:pPr marL="514350" indent="-514350">
              <a:buAutoNum type="arabicPeriod" startAt="2"/>
            </a:pPr>
            <a:r>
              <a:rPr lang="ru-RU" b="1" dirty="0" smtClean="0"/>
              <a:t>Одно слово – Резюме (суть темы)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571744"/>
            <a:ext cx="8686800" cy="84124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ПОТЕПЛЕНИЕ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ГЛОБАЛЬНОЕ, ОБЩЕПЛАНЕТАРНОЕ, 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НАСТУПАЕТ, ПОВЫШАЕТ, ИЗМЕНЯЕТ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ЧЕЛОВЕЧЕСТВО НАХОДИТСЯ ПОД УГРОЗОЙ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100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«При руководстве природой ошибаться никоем образом нельзя!!!»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Цицерон Марк 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Туллий</a:t>
            </a:r>
            <a:endParaRPr kumimoji="0" lang="ru-RU" sz="30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(до нашей эры 106-143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egalife.com.ua/uploads/posts/2011-01/1294697306_blue-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amnoy.com/image/blogphoto/1097685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trt.net.tr/medya1/resim/2011/10/21/26be9685-dc07-437b-aa2f-c59b435dcf88-galer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ukrday.com/img/news/37000/36598/post_3659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531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.tyt.by/n/03/10/gustav020_a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270" y="3133724"/>
            <a:ext cx="7224730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urkmore.so/images/f/f9/Piracy-global-war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507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4006850" cy="5976937"/>
          </a:xfrm>
          <a:prstGeom prst="rect">
            <a:avLst/>
          </a:prstGeom>
          <a:noFill/>
        </p:spPr>
      </p:pic>
      <p:pic>
        <p:nvPicPr>
          <p:cNvPr id="3" name="Picture 5" descr="nucl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789363"/>
            <a:ext cx="3960813" cy="2644775"/>
          </a:xfrm>
          <a:prstGeom prst="rect">
            <a:avLst/>
          </a:prstGeom>
          <a:noFill/>
        </p:spPr>
      </p:pic>
      <p:pic>
        <p:nvPicPr>
          <p:cNvPr id="4" name="Picture 6" descr="11842257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04813"/>
            <a:ext cx="3960813" cy="3168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orobov.ru/userFiles/image/gpo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360</Words>
  <Application>Microsoft Office PowerPoint</Application>
  <PresentationFormat>Экран (4:3)</PresentationFormat>
  <Paragraphs>96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Парниковые газы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ВЕНЕРА</vt:lpstr>
      <vt:lpstr>Слайд 11</vt:lpstr>
      <vt:lpstr>Слайд 12</vt:lpstr>
      <vt:lpstr>Слайд 13</vt:lpstr>
      <vt:lpstr>Слайд 14</vt:lpstr>
      <vt:lpstr>КИОТСКИЙ ПРОТОКОЛ</vt:lpstr>
      <vt:lpstr>Слайд 16</vt:lpstr>
      <vt:lpstr>Слайд 17</vt:lpstr>
      <vt:lpstr>Слайд 18</vt:lpstr>
      <vt:lpstr>Слайд 19</vt:lpstr>
      <vt:lpstr>Слайд 20</vt:lpstr>
      <vt:lpstr>ИЗМенения в биосфере</vt:lpstr>
      <vt:lpstr>Слайд 22</vt:lpstr>
      <vt:lpstr>СИНКВЕЙН    (от французского слова «5»)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23</cp:revision>
  <dcterms:created xsi:type="dcterms:W3CDTF">2013-10-17T04:35:50Z</dcterms:created>
  <dcterms:modified xsi:type="dcterms:W3CDTF">2014-01-17T15:25:45Z</dcterms:modified>
</cp:coreProperties>
</file>