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58" r:id="rId3"/>
    <p:sldId id="256" r:id="rId4"/>
    <p:sldId id="294" r:id="rId5"/>
    <p:sldId id="295" r:id="rId6"/>
    <p:sldId id="262" r:id="rId7"/>
    <p:sldId id="284" r:id="rId8"/>
    <p:sldId id="286" r:id="rId9"/>
    <p:sldId id="285" r:id="rId10"/>
    <p:sldId id="288" r:id="rId11"/>
    <p:sldId id="289" r:id="rId12"/>
    <p:sldId id="298" r:id="rId13"/>
    <p:sldId id="275" r:id="rId14"/>
    <p:sldId id="263" r:id="rId15"/>
    <p:sldId id="273" r:id="rId16"/>
    <p:sldId id="264" r:id="rId17"/>
    <p:sldId id="265" r:id="rId18"/>
    <p:sldId id="297" r:id="rId19"/>
    <p:sldId id="296" r:id="rId20"/>
    <p:sldId id="274" r:id="rId21"/>
    <p:sldId id="280" r:id="rId22"/>
    <p:sldId id="287" r:id="rId23"/>
    <p:sldId id="270" r:id="rId24"/>
    <p:sldId id="278" r:id="rId25"/>
    <p:sldId id="293" r:id="rId26"/>
    <p:sldId id="277" r:id="rId27"/>
    <p:sldId id="290" r:id="rId28"/>
    <p:sldId id="291" r:id="rId29"/>
    <p:sldId id="259" r:id="rId30"/>
    <p:sldId id="266" r:id="rId31"/>
    <p:sldId id="267" r:id="rId32"/>
    <p:sldId id="268" r:id="rId33"/>
    <p:sldId id="269" r:id="rId34"/>
    <p:sldId id="28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4" autoAdjust="0"/>
    <p:restoredTop sz="72647" autoAdjust="0"/>
  </p:normalViewPr>
  <p:slideViewPr>
    <p:cSldViewPr>
      <p:cViewPr>
        <p:scale>
          <a:sx n="47" d="100"/>
          <a:sy n="47" d="100"/>
        </p:scale>
        <p:origin x="-98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61A5-48DC-44D6-98EA-AEBE44E77604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FC949-1298-48B4-A62B-1309D486E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0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C949-1298-48B4-A62B-1309D486E5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C949-1298-48B4-A62B-1309D486E5D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80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FC949-1298-48B4-A62B-1309D486E5D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FA76AF-138A-41B0-BA20-D96FF6D277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0276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DD6CC-9FE8-4F95-B6E5-C30262DDA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6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6B24-5001-4AA3-93A1-22C388F3B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66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B814A-B5B4-4AD5-98DA-46C8504A8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1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://gallery.krugozor.ru/data/media/46/0406prh_2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ow.ru/a-world/1590-2.jpg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clow.ru/a-world/1590-1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ian.ru/graph/1110658121_bg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cz.ru/images/big/5i_4_v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ali.ru/pic/pictures/97/r_p_1aff96040f9d4cf0b636a0ad881a481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mallbay.ru/images6/j9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7-01.photosight.ru/25/188829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atchina3000.ru/great-soviet-encyclopedia/009/001/21988712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Картинка 37 из 8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231"/>
            <a:ext cx="7704856" cy="58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237312"/>
            <a:ext cx="229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Прага-столица Чехии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Недовольство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чешского общества</a:t>
            </a:r>
            <a:b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9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74739"/>
              </p:ext>
            </p:extLst>
          </p:nvPr>
        </p:nvGraphicFramePr>
        <p:xfrm>
          <a:off x="762000" y="692696"/>
          <a:ext cx="7914456" cy="6121362"/>
        </p:xfrm>
        <a:graphic>
          <a:graphicData uri="http://schemas.openxmlformats.org/drawingml/2006/table">
            <a:tbl>
              <a:tblPr/>
              <a:tblGrid>
                <a:gridCol w="1826413"/>
                <a:gridCol w="6088043"/>
              </a:tblGrid>
              <a:tr h="884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Слои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Причины недовольства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8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Мелкие и средние феодалы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Дробление земельных владений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Обнищание, зависимость от панов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Огромные денежные поборы церкви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Горожане-чехи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Засилье немцев в городском самоуправлении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Дорогие церковные обряды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97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Крестьяне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Феодальные повинности, личная зависимость от панов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Королевский налог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Поборы церкви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20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Какое требование было общим для всех участников?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5121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Недовольство против могущества                              католической церкви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83568" y="3573016"/>
            <a:ext cx="828092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kumimoji="0" lang="ru-RU" sz="1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ru-RU" sz="112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крупнейший землевладелец</a:t>
            </a:r>
            <a:endParaRPr lang="ru-RU" sz="11200" b="1" i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39752" y="2924944"/>
            <a:ext cx="331236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lang="ru-RU" sz="4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Церковь</a:t>
            </a:r>
            <a:endParaRPr lang="ru-RU" sz="4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4149080"/>
            <a:ext cx="828092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lang="ru-RU" sz="40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  находилась в руках немецкого духовенства</a:t>
            </a:r>
            <a:r>
              <a:rPr lang="ru-RU" sz="3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581128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085184"/>
            <a:ext cx="6768752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800" b="1" i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-   многочисленные поборы церкви</a:t>
            </a:r>
          </a:p>
        </p:txBody>
      </p:sp>
    </p:spTree>
    <p:extLst>
      <p:ext uri="{BB962C8B-B14F-4D97-AF65-F5344CB8AC3E}">
        <p14:creationId xmlns:p14="http://schemas.microsoft.com/office/powerpoint/2010/main" val="39187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Гуситское движение в Чехии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1419- 1434гг.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Картинка 88 из 89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284349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а 10 из 13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72816"/>
            <a:ext cx="2785070" cy="37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589240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 Гус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589241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 Жижка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Заполнить первую колонку «Требования Яна Гуса»  таблицы « Гуситское движение»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1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Картинка 12 из 2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0"/>
            <a:ext cx="5006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268760"/>
            <a:ext cx="3565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Ян Гус- профессор Пражского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университета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348880"/>
            <a:ext cx="34804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“Верный христианин ищет правду, слушает правду, изучает правду, говорит правду, защищает правду до смерти” (Ян Гус)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>
            <a:hlinkClick r:id="rId5" action="ppaction://hlinksldjump"/>
          </p:cNvPr>
          <p:cNvSpPr/>
          <p:nvPr/>
        </p:nvSpPr>
        <p:spPr>
          <a:xfrm>
            <a:off x="467544" y="6021288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реформы церкви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Отнять земли у церкви и монастырей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Отмена платы за церковные обряды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Богослужение проводить на чешском языке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Церковь должна подчиняться не папе, а королю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" y="0"/>
            <a:ext cx="9176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Картинка 2 из 2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6093297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 Гус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Констанцском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соборе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H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656512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763688" y="333375"/>
            <a:ext cx="590465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66"/>
                </a:solidFill>
              </a:rPr>
              <a:t>  </a:t>
            </a:r>
            <a:r>
              <a:rPr lang="ru-RU" sz="3200" b="1" dirty="0" smtClean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6  июля  1415   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года- казнь Яна Гуса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>
            <a:hlinkClick r:id="rId4" action="ppaction://hlinksldjump"/>
          </p:cNvPr>
          <p:cNvSpPr/>
          <p:nvPr/>
        </p:nvSpPr>
        <p:spPr>
          <a:xfrm>
            <a:off x="7668344" y="5949280"/>
            <a:ext cx="504056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7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Заполните таблицу «Участники гуситского движения ( п.3 стр.203)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248718"/>
              </p:ext>
            </p:extLst>
          </p:nvPr>
        </p:nvGraphicFramePr>
        <p:xfrm>
          <a:off x="1115616" y="1916832"/>
          <a:ext cx="7416825" cy="4176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259"/>
                <a:gridCol w="2565283"/>
                <a:gridCol w="2565283"/>
              </a:tblGrid>
              <a:tr h="16762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8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209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0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гуситского движения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Умеренные- зажиточные горожане, дворяне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Табориты – крестьяне, горожане, бедные рыцари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Картинка 2 из 1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6250"/>
            <a:ext cx="7705352" cy="52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021288"/>
            <a:ext cx="1476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Карлов мост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16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рина\Desktop\Гуситы\___1_~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1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318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Оружие гуситов</a:t>
            </a: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Кропач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Самострел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Ручница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Рогатина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Палка с железным наконечником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Палица</a:t>
            </a:r>
          </a:p>
          <a:p>
            <a:pPr eaLnBrk="1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Копье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3316" name="Picture 12" descr="оружие гусит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6" y="857232"/>
            <a:ext cx="3748088" cy="2636837"/>
          </a:xfrm>
        </p:spPr>
      </p:pic>
      <p:pic>
        <p:nvPicPr>
          <p:cNvPr id="13317" name="Picture 13" descr="оружие гуситов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4" y="3500438"/>
            <a:ext cx="3744913" cy="2928958"/>
          </a:xfrm>
        </p:spPr>
      </p:pic>
    </p:spTree>
    <p:extLst>
      <p:ext uri="{BB962C8B-B14F-4D97-AF65-F5344CB8AC3E}">
        <p14:creationId xmlns:p14="http://schemas.microsoft.com/office/powerpoint/2010/main" val="207839792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Чешские воины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рина\Desktop\118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0"/>
            <a:ext cx="8772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2"/>
            <a:ext cx="925252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7" descr="2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8880"/>
            <a:ext cx="6408489" cy="417646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1"/>
          <p:cNvPicPr>
            <a:picLocks noChangeAspect="1" noChangeArrowheads="1"/>
          </p:cNvPicPr>
          <p:nvPr/>
        </p:nvPicPr>
        <p:blipFill>
          <a:blip r:embed="rId4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2448272" cy="3370684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7516" y="260648"/>
            <a:ext cx="3511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Народное войско гуситов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573016"/>
            <a:ext cx="1566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Ян Жижка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Ирина\Desktop\Гуситы\pushka_gusit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6643734" cy="452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Пушки гуситов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Лагерь гуситов</a:t>
            </a:r>
          </a:p>
        </p:txBody>
      </p:sp>
      <p:pic>
        <p:nvPicPr>
          <p:cNvPr id="14339" name="Picture 9" descr="P10000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3529012" cy="2303462"/>
          </a:xfrm>
        </p:spPr>
      </p:pic>
      <p:pic>
        <p:nvPicPr>
          <p:cNvPr id="14340" name="Picture 10" descr="P100002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596" y="1928802"/>
            <a:ext cx="4857783" cy="3786214"/>
          </a:xfrm>
        </p:spPr>
      </p:pic>
      <p:pic>
        <p:nvPicPr>
          <p:cNvPr id="14341" name="Picture 11" descr="P10000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076700"/>
            <a:ext cx="3529012" cy="2125663"/>
          </a:xfrm>
        </p:spPr>
      </p:pic>
    </p:spTree>
    <p:extLst>
      <p:ext uri="{BB962C8B-B14F-4D97-AF65-F5344CB8AC3E}">
        <p14:creationId xmlns:p14="http://schemas.microsoft.com/office/powerpoint/2010/main" val="40398827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Ирина\Desktop\Гуситы\22423863_Hussite_W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0648"/>
            <a:ext cx="8429684" cy="6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побед таборитов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Любовь к Родине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Полководческий талант Яна Жижки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пушек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Приёмы боя, строительство укреплённого лагеря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Строгая дисциплина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победил в этой борьбе?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>
            <a:hlinkClick r:id="rId3" action="ppaction://hlinksldjump"/>
          </p:cNvPr>
          <p:cNvSpPr/>
          <p:nvPr/>
        </p:nvSpPr>
        <p:spPr>
          <a:xfrm>
            <a:off x="467544" y="6021288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4077072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Гуситы?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07707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Умеренные?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г.Табор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Табор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Tábor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 гуситского движения. Название города происходит от горы Фавор в Израиле. Со временем превратилось в Табор, в значении «укрепленный лагерь».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Табор это небольшой провинциальный городок, каких в Чехии много. </a:t>
            </a:r>
          </a:p>
        </p:txBody>
      </p:sp>
    </p:spTree>
    <p:extLst>
      <p:ext uri="{BB962C8B-B14F-4D97-AF65-F5344CB8AC3E}">
        <p14:creationId xmlns:p14="http://schemas.microsoft.com/office/powerpoint/2010/main" val="15025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Картинка 5 из 17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36904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Замок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Карлштейн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1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0979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877272"/>
            <a:ext cx="409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Центральная площадь Табора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859"/>
            <a:ext cx="5392050" cy="638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80112" y="692696"/>
            <a:ext cx="3104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Памятник Яну Жижке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Ратуша, музей гуситских войн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4969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рина\Documents\untitled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552518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\Documents\untitled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52" y="3284984"/>
            <a:ext cx="473908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908720"/>
            <a:ext cx="2847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Осада крепости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(макет)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9348" name="Rectangle 20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88913"/>
            <a:ext cx="8229600" cy="3636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Доволен ли ты своей работой на уроке?</a:t>
            </a:r>
          </a:p>
        </p:txBody>
      </p:sp>
      <p:sp>
        <p:nvSpPr>
          <p:cNvPr id="99360" name="Rectangle 32"/>
          <p:cNvSpPr>
            <a:spLocks noGrp="1" noChangeArrowheads="1"/>
          </p:cNvSpPr>
          <p:nvPr>
            <p:ph sz="half" idx="2"/>
          </p:nvPr>
        </p:nvSpPr>
        <p:spPr>
          <a:xfrm>
            <a:off x="457200" y="3141663"/>
            <a:ext cx="8229600" cy="2954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Доволен           Не особенно           Не доволен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доволен</a:t>
            </a:r>
          </a:p>
        </p:txBody>
      </p:sp>
      <p:grpSp>
        <p:nvGrpSpPr>
          <p:cNvPr id="17413" name="Group 8"/>
          <p:cNvGrpSpPr>
            <a:grpSpLocks noChangeAspect="1"/>
          </p:cNvGrpSpPr>
          <p:nvPr/>
        </p:nvGrpSpPr>
        <p:grpSpPr bwMode="auto">
          <a:xfrm>
            <a:off x="971550" y="1196975"/>
            <a:ext cx="7058025" cy="1655763"/>
            <a:chOff x="2281" y="2481"/>
            <a:chExt cx="7827" cy="1142"/>
          </a:xfrm>
        </p:grpSpPr>
        <p:sp>
          <p:nvSpPr>
            <p:cNvPr id="17414" name="AutoShape 9"/>
            <p:cNvSpPr>
              <a:spLocks noChangeAspect="1" noChangeArrowheads="1"/>
            </p:cNvSpPr>
            <p:nvPr/>
          </p:nvSpPr>
          <p:spPr bwMode="auto">
            <a:xfrm>
              <a:off x="2281" y="2481"/>
              <a:ext cx="7827" cy="1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AutoShape 10"/>
            <p:cNvSpPr>
              <a:spLocks noChangeArrowheads="1"/>
            </p:cNvSpPr>
            <p:nvPr/>
          </p:nvSpPr>
          <p:spPr bwMode="auto">
            <a:xfrm>
              <a:off x="5323" y="2481"/>
              <a:ext cx="1429" cy="1055"/>
            </a:xfrm>
            <a:prstGeom prst="smileyFace">
              <a:avLst>
                <a:gd name="adj" fmla="val -9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6" name="AutoShape 11"/>
            <p:cNvSpPr>
              <a:spLocks noChangeArrowheads="1"/>
            </p:cNvSpPr>
            <p:nvPr/>
          </p:nvSpPr>
          <p:spPr bwMode="auto">
            <a:xfrm>
              <a:off x="8017" y="2481"/>
              <a:ext cx="1445" cy="1055"/>
            </a:xfrm>
            <a:prstGeom prst="smileyFace">
              <a:avLst>
                <a:gd name="adj" fmla="val -465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7" name="AutoShape 12"/>
            <p:cNvSpPr>
              <a:spLocks noChangeArrowheads="1"/>
            </p:cNvSpPr>
            <p:nvPr/>
          </p:nvSpPr>
          <p:spPr bwMode="auto">
            <a:xfrm>
              <a:off x="2630" y="2481"/>
              <a:ext cx="1505" cy="1055"/>
            </a:xfrm>
            <a:prstGeom prst="smileyFace">
              <a:avLst>
                <a:gd name="adj" fmla="val 465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Стрелка вверх 9">
            <a:hlinkClick r:id="rId3" action="ppaction://hlinksldjump"/>
          </p:cNvPr>
          <p:cNvSpPr/>
          <p:nvPr/>
        </p:nvSpPr>
        <p:spPr>
          <a:xfrm>
            <a:off x="467544" y="6093296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2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Картинка 2 из 8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663828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3145" y="1018511"/>
            <a:ext cx="1773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св.Вита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Ирина Николаевна\Мои документы\оформление презентаций\99641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F:\Новая папка (7)\IMG_01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F:\Новая папка (7)\IMG_01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429000"/>
            <a:ext cx="542928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6314" y="857232"/>
            <a:ext cx="4212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Знаменитые астрономические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часы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Орлой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4357694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 Праги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3968750" y="2668588"/>
            <a:ext cx="342900" cy="635000"/>
            <a:chOff x="0" y="0"/>
            <a:chExt cx="1440" cy="0"/>
          </a:xfrm>
        </p:grpSpPr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1440" cy="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38918" name="Group 6"/>
            <p:cNvGrpSpPr>
              <a:grpSpLocks/>
            </p:cNvGrpSpPr>
            <p:nvPr/>
          </p:nvGrpSpPr>
          <p:grpSpPr bwMode="auto">
            <a:xfrm>
              <a:off x="0" y="0"/>
              <a:ext cx="1440" cy="0"/>
              <a:chOff x="0" y="0"/>
              <a:chExt cx="1440" cy="0"/>
            </a:xfrm>
          </p:grpSpPr>
          <p:sp>
            <p:nvSpPr>
              <p:cNvPr id="38914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0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891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40" cy="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pic>
        <p:nvPicPr>
          <p:cNvPr id="8194" name="Picture 2" descr="C:\Users\Ирина\Desktop\оформление презентаций\99641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2" name="Picture 10" descr="Картинка 6 из 10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2797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Карл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IV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905000"/>
            <a:ext cx="5181600" cy="4191000"/>
          </a:xfrm>
        </p:spPr>
        <p:txBody>
          <a:bodyPr/>
          <a:lstStyle/>
          <a:p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Талантливый писатель</a:t>
            </a:r>
          </a:p>
          <a:p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Богатый коллекционер</a:t>
            </a:r>
          </a:p>
          <a:p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Основатель Пражского университета</a:t>
            </a:r>
          </a:p>
          <a:p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Покровитель искусства</a:t>
            </a:r>
          </a:p>
          <a:p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4076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Недовольство чешского общества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813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379292"/>
              </p:ext>
            </p:extLst>
          </p:nvPr>
        </p:nvGraphicFramePr>
        <p:xfrm>
          <a:off x="762000" y="990600"/>
          <a:ext cx="7924800" cy="5562600"/>
        </p:xfrm>
        <a:graphic>
          <a:graphicData uri="http://schemas.openxmlformats.org/drawingml/2006/table">
            <a:tbl>
              <a:tblPr/>
              <a:tblGrid>
                <a:gridCol w="1828800"/>
                <a:gridCol w="60960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Слои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недовольства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Мелкие и средние феодалы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Горожане-чехи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57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Недовольство чешского общества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60" name="Group 20"/>
          <p:cNvGraphicFramePr>
            <a:graphicFrameLocks noGrp="1"/>
          </p:cNvGraphicFramePr>
          <p:nvPr/>
        </p:nvGraphicFramePr>
        <p:xfrm>
          <a:off x="762000" y="990600"/>
          <a:ext cx="7924800" cy="5562600"/>
        </p:xfrm>
        <a:graphic>
          <a:graphicData uri="http://schemas.openxmlformats.org/drawingml/2006/table">
            <a:tbl>
              <a:tblPr/>
              <a:tblGrid>
                <a:gridCol w="1828800"/>
                <a:gridCol w="60960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Слои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Причины недовольства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Мелкие и средние феодалы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Дробление земельных владений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Обнищание, зависимость от панов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Огромные денежные поборы церкви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Горожане-чехи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Засилие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немцев в городском управлении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Дорогие церковные обряды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Крестьяне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3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Недовольство чешского общества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36" name="Group 20"/>
          <p:cNvGraphicFramePr>
            <a:graphicFrameLocks noGrp="1"/>
          </p:cNvGraphicFramePr>
          <p:nvPr/>
        </p:nvGraphicFramePr>
        <p:xfrm>
          <a:off x="762000" y="990600"/>
          <a:ext cx="7924800" cy="5562600"/>
        </p:xfrm>
        <a:graphic>
          <a:graphicData uri="http://schemas.openxmlformats.org/drawingml/2006/table">
            <a:tbl>
              <a:tblPr/>
              <a:tblGrid>
                <a:gridCol w="1828800"/>
                <a:gridCol w="6096000"/>
              </a:tblGrid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Слои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Причины недовольства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Мелкие и средние феодалы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Дробление земельных владений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Обнищание, зависимость от панов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Огромные денежные поборы церкви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Горожане-чехи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Крестьяне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8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416</Words>
  <Application>Microsoft Office PowerPoint</Application>
  <PresentationFormat>Экран (4:3)</PresentationFormat>
  <Paragraphs>125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Карл  IV  </vt:lpstr>
      <vt:lpstr>Недовольство чешского общества </vt:lpstr>
      <vt:lpstr>Недовольство чешского общества </vt:lpstr>
      <vt:lpstr>Недовольство чешского общества </vt:lpstr>
      <vt:lpstr> Недовольство чешского общества </vt:lpstr>
      <vt:lpstr>Какое требование было общим для всех участников?</vt:lpstr>
      <vt:lpstr>Гуситское движение в Чехии 1419- 1434гг.</vt:lpstr>
      <vt:lpstr>Задание</vt:lpstr>
      <vt:lpstr>Презентация PowerPoint</vt:lpstr>
      <vt:lpstr> Требования реформы церкви  </vt:lpstr>
      <vt:lpstr>Презентация PowerPoint</vt:lpstr>
      <vt:lpstr>Презентация PowerPoint</vt:lpstr>
      <vt:lpstr> Заполните таблицу «Участники гуситского движения ( п.3 стр.203)</vt:lpstr>
      <vt:lpstr> Участники гуситского движения</vt:lpstr>
      <vt:lpstr>Презентация PowerPoint</vt:lpstr>
      <vt:lpstr>Оружие гуситов</vt:lpstr>
      <vt:lpstr>Чешские воины</vt:lpstr>
      <vt:lpstr>Презентация PowerPoint</vt:lpstr>
      <vt:lpstr>Пушки гуситов</vt:lpstr>
      <vt:lpstr>Лагерь гуситов</vt:lpstr>
      <vt:lpstr>Презентация PowerPoint</vt:lpstr>
      <vt:lpstr>Причины побед таборитов</vt:lpstr>
      <vt:lpstr>Презентация PowerPoint</vt:lpstr>
      <vt:lpstr>Экскурсия в г.Табор</vt:lpstr>
      <vt:lpstr>Презентация PowerPoint</vt:lpstr>
      <vt:lpstr>Презентация PowerPoint</vt:lpstr>
      <vt:lpstr>Ратуша, музей гуситских войн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39</cp:revision>
  <dcterms:created xsi:type="dcterms:W3CDTF">2013-11-22T10:39:34Z</dcterms:created>
  <dcterms:modified xsi:type="dcterms:W3CDTF">2013-12-02T10:04:26Z</dcterms:modified>
</cp:coreProperties>
</file>