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285" r:id="rId2"/>
    <p:sldId id="272" r:id="rId3"/>
    <p:sldId id="257" r:id="rId4"/>
    <p:sldId id="283" r:id="rId5"/>
    <p:sldId id="284" r:id="rId6"/>
    <p:sldId id="289" r:id="rId7"/>
    <p:sldId id="288" r:id="rId8"/>
    <p:sldId id="281" r:id="rId9"/>
    <p:sldId id="282" r:id="rId10"/>
    <p:sldId id="269" r:id="rId11"/>
    <p:sldId id="260" r:id="rId12"/>
    <p:sldId id="267" r:id="rId13"/>
    <p:sldId id="261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  <a:srgbClr val="FF0000"/>
    <a:srgbClr val="000099"/>
    <a:srgbClr val="663300"/>
    <a:srgbClr val="009900"/>
    <a:srgbClr val="D60093"/>
    <a:srgbClr val="FF33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080B-6594-4B88-B46E-3E85EED14AB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9FDBD-7BE2-4A86-92DA-7EDD60301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9FDBD-7BE2-4A86-92DA-7EDD603018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3E1B7F-2AE5-48B8-B5C3-083F9875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83A7-9A9A-4963-90BB-5E246C8F3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625E-4AF0-4344-B1ED-349C53D0A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CB7A-4474-4369-8B06-3FF3081E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3F84-B70C-464B-96BA-701F02095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534F-18E4-4A43-B744-ED1BD5EE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2AB0-721B-4A5B-8253-E9768F0B2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8D9F8-4924-4020-BE79-A1B57B8C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FDA1-9603-4E13-B496-2B38E6446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DAA6-9CF0-4570-BE21-0BECF545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53EE-7385-4C64-9754-570FCE5C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6FB4265-EDCA-4634-BA28-09389A141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st.by/ct/albom/photo0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skov.narod.ru/fortress/brest_rus4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2924944"/>
          </a:xfrm>
        </p:spPr>
        <p:txBody>
          <a:bodyPr/>
          <a:lstStyle/>
          <a:p>
            <a:r>
              <a:rPr lang="ru-RU" sz="2400" dirty="0" smtClean="0"/>
              <a:t>М Б О У   </a:t>
            </a:r>
            <a:r>
              <a:rPr lang="ru-RU" sz="2400" dirty="0" err="1" smtClean="0"/>
              <a:t>Фрязевская</a:t>
            </a:r>
            <a:r>
              <a:rPr lang="ru-RU" sz="2400" dirty="0" smtClean="0"/>
              <a:t>   С О Ш  № 41 </a:t>
            </a:r>
            <a:br>
              <a:rPr lang="ru-RU" sz="2400" dirty="0" smtClean="0"/>
            </a:br>
            <a:r>
              <a:rPr lang="ru-RU" sz="2400" dirty="0" smtClean="0"/>
              <a:t>им. Б.А.Воробьёва</a:t>
            </a:r>
            <a:br>
              <a:rPr lang="ru-RU" sz="24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Нетрадиционный интегрированный урок</a:t>
            </a:r>
            <a:br>
              <a:rPr lang="ru-RU" sz="3600" dirty="0" smtClean="0"/>
            </a:br>
            <a:r>
              <a:rPr lang="ru-RU" sz="3600" dirty="0" smtClean="0"/>
              <a:t>в 4 классе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(математика + урок мужества)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79512" y="3501008"/>
            <a:ext cx="8712968" cy="3168352"/>
          </a:xfrm>
        </p:spPr>
        <p:txBody>
          <a:bodyPr/>
          <a:lstStyle/>
          <a:p>
            <a:r>
              <a:rPr lang="ru-RU" sz="5400" b="1" dirty="0" smtClean="0"/>
              <a:t>Героическое прошлое Брестской крепости</a:t>
            </a:r>
            <a:endParaRPr lang="ru-RU" sz="2400" dirty="0" smtClean="0"/>
          </a:p>
          <a:p>
            <a:endParaRPr lang="ru-RU" sz="2400" i="1" dirty="0" smtClean="0"/>
          </a:p>
          <a:p>
            <a:r>
              <a:rPr lang="ru-RU" sz="2400" dirty="0" smtClean="0"/>
              <a:t>2013 </a:t>
            </a:r>
            <a:r>
              <a:rPr lang="ru-RU" sz="2400" dirty="0" smtClean="0"/>
              <a:t>-2014 </a:t>
            </a:r>
            <a:r>
              <a:rPr lang="ru-RU" sz="2400" dirty="0" err="1" smtClean="0"/>
              <a:t>уч.год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Штурмовала Брестскую крепость полностью укомплектованная немецкая 45-я пехотная дивизия (около 17 тысяч солдат и офицеров</a:t>
            </a: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Противник имел почти 10-кратное превосходство в силах. </a:t>
            </a:r>
          </a:p>
          <a:p>
            <a:pPr>
              <a:defRPr/>
            </a:pPr>
            <a:r>
              <a:rPr lang="ru-RU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Бои в крепости приняли ожесточённый, затяжной характер, которого враг не ожидал.</a:t>
            </a:r>
          </a:p>
          <a:p>
            <a:pPr>
              <a:spcBef>
                <a:spcPct val="50000"/>
              </a:spcBef>
              <a:defRPr/>
            </a:pP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889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214290"/>
            <a:ext cx="435768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</a:rPr>
              <a:t>Находясь в полном окружении, без воды и продовольствия, при острой нехватке медикаментов, боеприпасов гарнизон мужественно сражался с врагом.</a:t>
            </a:r>
          </a:p>
          <a:p>
            <a:pPr>
              <a:spcBef>
                <a:spcPct val="50000"/>
              </a:spcBef>
              <a:defRPr/>
            </a:pPr>
            <a:endParaRPr lang="ru-RU" sz="2800" b="1" dirty="0">
              <a:ln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Рисунок 6" descr="SS852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571480"/>
            <a:ext cx="4762501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14282" y="357166"/>
            <a:ext cx="87154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b="1" dirty="0"/>
              <a:t>Последние дни борьбы овеяны легендами. </a:t>
            </a:r>
            <a:endParaRPr lang="en-US" sz="3600" b="1" dirty="0" smtClean="0"/>
          </a:p>
          <a:p>
            <a:r>
              <a:rPr lang="ru-RU" sz="3600" b="1" dirty="0" smtClean="0"/>
              <a:t>К </a:t>
            </a:r>
            <a:r>
              <a:rPr lang="ru-RU" sz="3600" b="1" dirty="0"/>
              <a:t>этим дням относятся надписи, оставленные на стенах крепости ее защитниками: </a:t>
            </a:r>
            <a:r>
              <a:rPr lang="ru-RU" sz="3600" b="1" i="1" dirty="0">
                <a:solidFill>
                  <a:srgbClr val="000000"/>
                </a:solidFill>
              </a:rPr>
              <a:t>"Умрем, но из крепости не уйдем", </a:t>
            </a:r>
            <a:endParaRPr lang="en-US" sz="3600" b="1" i="1" dirty="0" smtClean="0">
              <a:solidFill>
                <a:srgbClr val="000000"/>
              </a:solidFill>
            </a:endParaRPr>
          </a:p>
          <a:p>
            <a:r>
              <a:rPr lang="ru-RU" sz="3600" b="1" i="1" dirty="0" smtClean="0">
                <a:solidFill>
                  <a:srgbClr val="000000"/>
                </a:solidFill>
              </a:rPr>
              <a:t>"</a:t>
            </a:r>
            <a:r>
              <a:rPr lang="ru-RU" sz="3600" b="1" i="1" dirty="0">
                <a:solidFill>
                  <a:srgbClr val="000000"/>
                </a:solidFill>
              </a:rPr>
              <a:t>Я умираю, но не сдаюсь. Прощай, Родина."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r="24"/>
          <a:stretch>
            <a:fillRect/>
          </a:stretch>
        </p:blipFill>
        <p:spPr bwMode="auto">
          <a:xfrm>
            <a:off x="4837013" y="4357694"/>
            <a:ext cx="38783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8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00"/>
                </a:solidFill>
                <a:effectLst/>
              </a:rPr>
              <a:t/>
            </a:r>
            <a:br>
              <a:rPr lang="ru-RU" sz="4000" smtClean="0">
                <a:solidFill>
                  <a:srgbClr val="000000"/>
                </a:solidFill>
                <a:effectLst/>
              </a:rPr>
            </a:br>
            <a:endParaRPr lang="ru-RU" sz="4000" smtClean="0">
              <a:solidFill>
                <a:srgbClr val="000000"/>
              </a:solidFill>
              <a:effectLst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57620" y="428604"/>
            <a:ext cx="5113337" cy="6124754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"</a:t>
            </a:r>
            <a:r>
              <a:rPr lang="ru-RU" sz="28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Нас было пятеро Седов, </a:t>
            </a:r>
            <a:r>
              <a:rPr lang="ru-RU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Грутов</a:t>
            </a:r>
            <a:r>
              <a:rPr lang="ru-RU" sz="28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sz="2800" b="1" i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Боголюб</a:t>
            </a:r>
            <a:r>
              <a:rPr lang="ru-RU" sz="28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Михайлов, Селиванов В. Мы приняли первый бой 22 июня 1941. Умрем, но не уйдем отсюда</a:t>
            </a:r>
            <a:r>
              <a:rPr lang="ru-RU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...",</a:t>
            </a:r>
            <a:endParaRPr lang="en-US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r>
              <a:rPr lang="ru-RU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n-US" sz="2800" b="1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r>
              <a:rPr lang="ru-RU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"</a:t>
            </a:r>
            <a:r>
              <a:rPr lang="ru-RU" sz="28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26 июня 1941 г. Нас было трое, нам было трудно, но мы не пали духом и умираем, как герои", </a:t>
            </a:r>
            <a:endParaRPr lang="en-US" sz="2800" b="1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endParaRPr lang="en-US" sz="2800" b="1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>
              <a:defRPr/>
            </a:pPr>
            <a:r>
              <a:rPr lang="ru-RU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"</a:t>
            </a:r>
            <a:r>
              <a:rPr lang="ru-RU" sz="28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Умираем не срамя". 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 r="170"/>
          <a:stretch>
            <a:fillRect/>
          </a:stretch>
        </p:blipFill>
        <p:spPr bwMode="auto">
          <a:xfrm>
            <a:off x="0" y="0"/>
            <a:ext cx="278608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387965">
            <a:off x="1034139" y="3276533"/>
            <a:ext cx="2552702" cy="328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905000"/>
            <a:ext cx="4038600" cy="1981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31777" name="Picture 33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5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Picture 35" descr="shtykobelisk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44275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36" descr="zazda-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357563"/>
            <a:ext cx="45005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000372"/>
            <a:ext cx="450059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172" y="2997200"/>
            <a:ext cx="507209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Picture 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57420" y="0"/>
            <a:ext cx="428628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5" name="Picture 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0"/>
            <a:ext cx="428628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37" descr="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918" y="0"/>
            <a:ext cx="500066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6" name="Picture 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4214818"/>
            <a:ext cx="421484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Брестская-крепость---голос-1-(mp3-sait.info).wav">
            <a:hlinkClick r:id="" action="ppaction://media"/>
          </p:cNvPr>
          <p:cNvPicPr>
            <a:picLocks noRot="1" noChangeAspect="1"/>
          </p:cNvPicPr>
          <p:nvPr>
            <a:wavAudioFile r:embed="rId1" name="Брестская-крепость---голос-1-(mp3-sait.info).wav"/>
          </p:nvPr>
        </p:nvPicPr>
        <p:blipFill>
          <a:blip r:embed="rId13" cstate="print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2844" y="1500174"/>
            <a:ext cx="9001156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sz="60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00115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endParaRPr lang="ru-RU" sz="2800" b="1" i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2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.</a:t>
            </a:r>
            <a:endParaRPr lang="ru-RU" sz="2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357166"/>
            <a:ext cx="8929718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Великая Отечественная война с фашистской </a:t>
            </a: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Германией</a:t>
            </a:r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</a:t>
            </a:r>
            <a:r>
              <a:rPr lang="ru-RU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ЭТО:</a:t>
            </a:r>
            <a:endParaRPr lang="ru-RU" sz="7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 </a:t>
            </a: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года -1418 дней беды и горя</a:t>
            </a:r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40 000 000 погибших  советских солдат</a:t>
            </a:r>
          </a:p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1725 разрушенных и сожженных городов и поселков</a:t>
            </a:r>
          </a:p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70 000 разрушенных сел и деревень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28596" y="214290"/>
            <a:ext cx="8429684" cy="2062103"/>
          </a:xfrm>
          <a:prstGeom prst="rect">
            <a:avLst/>
          </a:prstGeom>
          <a:gradFill flip="none" rotWithShape="1">
            <a:gsLst>
              <a:gs pos="0">
                <a:srgbClr val="990000">
                  <a:shade val="30000"/>
                  <a:satMod val="115000"/>
                </a:srgbClr>
              </a:gs>
              <a:gs pos="50000">
                <a:srgbClr val="990000">
                  <a:shade val="67500"/>
                  <a:satMod val="115000"/>
                </a:srgbClr>
              </a:gs>
              <a:gs pos="100000">
                <a:srgbClr val="99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22.06.1941 года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гарнизон брестской крепости  одним из первых принял на себя удар немецко-фашистских захватчиков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800105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50884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6600" b="1" dirty="0" smtClean="0"/>
              <a:t>Ф О Р Т</a:t>
            </a:r>
            <a:endParaRPr lang="ru-RU" sz="6600" b="1" dirty="0"/>
          </a:p>
        </p:txBody>
      </p:sp>
      <p:pic>
        <p:nvPicPr>
          <p:cNvPr id="2050" name="Picture 2" descr="C:\Documents and Settings\NADIA\Рабочий стол\УРОК 1\89b2ef613ee370e9d0dd06acb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2714620"/>
            <a:ext cx="4500594" cy="4143380"/>
          </a:xfrm>
          <a:prstGeom prst="rect">
            <a:avLst/>
          </a:prstGeom>
          <a:noFill/>
        </p:spPr>
      </p:pic>
      <p:pic>
        <p:nvPicPr>
          <p:cNvPr id="4" name="Содержимое 6" descr="Холмские ворота (вид сверху)">
            <a:hlinkClick r:id="rId3"/>
          </p:cNvPr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428627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93760"/>
          </a:xfrm>
        </p:spPr>
        <p:txBody>
          <a:bodyPr/>
          <a:lstStyle/>
          <a:p>
            <a:r>
              <a:rPr lang="ru-RU" sz="5400" b="1" dirty="0" smtClean="0"/>
              <a:t>            Каземат</a:t>
            </a:r>
            <a:endParaRPr lang="ru-RU" sz="5400" b="1" dirty="0"/>
          </a:p>
        </p:txBody>
      </p:sp>
      <p:pic>
        <p:nvPicPr>
          <p:cNvPr id="3074" name="Picture 2" descr="C:\Documents and Settings\NADIA\Рабочий стол\УРОК 1\3fb95bea5ca31522790a6c6ffd310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Н БРЕСТСКОЙ КРЕПОСТИ, карта сайта rkkaww2.armchairgeneral.com (кликнуть, чтобы увеличить)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8001056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88" y="2500306"/>
            <a:ext cx="31760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Цитадель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Строительство</a:t>
            </a:r>
            <a:endParaRPr lang="ru-RU" dirty="0"/>
          </a:p>
        </p:txBody>
      </p:sp>
      <p:pic>
        <p:nvPicPr>
          <p:cNvPr id="6147" name="Рисунок 2" descr="51f45f0f9b2119d774e7f54c51b38dcb_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424363" cy="446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572000" y="1600200"/>
            <a:ext cx="4572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Первый камень крепости был заложен 01.06.1836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г Протяженность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главной крепостной линии 6,4 км. Главным оборонительным узлом была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Цитадель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длиной 1,8 км со стенами почти двухметровой толщины. В ее 500 казематах могли разместиться 10 тысяч человек с необходимым для ведения боя снаряжением и запасом продовольствием.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5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4296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28662" y="1285860"/>
            <a:ext cx="7430816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22 июня 1941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гитлеровская Германия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вероломно напала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на СССР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28596" y="3466728"/>
            <a:ext cx="84296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 </a:t>
            </a:r>
            <a:r>
              <a:rPr lang="ru-RU" sz="4000" b="1" dirty="0"/>
              <a:t>К моменту нападения в крепости было от 7 до 8 тысяч советских воинов, здесь же жило 300 семей военнослужащих</a:t>
            </a:r>
            <a:r>
              <a:rPr lang="ru-RU" sz="2800" b="1" dirty="0"/>
              <a:t>. </a:t>
            </a:r>
          </a:p>
        </p:txBody>
      </p:sp>
      <p:pic>
        <p:nvPicPr>
          <p:cNvPr id="6" name="Рисунок 5" descr="SS852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S852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04" y="142852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42852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487</TotalTime>
  <Words>325</Words>
  <Application>Microsoft Office PowerPoint</Application>
  <PresentationFormat>Экран (4:3)</PresentationFormat>
  <Paragraphs>41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М Б О У   Фрязевская   С О Ш  № 41  им. Б.А.Воробьёва  Нетрадиционный интегрированный урок в 4 классе (математика + урок мужества)</vt:lpstr>
      <vt:lpstr>Слайд 2</vt:lpstr>
      <vt:lpstr>Слайд 3</vt:lpstr>
      <vt:lpstr>              Ф О Р Т</vt:lpstr>
      <vt:lpstr>            Каземат</vt:lpstr>
      <vt:lpstr>Слайд 6</vt:lpstr>
      <vt:lpstr>          Строительство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</vt:vector>
  </TitlesOfParts>
  <Company>МОУ Кулешовская СОШ№17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Харсекина</dc:creator>
  <cp:lastModifiedBy>Пользователь №</cp:lastModifiedBy>
  <cp:revision>62</cp:revision>
  <dcterms:created xsi:type="dcterms:W3CDTF">2008-05-03T05:18:28Z</dcterms:created>
  <dcterms:modified xsi:type="dcterms:W3CDTF">2014-01-29T07:20:18Z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7154319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