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8" r:id="rId3"/>
    <p:sldId id="266" r:id="rId4"/>
    <p:sldId id="269" r:id="rId5"/>
    <p:sldId id="281" r:id="rId6"/>
    <p:sldId id="279" r:id="rId7"/>
    <p:sldId id="259" r:id="rId8"/>
    <p:sldId id="270" r:id="rId9"/>
    <p:sldId id="260" r:id="rId10"/>
    <p:sldId id="271" r:id="rId11"/>
    <p:sldId id="261" r:id="rId12"/>
    <p:sldId id="272" r:id="rId13"/>
    <p:sldId id="282" r:id="rId14"/>
    <p:sldId id="265" r:id="rId15"/>
    <p:sldId id="286" r:id="rId16"/>
    <p:sldId id="289" r:id="rId17"/>
    <p:sldId id="290" r:id="rId18"/>
    <p:sldId id="291" r:id="rId19"/>
    <p:sldId id="287" r:id="rId20"/>
    <p:sldId id="288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A5D6A-1B94-4719-A16C-E6B65E570967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9DAE7-5867-4991-B472-604D12C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9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BF64D-99E9-4DD9-B485-4E5E570FDEF8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ECAD-ABB6-462A-934B-134319E5B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571480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Электронные таблицы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</p:txBody>
      </p:sp>
      <p:pic>
        <p:nvPicPr>
          <p:cNvPr id="1026" name="Picture 2" descr="C:\Documents and Settings\EVM\Рабочий стол\ЭТ\EXCEL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643050"/>
            <a:ext cx="2530472" cy="2432728"/>
          </a:xfrm>
          <a:prstGeom prst="rect">
            <a:avLst/>
          </a:prstGeom>
          <a:noFill/>
        </p:spPr>
      </p:pic>
      <p:pic>
        <p:nvPicPr>
          <p:cNvPr id="1027" name="Picture 3" descr="C:\Documents and Settings\EVM\Рабочий стол\ЭТ\lotuslive_логотип-we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14818"/>
            <a:ext cx="1500198" cy="1500198"/>
          </a:xfrm>
          <a:prstGeom prst="rect">
            <a:avLst/>
          </a:prstGeom>
          <a:noFill/>
        </p:spPr>
      </p:pic>
      <p:pic>
        <p:nvPicPr>
          <p:cNvPr id="1028" name="Picture 4" descr="C:\Documents and Settings\EVM\Рабочий стол\ЭТ\логотипopenoffwe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85926"/>
            <a:ext cx="2224086" cy="2224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42918"/>
            <a:ext cx="82153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Одна из ячеек на листе всегда является текущей (</a:t>
            </a:r>
            <a:r>
              <a:rPr lang="ru-RU" sz="2600" b="1" i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активной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). Она выделена жирной рамкой. Операции ввода и редактирования всегда производятся в активной ячейке. Переместить рамку активной ячейки можно с помощью курсорных клавиш или указателя мыши.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1719" r="57154" b="60708"/>
          <a:stretch>
            <a:fillRect/>
          </a:stretch>
        </p:blipFill>
        <p:spPr bwMode="auto">
          <a:xfrm>
            <a:off x="1928794" y="3143248"/>
            <a:ext cx="64294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ЭТ\меню-openofice-диапазон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28190"/>
            <a:ext cx="5741264" cy="39573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8572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Можно обрабатывать одновременно несколько ячеек – </a:t>
            </a:r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диапазон ячеек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. Для обозначения диапазона ячеек используется двоеточие. Например, диапазон </a:t>
            </a:r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В3:</a:t>
            </a:r>
            <a:r>
              <a:rPr lang="en-US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D7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– от левой верхней до правой нижней ячеек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572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Ячейка может содержать следующие типы данных:</a:t>
            </a: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числовые, текстовые, формулы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572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Формула всегда начинается с символа “=” (знака равенства) и содержит числа, ссылки на адреса ячеек, встроенные функции, соединенные знаками математических операций, логические выражения.</a:t>
            </a: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Если ячейка содержит </a:t>
            </a:r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формулу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, то в рабочем листе отображается результат вычисления этой формулы. Если сделать ячейку текущей, то формула отображается в строке формул.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485" r="56816" b="72812"/>
          <a:stretch>
            <a:fillRect/>
          </a:stretch>
        </p:blipFill>
        <p:spPr bwMode="auto">
          <a:xfrm>
            <a:off x="1907704" y="4509120"/>
            <a:ext cx="62070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548680"/>
            <a:ext cx="67687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Ввод</a:t>
            </a:r>
            <a:r>
              <a:rPr lang="en-US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данных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осуществляют непосредственно в текущую ячейку или в строку формул.</a:t>
            </a:r>
            <a:endParaRPr lang="en-US" sz="2600" b="1" dirty="0" smtClean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Место ввода отмечается текстовым курсором. </a:t>
            </a: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Для редактирования содержимого ячейки можно щелкнуть на строке формул или дважды щелкнуть на текущей ячейке или нажать правую кнопку мыши, выбрать меню «Формат ячеек…»</a:t>
            </a: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Чтобы завершить ввод, сохранив введенные данные, используют кнопку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Enter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в строке формул или клавишу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Enter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999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Формат ячеек – это способ представления данных, который отражает их внешний вид в соответствии с их назначением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24208" r="18426" b="18672"/>
          <a:stretch>
            <a:fillRect/>
          </a:stretch>
        </p:blipFill>
        <p:spPr bwMode="auto">
          <a:xfrm>
            <a:off x="2051720" y="1772816"/>
            <a:ext cx="666023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Стандартные функции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3024335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Электронные таблицы позволяют производить необходимые расчёты с массивами чисел по формулам, которые можно составлять самостоятельно, а можно выбрать стандартные функции (сумма, среднее значение, степень, корень и т.д.).</a:t>
            </a:r>
          </a:p>
          <a:p>
            <a:pPr marL="914400" lvl="2" indent="0">
              <a:buNone/>
            </a:pPr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Например, = А1/В2+С3</a:t>
            </a:r>
          </a:p>
          <a:p>
            <a:pPr marL="914400" lvl="2" indent="0">
              <a:buNone/>
            </a:pPr>
            <a:r>
              <a:rPr lang="ru-RU" sz="3400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и</a:t>
            </a:r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ли       = СУММ В2:В5</a:t>
            </a:r>
          </a:p>
          <a:p>
            <a:pPr marL="914400" lvl="2" indent="0">
              <a:buNone/>
            </a:pPr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        = СТЕПЕНЬ (А5;3)</a:t>
            </a:r>
          </a:p>
          <a:p>
            <a:pPr lvl="2"/>
            <a:endParaRPr lang="ru-RU" sz="3200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20888" r="38016" b="56826"/>
          <a:stretch/>
        </p:blipFill>
        <p:spPr bwMode="auto">
          <a:xfrm>
            <a:off x="5947612" y="3106057"/>
            <a:ext cx="3173422" cy="207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вал 33"/>
          <p:cNvSpPr/>
          <p:nvPr/>
        </p:nvSpPr>
        <p:spPr>
          <a:xfrm>
            <a:off x="7066271" y="4007255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481614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5133091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Стандартные функции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вызываются кнопкой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f(x)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в строке формул</a:t>
            </a:r>
          </a:p>
        </p:txBody>
      </p:sp>
    </p:spTree>
    <p:extLst>
      <p:ext uri="{BB962C8B-B14F-4D97-AF65-F5344CB8AC3E}">
        <p14:creationId xmlns:p14="http://schemas.microsoft.com/office/powerpoint/2010/main" val="5197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Принцип относительной адресации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781128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Адрес ячейки, указанный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формуле, </a:t>
            </a:r>
            <a:r>
              <a:rPr lang="ru-RU" sz="4000" b="1" u="sng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</a:rPr>
              <a:t>привязывается</a:t>
            </a:r>
            <a:r>
              <a:rPr lang="ru-RU" sz="4000" b="1" u="sng" dirty="0">
                <a:solidFill>
                  <a:schemeClr val="accent4">
                    <a:lumMod val="75000"/>
                  </a:schemeClr>
                </a:solidFill>
              </a:rPr>
              <a:t>»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к той ячейке, в которой содержится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формула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Например, дана таблица</a:t>
            </a: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Если нужно посчитать по формуле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= А2*В1-В2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то не обязательно считать в каждой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 ячейке столбца С, а достаточно посчитать один раз и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«растянуть» результат на другие ячейки «тонким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  крестиком» курсора (за нижний правый угол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ячейки).          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  Программа автоматически пересчитает для других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  адресов ячеек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5" b="9934"/>
          <a:stretch/>
        </p:blipFill>
        <p:spPr bwMode="auto">
          <a:xfrm>
            <a:off x="4572000" y="2564904"/>
            <a:ext cx="5201405" cy="141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7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Принцип абсолютной адресации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Адрес ячейки (или её части) 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«замораживается»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в формуле, чтобы не выполнялся пересчёт данных.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формуле это обозначается знаком «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$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Например, = А2*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$B$1-B$2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7" r="86078" b="77707"/>
          <a:stretch/>
        </p:blipFill>
        <p:spPr bwMode="auto">
          <a:xfrm>
            <a:off x="2087914" y="4437112"/>
            <a:ext cx="6750763" cy="207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0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64" y="139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Фильтрация и сортировка данных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9446" y="4581128"/>
            <a:ext cx="7274554" cy="216024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4">
                    <a:lumMod val="75000"/>
                  </a:schemeClr>
                </a:solidFill>
              </a:rPr>
              <a:t>Сортировка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упорядочение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данных таблицы по значениям некоторого столбца: «Данные» → «Сортировка»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9" r="76786" b="63238"/>
          <a:stretch/>
        </p:blipFill>
        <p:spPr bwMode="auto">
          <a:xfrm>
            <a:off x="4644011" y="1268760"/>
            <a:ext cx="432047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749" y="908720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u="sng" dirty="0">
                <a:solidFill>
                  <a:schemeClr val="accent4">
                    <a:lumMod val="75000"/>
                  </a:schemeClr>
                </a:solidFill>
              </a:rPr>
              <a:t>Фильтрация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выбор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строк, удовлетворяющих некоему условию. Осуществляется с помощью команд  «Данные» → «Фильтр» (при этом курсор должен находиться внутри таблицы)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 r="37857" b="47000"/>
          <a:stretch/>
        </p:blipFill>
        <p:spPr bwMode="auto">
          <a:xfrm>
            <a:off x="4730236" y="4022865"/>
            <a:ext cx="4413763" cy="156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05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Деловая графика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Электронные таблицы предоставляют возможность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визуализировать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табличные данные, то есть представить их в наглядном графическом виде – в виде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диаграмм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Числа таблицы можно изобразить в виде графика, столбцов, кривых или долей круга. Запускается подобный инструмент с помощью меню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«Вставка»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480"/>
            <a:ext cx="5728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Цель презентации: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500174"/>
            <a:ext cx="80724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познакомиться с программными приложениями, предназначенными для обработки числовых данных, рассказать о структуре электронных таблиц</a:t>
            </a:r>
            <a:endParaRPr lang="ru-RU" sz="340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/>
          <a:stretch/>
        </p:blipFill>
        <p:spPr bwMode="auto">
          <a:xfrm>
            <a:off x="4716016" y="620688"/>
            <a:ext cx="4031612" cy="151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8"/>
          <a:stretch/>
        </p:blipFill>
        <p:spPr bwMode="auto">
          <a:xfrm>
            <a:off x="4572000" y="2636912"/>
            <a:ext cx="4824536" cy="14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9"/>
          <a:stretch/>
        </p:blipFill>
        <p:spPr bwMode="auto">
          <a:xfrm>
            <a:off x="4716017" y="4941168"/>
            <a:ext cx="4241020" cy="110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3744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Можно данные изобразить в виде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графика</a:t>
            </a:r>
          </a:p>
          <a:p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ли в виде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гистограммы</a:t>
            </a:r>
          </a:p>
          <a:p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Или в виде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круговой диаграммы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ЭТ\ученица-у-доски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4172450" cy="404558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 это только небольшая часть возможностей электронных таблиц…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501122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Родоначальником электронных таблиц как отдельного класса ПО является Дэн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Бриклин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, совместно с Бобом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Фрэнкстоном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разработавший программу табличный редактор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VisiCalc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в 1979 г.  для компьютера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Apple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II.</a:t>
            </a:r>
          </a:p>
          <a:p>
            <a:pPr algn="just">
              <a:lnSpc>
                <a:spcPct val="90000"/>
              </a:lnSpc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Это позволило превратить персональный компьютер из игрушки в инструмент для обработки больших объемов  числовой информации.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357166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История создания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286256"/>
            <a:ext cx="7215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Впоследствии появились  —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SuperCalc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Microsoft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MultiPlan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Quattro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Pro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Lotus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1-2-3,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Microsoft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Excel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OpenOffice.org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Calc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, Spread32 (для КПК).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42074"/>
            <a:ext cx="828680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Электронная таблица 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– 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особые 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наборы данных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, для обработки которых предназначены специальные программы, называемые 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</a:rPr>
              <a:t>табличными процессорами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Э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то </a:t>
            </a:r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программное приложение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, которое работает в диалоговом режиме и </a:t>
            </a:r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позволяет хранить и обрабатывать числовые данные в таблицах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.</a:t>
            </a:r>
          </a:p>
        </p:txBody>
      </p:sp>
      <p:pic>
        <p:nvPicPr>
          <p:cNvPr id="5" name="Picture 4" descr="C:\Documents and Settings\EVM\Рабочий стол\ЭТ\логотипopenoff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081" y="4257051"/>
            <a:ext cx="928694" cy="9286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77259" y="4475176"/>
            <a:ext cx="36567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OpenOffice.org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en-US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Calc</a:t>
            </a:r>
            <a:endParaRPr lang="ru-RU" sz="2600" b="1" dirty="0" smtClean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</p:txBody>
      </p:sp>
      <p:pic>
        <p:nvPicPr>
          <p:cNvPr id="7" name="Picture 2" descr="C:\Documents and Settings\EVM\Рабочий стол\ЭТ\EXCEL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153" y="3193671"/>
            <a:ext cx="1000132" cy="961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77259" y="3428199"/>
            <a:ext cx="16466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MS Excel</a:t>
            </a:r>
            <a:endParaRPr lang="ru-RU" sz="2600" b="1" dirty="0" smtClean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</p:txBody>
      </p:sp>
      <p:pic>
        <p:nvPicPr>
          <p:cNvPr id="9" name="Picture 3" descr="C:\Documents and Settings\EVM\Рабочий стол\ЭТ\lotuslive_логотип-we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429264"/>
            <a:ext cx="857256" cy="8572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79912" y="5500702"/>
            <a:ext cx="21948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Lotus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1-2-3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28604"/>
            <a:ext cx="3500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Рабочее поле</a:t>
            </a:r>
            <a:endParaRPr lang="ru-RU" sz="300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0079" b="59664"/>
          <a:stretch>
            <a:fillRect/>
          </a:stretch>
        </p:blipFill>
        <p:spPr bwMode="auto">
          <a:xfrm>
            <a:off x="2285984" y="1785926"/>
            <a:ext cx="635928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000108"/>
            <a:ext cx="2441694" cy="400110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Строка заголовка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785926"/>
            <a:ext cx="1357322" cy="707886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Строка меню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000108"/>
            <a:ext cx="2723823" cy="400110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Управляющие кнопки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14686"/>
            <a:ext cx="1736373" cy="400110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Листы книги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857628"/>
            <a:ext cx="1454244" cy="707886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Строка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состояния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78126" r="49463"/>
          <a:stretch>
            <a:fillRect/>
          </a:stretch>
        </p:blipFill>
        <p:spPr bwMode="auto">
          <a:xfrm>
            <a:off x="2285984" y="4786322"/>
            <a:ext cx="6429420" cy="19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 rot="16200000" flipH="1">
            <a:off x="1953454" y="953330"/>
            <a:ext cx="385708" cy="1279483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3"/>
          </p:cNvCxnSpPr>
          <p:nvPr/>
        </p:nvCxnSpPr>
        <p:spPr>
          <a:xfrm>
            <a:off x="1643042" y="2139869"/>
            <a:ext cx="642942" cy="3247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964777" y="1750207"/>
            <a:ext cx="785818" cy="142876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1500166" y="3929065"/>
            <a:ext cx="2571767" cy="1571637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</p:cNvCxnSpPr>
          <p:nvPr/>
        </p:nvCxnSpPr>
        <p:spPr>
          <a:xfrm>
            <a:off x="1882840" y="4211571"/>
            <a:ext cx="1046089" cy="2074950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215074" y="1071546"/>
            <a:ext cx="2018501" cy="400110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Строка формул</a:t>
            </a:r>
          </a:p>
        </p:txBody>
      </p:sp>
      <p:cxnSp>
        <p:nvCxnSpPr>
          <p:cNvPr id="29" name="Прямая со стрелкой 28"/>
          <p:cNvCxnSpPr>
            <a:stCxn id="28" idx="2"/>
          </p:cNvCxnSpPr>
          <p:nvPr/>
        </p:nvCxnSpPr>
        <p:spPr>
          <a:xfrm rot="5400000">
            <a:off x="5521952" y="1236085"/>
            <a:ext cx="1466803" cy="1937944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868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Документ электронной таблицы  называется </a:t>
            </a:r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рабочей книгой 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или </a:t>
            </a:r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книгой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.</a:t>
            </a: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Книга представляет собой набор рабочих листов.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3116"/>
            <a:ext cx="8286808" cy="123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В окне документа в приложении отображается текущий рабочий лист, с которым ведется работа.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429000"/>
            <a:ext cx="83582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Каждый лист представляет собой таблицу и имеет название, которое отображается на ярлычке листа.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88867" r="69852" b="3320"/>
          <a:stretch>
            <a:fillRect/>
          </a:stretch>
        </p:blipFill>
        <p:spPr bwMode="auto">
          <a:xfrm>
            <a:off x="1785918" y="4929198"/>
            <a:ext cx="69065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 rot="19488423">
            <a:off x="3339882" y="4190448"/>
            <a:ext cx="378047" cy="1124856"/>
          </a:xfrm>
          <a:prstGeom prst="downArrow">
            <a:avLst/>
          </a:prstGeom>
          <a:noFill/>
          <a:ln w="444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572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С помощью ярлычков можно переключаться к другим рабочим листам, входящим в ту же самую рабочую книгу.</a:t>
            </a: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Листы можно переименовывать (для этого надо дважды щелкнуть на его ярлычке), добавлять,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264320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удалять,</a:t>
            </a: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перемещать, </a:t>
            </a: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копировать,</a:t>
            </a: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изменять цвет ярлычка </a:t>
            </a:r>
          </a:p>
        </p:txBody>
      </p:sp>
      <p:pic>
        <p:nvPicPr>
          <p:cNvPr id="2050" name="Picture 2" descr="G:\ЭТ\меню-openofice-листы1web.gif"/>
          <p:cNvPicPr>
            <a:picLocks noChangeAspect="1" noChangeArrowheads="1"/>
          </p:cNvPicPr>
          <p:nvPr/>
        </p:nvPicPr>
        <p:blipFill>
          <a:blip r:embed="rId2" cstate="print"/>
          <a:srcRect t="3445"/>
          <a:stretch>
            <a:fillRect/>
          </a:stretch>
        </p:blipFill>
        <p:spPr bwMode="auto">
          <a:xfrm>
            <a:off x="3000364" y="2487833"/>
            <a:ext cx="5737892" cy="4159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5011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Таблица состоит из строк и столбцов.</a:t>
            </a:r>
          </a:p>
          <a:p>
            <a:pPr algn="just"/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Столбцы (вертикальные ряды)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озаглавлены прописными латинскими буквами или буквенными комбинациями (А, В, С, … </a:t>
            </a: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Z, AA, AB, … AZ, BA, … IV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).</a:t>
            </a:r>
            <a:endParaRPr lang="en-US" sz="2600" b="1" dirty="0" smtClean="0">
              <a:solidFill>
                <a:schemeClr val="accent4">
                  <a:lumMod val="75000"/>
                </a:schemeClr>
              </a:solidFill>
              <a:latin typeface="Consolas" pitchFamily="49" charset="0"/>
            </a:endParaRPr>
          </a:p>
          <a:p>
            <a:pPr algn="just"/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Строки (горизонтальные ряды) 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нумеруются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числами, от 1 до 65536 (максимально допустимый номер строки).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1719" r="43800" b="46289"/>
          <a:stretch>
            <a:fillRect/>
          </a:stretch>
        </p:blipFill>
        <p:spPr bwMode="auto">
          <a:xfrm>
            <a:off x="3563888" y="3793026"/>
            <a:ext cx="5222954" cy="29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572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Ячейка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 – каждая виртуальная клетка таблицы.  Располагается на пересечении столбца и строки.</a:t>
            </a: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Каждая ячейка имеет </a:t>
            </a:r>
            <a:r>
              <a:rPr lang="ru-RU" sz="2600" b="1" u="sng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адрес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, который состоит из имени столбца и номера строки. </a:t>
            </a:r>
          </a:p>
          <a:p>
            <a:pPr algn="just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</a:rPr>
              <a:t>Например, В2, С5 и т.д.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1719" r="43800" b="46289"/>
          <a:stretch>
            <a:fillRect/>
          </a:stretch>
        </p:blipFill>
        <p:spPr bwMode="auto">
          <a:xfrm>
            <a:off x="1714480" y="2500306"/>
            <a:ext cx="7215206" cy="402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000364" y="3214686"/>
            <a:ext cx="1285884" cy="42862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00496" y="3929066"/>
            <a:ext cx="1285884" cy="42862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803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Стандартные функции</vt:lpstr>
      <vt:lpstr>Принцип относительной адресации</vt:lpstr>
      <vt:lpstr>Принцип абсолютной адресации</vt:lpstr>
      <vt:lpstr>Фильтрация и сортировка данных</vt:lpstr>
      <vt:lpstr>Деловая графика</vt:lpstr>
      <vt:lpstr>Презентация PowerPoint</vt:lpstr>
      <vt:lpstr>Презентация PowerPoint</vt:lpstr>
    </vt:vector>
  </TitlesOfParts>
  <Company>ГОУ гимназия №70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юля</cp:lastModifiedBy>
  <cp:revision>121</cp:revision>
  <dcterms:created xsi:type="dcterms:W3CDTF">2003-01-01T04:56:56Z</dcterms:created>
  <dcterms:modified xsi:type="dcterms:W3CDTF">2013-06-16T22:24:29Z</dcterms:modified>
</cp:coreProperties>
</file>