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66" r:id="rId2"/>
    <p:sldId id="268" r:id="rId3"/>
    <p:sldId id="345" r:id="rId4"/>
    <p:sldId id="272" r:id="rId5"/>
    <p:sldId id="273" r:id="rId6"/>
    <p:sldId id="276" r:id="rId7"/>
    <p:sldId id="277" r:id="rId8"/>
    <p:sldId id="351" r:id="rId9"/>
    <p:sldId id="309" r:id="rId10"/>
    <p:sldId id="302" r:id="rId11"/>
    <p:sldId id="353" r:id="rId12"/>
    <p:sldId id="284" r:id="rId13"/>
    <p:sldId id="354" r:id="rId14"/>
    <p:sldId id="347" r:id="rId15"/>
    <p:sldId id="286" r:id="rId16"/>
    <p:sldId id="288" r:id="rId17"/>
    <p:sldId id="291" r:id="rId18"/>
    <p:sldId id="338" r:id="rId19"/>
    <p:sldId id="339" r:id="rId20"/>
    <p:sldId id="340" r:id="rId21"/>
    <p:sldId id="341" r:id="rId22"/>
    <p:sldId id="295" r:id="rId23"/>
    <p:sldId id="303" r:id="rId24"/>
    <p:sldId id="348" r:id="rId25"/>
    <p:sldId id="306" r:id="rId26"/>
    <p:sldId id="349" r:id="rId27"/>
    <p:sldId id="308" r:id="rId28"/>
    <p:sldId id="350" r:id="rId29"/>
    <p:sldId id="336" r:id="rId30"/>
    <p:sldId id="322" r:id="rId31"/>
    <p:sldId id="325" r:id="rId32"/>
    <p:sldId id="343" r:id="rId33"/>
    <p:sldId id="355" r:id="rId34"/>
    <p:sldId id="327" r:id="rId35"/>
    <p:sldId id="331" r:id="rId36"/>
    <p:sldId id="260" r:id="rId37"/>
    <p:sldId id="263" r:id="rId38"/>
    <p:sldId id="265" r:id="rId39"/>
    <p:sldId id="297" r:id="rId40"/>
    <p:sldId id="270" r:id="rId41"/>
    <p:sldId id="298" r:id="rId42"/>
    <p:sldId id="300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CAA926A-C9D6-415D-A569-9995533D6F68}">
          <p14:sldIdLst>
            <p14:sldId id="266"/>
            <p14:sldId id="268"/>
            <p14:sldId id="345"/>
            <p14:sldId id="272"/>
            <p14:sldId id="273"/>
            <p14:sldId id="276"/>
            <p14:sldId id="277"/>
            <p14:sldId id="351"/>
            <p14:sldId id="309"/>
            <p14:sldId id="302"/>
            <p14:sldId id="353"/>
            <p14:sldId id="284"/>
            <p14:sldId id="354"/>
            <p14:sldId id="347"/>
            <p14:sldId id="286"/>
            <p14:sldId id="288"/>
            <p14:sldId id="291"/>
            <p14:sldId id="338"/>
            <p14:sldId id="339"/>
            <p14:sldId id="340"/>
            <p14:sldId id="341"/>
            <p14:sldId id="295"/>
            <p14:sldId id="303"/>
            <p14:sldId id="348"/>
            <p14:sldId id="306"/>
            <p14:sldId id="349"/>
            <p14:sldId id="308"/>
            <p14:sldId id="350"/>
            <p14:sldId id="336"/>
            <p14:sldId id="322"/>
            <p14:sldId id="325"/>
            <p14:sldId id="343"/>
            <p14:sldId id="355"/>
          </p14:sldIdLst>
        </p14:section>
        <p14:section name="Раздел без заголовка" id="{BDE91C43-571A-40E4-B3EC-0F119281DF86}">
          <p14:sldIdLst>
            <p14:sldId id="327"/>
            <p14:sldId id="331"/>
            <p14:sldId id="260"/>
            <p14:sldId id="263"/>
            <p14:sldId id="265"/>
            <p14:sldId id="297"/>
            <p14:sldId id="270"/>
            <p14:sldId id="298"/>
            <p14:sldId id="300"/>
            <p14:sldId id="30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FD"/>
    <a:srgbClr val="8000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26" autoAdjust="0"/>
    <p:restoredTop sz="64850" autoAdjust="0"/>
  </p:normalViewPr>
  <p:slideViewPr>
    <p:cSldViewPr>
      <p:cViewPr varScale="1">
        <p:scale>
          <a:sx n="85" d="100"/>
          <a:sy n="85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4029-F8F8-42E6-9343-B3F90F717B76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48EB-6D8A-4A58-BA0F-4CA593D7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63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E42752-94F4-4531-B811-938AC5141C2C}" type="slidenum">
              <a:rPr lang="ru-RU" sz="1200" smtClean="0"/>
              <a:pPr eaLnBrk="1" hangingPunct="1"/>
              <a:t>9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7C4405C-76EB-4455-B0CE-6E7340BA2906}" type="slidenum">
              <a:rPr lang="ru-RU" smtClean="0">
                <a:latin typeface="Arial" charset="0"/>
              </a:rPr>
              <a:pPr eaLnBrk="1" hangingPunct="1"/>
              <a:t>18</a:t>
            </a:fld>
            <a:endParaRPr lang="ru-RU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7C511B-E7FF-4AEB-AC00-B8556490E16B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1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58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2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86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42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09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7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55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3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39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88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50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5;&#1086;&#1090;&#1086;&#1074;&#1099;&#1081;%201\&#1082;&#1086;&#1085;&#1082;&#1091;&#1088;&#1089;&#1085;&#1099;&#1081;%20&#1091;&#1088;&#1086;&#1082;%205.04.2011&#1075;.&#1050;&#1072;&#1079;&#1072;&#1085;&#1094;&#1077;&#1074;&#1072;%20&#1054;.&#1060;\&#1042;&#1077;&#1089;&#1077;&#1083;&#1072;&#1103;%20&#1092;&#1091;&#1075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5;&#1086;&#1090;&#1086;&#1074;&#1099;&#1081;%201\&#1082;&#1086;&#1085;&#1082;&#1091;&#1088;&#1089;&#1085;&#1099;&#1081;%20&#1091;&#1088;&#1086;&#1082;%205.04.2011&#1075;.&#1050;&#1072;&#1079;&#1072;&#1085;&#1094;&#1077;&#1074;&#1072;%20&#1054;.&#1060;\&#1042;&#1077;&#1089;&#1077;&#1083;&#1072;&#1103;%20&#1092;&#1091;&#1075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j0432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524000" cy="1524000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395536" y="1371600"/>
            <a:ext cx="8215064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4800" dirty="0">
                <a:solidFill>
                  <a:schemeClr val="accent3"/>
                </a:solidFill>
              </a:rPr>
              <a:t> </a:t>
            </a:r>
            <a:r>
              <a:rPr lang="ru-RU" sz="4800" dirty="0" smtClean="0">
                <a:solidFill>
                  <a:schemeClr val="accent3"/>
                </a:solidFill>
              </a:rPr>
              <a:t>          класс</a:t>
            </a:r>
            <a:endParaRPr lang="ru-RU" sz="4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pPr>
              <a:spcBef>
                <a:spcPct val="20000"/>
              </a:spcBef>
            </a:pPr>
            <a:endParaRPr lang="ru-RU" sz="4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pPr>
              <a:spcBef>
                <a:spcPct val="20000"/>
              </a:spcBef>
            </a:pPr>
            <a:endParaRPr lang="ru-RU" sz="4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</a:pPr>
            <a:endParaRPr lang="ru-RU" sz="2000" dirty="0" smtClean="0">
              <a:solidFill>
                <a:srgbClr val="E3DED1">
                  <a:shade val="25000"/>
                </a:srgbClr>
              </a:solidFill>
              <a:latin typeface="Verdana"/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</a:pPr>
            <a:r>
              <a:rPr lang="ru-RU" sz="2000" dirty="0" smtClean="0">
                <a:solidFill>
                  <a:srgbClr val="E3DED1">
                    <a:shade val="25000"/>
                  </a:srgbClr>
                </a:solidFill>
                <a:latin typeface="Verdana"/>
              </a:rPr>
              <a:t>Разработала Кузьменко Г.Ф.</a:t>
            </a:r>
            <a:endParaRPr lang="ru-RU" sz="2000" dirty="0">
              <a:solidFill>
                <a:srgbClr val="E3DED1">
                  <a:shade val="25000"/>
                </a:srgbClr>
              </a:solidFill>
              <a:latin typeface="Verdana"/>
            </a:endParaRPr>
          </a:p>
          <a:p>
            <a:pPr>
              <a:spcBef>
                <a:spcPct val="20000"/>
              </a:spcBef>
            </a:pPr>
            <a:endParaRPr lang="ru-RU" sz="4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/>
              <a:ea typeface="+mj-ea"/>
              <a:cs typeface="+mj-cs"/>
            </a:endParaRPr>
          </a:p>
          <a:p>
            <a:pPr>
              <a:spcBef>
                <a:spcPct val="20000"/>
              </a:spcBef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ea typeface="+mj-ea"/>
                <a:cs typeface="+mj-cs"/>
              </a:rPr>
              <a:t>«КУНЯ», ключ,  перо, «АБ»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7939" y="2967335"/>
            <a:ext cx="4828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Русский     язык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D:\лук 1 класс\DSCN0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4663"/>
            <a:ext cx="3534545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i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04" y="1521318"/>
            <a:ext cx="1214437" cy="101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65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51837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u="sng" dirty="0">
                <a:solidFill>
                  <a:sysClr val="windowText" lastClr="000000"/>
                </a:solidFill>
              </a:rPr>
              <a:t>Хочу    </a:t>
            </a:r>
            <a:r>
              <a:rPr lang="ru-RU" sz="5400" b="1" i="1" u="sng" dirty="0" smtClean="0">
                <a:solidFill>
                  <a:sysClr val="windowText" lastClr="000000"/>
                </a:solidFill>
              </a:rPr>
              <a:t>УЗНАТЬ …</a:t>
            </a:r>
            <a:endParaRPr lang="ru-RU" sz="5400" b="1" i="1" dirty="0">
              <a:solidFill>
                <a:sysClr val="windowText" lastClr="000000"/>
              </a:solidFill>
            </a:endParaRPr>
          </a:p>
          <a:p>
            <a:r>
              <a:rPr lang="ru-RU" sz="5400" b="1" i="1" dirty="0">
                <a:solidFill>
                  <a:sysClr val="windowText" lastClr="000000"/>
                </a:solidFill>
              </a:rPr>
              <a:t> </a:t>
            </a:r>
          </a:p>
          <a:p>
            <a:pPr lvl="0"/>
            <a:r>
              <a:rPr lang="ru-RU" sz="5400" b="1" i="1" u="sng" dirty="0">
                <a:solidFill>
                  <a:sysClr val="windowText" lastClr="000000"/>
                </a:solidFill>
              </a:rPr>
              <a:t>Будем </a:t>
            </a:r>
            <a:r>
              <a:rPr lang="ru-RU" sz="5400" b="1" i="1" u="sng" dirty="0" smtClean="0">
                <a:solidFill>
                  <a:sysClr val="windowText" lastClr="000000"/>
                </a:solidFill>
              </a:rPr>
              <a:t>УЧИТЬСЯ …</a:t>
            </a:r>
            <a:endParaRPr lang="ru-RU" sz="5400" b="1" i="1" dirty="0">
              <a:solidFill>
                <a:sysClr val="windowText" lastClr="000000"/>
              </a:solidFill>
            </a:endParaRPr>
          </a:p>
          <a:p>
            <a:r>
              <a:rPr lang="ru-RU" sz="5400" b="1" i="1" dirty="0">
                <a:solidFill>
                  <a:sysClr val="windowText" lastClr="000000"/>
                </a:solidFill>
              </a:rPr>
              <a:t> </a:t>
            </a:r>
          </a:p>
          <a:p>
            <a:pPr lvl="0"/>
            <a:r>
              <a:rPr lang="ru-RU" sz="5400" b="1" i="1" u="sng" dirty="0">
                <a:solidFill>
                  <a:sysClr val="windowText" lastClr="000000"/>
                </a:solidFill>
              </a:rPr>
              <a:t>МОГУ </a:t>
            </a:r>
            <a:r>
              <a:rPr lang="ru-RU" sz="5400" b="1" i="1" u="sng" dirty="0" smtClean="0">
                <a:solidFill>
                  <a:sysClr val="windowText" lastClr="000000"/>
                </a:solidFill>
              </a:rPr>
              <a:t>работать…</a:t>
            </a:r>
            <a:endParaRPr lang="ru-RU" sz="54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6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Подумай!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     С самого утра во дворе слышны весёлые крики    ребят     .    Ребята строят ледяную горку. Ребята сделали из снега холмик и заливают его водой. Весело будет ребятам кататься с горки.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691681" y="2636838"/>
            <a:ext cx="115212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Дети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979613" y="2132856"/>
            <a:ext cx="1296987" cy="5039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 малышей 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516216" y="3068638"/>
            <a:ext cx="1943795" cy="588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детворе</a:t>
            </a:r>
          </a:p>
        </p:txBody>
      </p:sp>
      <p:pic>
        <p:nvPicPr>
          <p:cNvPr id="7182" name="Picture 14" descr="snegov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3067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00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8" grpId="0" animBg="1"/>
      <p:bldP spid="7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20" name="PubRRectCallout"/>
          <p:cNvSpPr>
            <a:spLocks noEditPoints="1" noChangeArrowheads="1"/>
          </p:cNvSpPr>
          <p:nvPr/>
        </p:nvSpPr>
        <p:spPr bwMode="auto">
          <a:xfrm>
            <a:off x="395288" y="260350"/>
            <a:ext cx="8280400" cy="4752975"/>
          </a:xfrm>
          <a:custGeom>
            <a:avLst/>
            <a:gdLst>
              <a:gd name="T0" fmla="*/ 4140200 w 21600"/>
              <a:gd name="T1" fmla="*/ 0 h 21600"/>
              <a:gd name="T2" fmla="*/ 0 w 21600"/>
              <a:gd name="T3" fmla="*/ 1900750 h 21600"/>
              <a:gd name="T4" fmla="*/ 4840967 w 21600"/>
              <a:gd name="T5" fmla="*/ 4752975 h 21600"/>
              <a:gd name="T6" fmla="*/ 4140200 w 21600"/>
              <a:gd name="T7" fmla="*/ 3801720 h 21600"/>
              <a:gd name="T8" fmla="*/ 8280400 w 21600"/>
              <a:gd name="T9" fmla="*/ 1900750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2628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lnTo>
                  <a:pt x="532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solidFill>
                  <a:srgbClr val="990099"/>
                </a:solidFill>
              </a:rPr>
              <a:t>Слова, близкие по значению и отвечающие на один и тот же вопрос, называются синонимами.</a:t>
            </a:r>
          </a:p>
          <a:p>
            <a:r>
              <a:rPr lang="ru-RU" sz="4000" dirty="0"/>
              <a:t>Например: </a:t>
            </a:r>
            <a:r>
              <a:rPr lang="ru-RU" sz="4000" b="1" dirty="0" smtClean="0">
                <a:solidFill>
                  <a:schemeClr val="tx2"/>
                </a:solidFill>
              </a:rPr>
              <a:t>дети </a:t>
            </a:r>
            <a:r>
              <a:rPr lang="ru-RU" sz="4000" b="1" dirty="0">
                <a:solidFill>
                  <a:schemeClr val="tx2"/>
                </a:solidFill>
              </a:rPr>
              <a:t>– ребята – детвора – малыши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8950"/>
            <a:ext cx="1754113" cy="17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6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АЛГОРИТМ</a:t>
            </a:r>
            <a:r>
              <a:rPr lang="ru-RU" dirty="0">
                <a:latin typeface="Arial Black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1</a:t>
            </a:r>
            <a:r>
              <a:rPr lang="ru-RU" sz="4800" dirty="0" smtClean="0"/>
              <a:t>. </a:t>
            </a:r>
            <a:r>
              <a:rPr lang="ru-RU" sz="4800" b="1" dirty="0" smtClean="0"/>
              <a:t>Прочитать текст.    </a:t>
            </a:r>
          </a:p>
          <a:p>
            <a:pPr marL="0" indent="0">
              <a:buNone/>
            </a:pPr>
            <a:r>
              <a:rPr lang="ru-RU" sz="4800" b="1" dirty="0" smtClean="0"/>
              <a:t>2. Найти или подобрать </a:t>
            </a:r>
          </a:p>
          <a:p>
            <a:pPr marL="0" indent="0">
              <a:buNone/>
            </a:pPr>
            <a:r>
              <a:rPr lang="ru-RU" sz="4800" dirty="0">
                <a:latin typeface="Arial Black" pitchFamily="34" charset="0"/>
              </a:rPr>
              <a:t> </a:t>
            </a:r>
            <a:r>
              <a:rPr lang="ru-RU" sz="4800" dirty="0" smtClean="0">
                <a:latin typeface="Arial Black" pitchFamily="34" charset="0"/>
              </a:rPr>
              <a:t>        </a:t>
            </a: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синонимы. </a:t>
            </a:r>
          </a:p>
          <a:p>
            <a:pPr marL="0" indent="0">
              <a:buNone/>
            </a:pPr>
            <a:r>
              <a:rPr lang="ru-RU" sz="4800" dirty="0" smtClean="0"/>
              <a:t>3. </a:t>
            </a:r>
            <a:r>
              <a:rPr lang="ru-RU" sz="4800" b="1" dirty="0" smtClean="0"/>
              <a:t>Применить определение.</a:t>
            </a:r>
          </a:p>
          <a:p>
            <a:pPr marL="0" indent="0">
              <a:buNone/>
            </a:pPr>
            <a:r>
              <a:rPr lang="ru-RU" sz="4800" b="1" dirty="0" smtClean="0"/>
              <a:t>4. Сделать вывод.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62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/>
              <a:t>Понаблюдайте и сделайте вывод,</a:t>
            </a:r>
            <a:br>
              <a:rPr lang="ru-RU" sz="3200" b="1" dirty="0" smtClean="0"/>
            </a:br>
            <a:r>
              <a:rPr lang="ru-RU" sz="3200" b="1" dirty="0"/>
              <a:t>ч</a:t>
            </a:r>
            <a:r>
              <a:rPr lang="ru-RU" sz="3200" b="1" dirty="0" smtClean="0"/>
              <a:t>ем похожи и чем различаются группы слов?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3"/>
            <a:ext cx="8964612" cy="4214812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Ребята, ребятки, ребячий, ребятушки.</a:t>
            </a:r>
          </a:p>
          <a:p>
            <a:pPr eaLnBrk="1" hangingPunct="1"/>
            <a:r>
              <a:rPr lang="ru-RU" sz="3600" dirty="0" smtClean="0"/>
              <a:t>Ребята, дети, малыши, детвора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D:\лук 1 класс\DSCN0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81127"/>
            <a:ext cx="2016224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50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</a:rPr>
              <a:t>Подумай!</a:t>
            </a:r>
          </a:p>
        </p:txBody>
      </p:sp>
      <p:pic>
        <p:nvPicPr>
          <p:cNvPr id="11267" name="Picture 3" descr="Image1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55875" y="2349500"/>
            <a:ext cx="1331913" cy="1798638"/>
          </a:xfr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138" y="1196975"/>
            <a:ext cx="8424862" cy="4962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</a:rPr>
              <a:t>Задуть,  потушить,  выключить,  погасить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1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1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1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1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задуть        погасить      выключить          потушить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dirty="0" smtClean="0">
                <a:solidFill>
                  <a:schemeClr val="tx2"/>
                </a:solidFill>
              </a:rPr>
              <a:t> </a:t>
            </a: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</p:txBody>
      </p:sp>
      <p:pic>
        <p:nvPicPr>
          <p:cNvPr id="11269" name="Picture 5" descr="Image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16859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mage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18716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Image1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18732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476375" y="1628775"/>
            <a:ext cx="0" cy="504825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276600" y="1628775"/>
            <a:ext cx="3167063" cy="576263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932363" y="1557338"/>
            <a:ext cx="144462" cy="64770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348038" y="1700213"/>
            <a:ext cx="4319587" cy="504825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7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8" grpId="0" animBg="1"/>
      <p:bldP spid="17419" grpId="0" animBg="1"/>
      <p:bldP spid="17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smtClean="0">
                <a:solidFill>
                  <a:srgbClr val="990099"/>
                </a:solidFill>
              </a:rPr>
              <a:t>Понаблюдай за употреблением синонимов в речи.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solidFill>
                  <a:schemeClr val="tx2"/>
                </a:solidFill>
              </a:rPr>
              <a:t>Приятелей много – а друга нет.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755577" y="2276475"/>
            <a:ext cx="2664296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156176" y="2349500"/>
            <a:ext cx="1224136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24175"/>
            <a:ext cx="31813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82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6" name="PubRRectCallout"/>
          <p:cNvSpPr>
            <a:spLocks noEditPoints="1" noChangeArrowheads="1"/>
          </p:cNvSpPr>
          <p:nvPr/>
        </p:nvSpPr>
        <p:spPr bwMode="auto">
          <a:xfrm>
            <a:off x="395288" y="260350"/>
            <a:ext cx="8280400" cy="4752975"/>
          </a:xfrm>
          <a:custGeom>
            <a:avLst/>
            <a:gdLst>
              <a:gd name="T0" fmla="*/ 4140200 w 21600"/>
              <a:gd name="T1" fmla="*/ 0 h 21600"/>
              <a:gd name="T2" fmla="*/ 0 w 21600"/>
              <a:gd name="T3" fmla="*/ 1900750 h 21600"/>
              <a:gd name="T4" fmla="*/ 4840967 w 21600"/>
              <a:gd name="T5" fmla="*/ 4752975 h 21600"/>
              <a:gd name="T6" fmla="*/ 4140200 w 21600"/>
              <a:gd name="T7" fmla="*/ 3801720 h 21600"/>
              <a:gd name="T8" fmla="*/ 8280400 w 21600"/>
              <a:gd name="T9" fmla="*/ 1900750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2628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lnTo>
                  <a:pt x="532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</a:rPr>
              <a:t>Значения слов-синонимов не всегда совпадают. Часто синонимы различаются оттенками значений.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17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st-6773-11631909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2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ru-RU" b="1" i="1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993062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2593"/>
              </a:avLst>
            </a:prstTxWarp>
          </a:bodyPr>
          <a:lstStyle/>
          <a:p>
            <a:pPr algn="ctr"/>
            <a:r>
              <a:rPr lang="ru-RU" sz="3600" b="1" kern="10" dirty="0" err="1">
                <a:solidFill>
                  <a:schemeClr val="accent1"/>
                </a:solidFill>
                <a:latin typeface="Arial"/>
                <a:cs typeface="Arial"/>
              </a:rPr>
              <a:t>физминутка</a:t>
            </a:r>
            <a:endParaRPr lang="ru-RU" sz="3600" b="1" kern="10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solidFill>
                  <a:schemeClr val="accent1"/>
                </a:solidFill>
                <a:latin typeface="Arial"/>
                <a:cs typeface="Arial"/>
              </a:rPr>
              <a:t>для глаз</a:t>
            </a:r>
          </a:p>
        </p:txBody>
      </p:sp>
      <p:pic>
        <p:nvPicPr>
          <p:cNvPr id="16389" name="Picture 5" descr="post-6773-11631909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4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 rot="-5400000">
            <a:off x="539750" y="3141663"/>
            <a:ext cx="792163" cy="935037"/>
          </a:xfrm>
          <a:prstGeom prst="ellipse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80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C 0.00052 -0.09989 0.09357 -0.18197 0.20677 -0.18197 C 0.3401 -0.18197 0.38854 -0.09087 0.4085 -0.0363 L 0.42916 0.0363 C 0.45034 0.09086 0.50156 0.1815 0.65277 0.1815 C 0.74895 0.1815 0.85816 0.09988 0.85833 3.98844E-6 C 0.85833 -0.09989 0.74895 -0.18197 0.65277 -0.18197 C 0.50156 -0.18197 0.45034 -0.09087 0.42916 -0.0363 L 0.4085 0.0363 C 0.38854 0.08994 0.34027 0.1815 0.20764 0.1815 C 0.09357 0.1815 3.61111E-6 0.09988 3.61111E-6 3.98844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Мое настроение сейчас</a:t>
            </a:r>
          </a:p>
        </p:txBody>
      </p:sp>
      <p:pic>
        <p:nvPicPr>
          <p:cNvPr id="11267" name="Picture 4" descr="1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3224213" cy="3024187"/>
          </a:xfrm>
          <a:noFill/>
        </p:spPr>
      </p:pic>
      <p:pic>
        <p:nvPicPr>
          <p:cNvPr id="11268" name="Picture 6" descr="1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30888" y="2781300"/>
            <a:ext cx="3313112" cy="3201988"/>
          </a:xfrm>
          <a:noFill/>
        </p:spPr>
      </p:pic>
      <p:pic>
        <p:nvPicPr>
          <p:cNvPr id="12297" name="Веселая фуг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958" y="1124743"/>
            <a:ext cx="2607186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60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6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16414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5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16412" name="AutoShape 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AutoShape 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16410" name="AutoShape 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AutoShape 1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16408" name="AutoShape 1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AutoShape 1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16406" name="AutoShape 15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AutoShape 16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16404" name="AutoShape 1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AutoShape 1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16402" name="AutoShape 2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16400" name="AutoShape 2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AutoShape 2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16398" name="AutoShape 2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AutoShape 2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  <a:solidFill>
            <a:srgbClr val="FF0000"/>
          </a:solidFill>
        </p:grpSpPr>
        <p:sp>
          <p:nvSpPr>
            <p:cNvPr id="16396" name="AutoShape 30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AutoShape 31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83449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1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2900" b="1" dirty="0" smtClean="0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33795" name="Picture 5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2888" y="242888"/>
            <a:ext cx="8477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Ежедневно делайте зарядку для глаз от 2 до 5 минут!</a:t>
            </a:r>
          </a:p>
        </p:txBody>
      </p:sp>
    </p:spTree>
    <p:extLst>
      <p:ext uri="{BB962C8B-B14F-4D97-AF65-F5344CB8AC3E}">
        <p14:creationId xmlns:p14="http://schemas.microsoft.com/office/powerpoint/2010/main" xmlns="" val="81540718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468313" y="1447800"/>
            <a:ext cx="86756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у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</a:rPr>
              <a:t>важай </a:t>
            </a: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своего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</a:rPr>
              <a:t>товарища;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 у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</a:rPr>
              <a:t>мей </a:t>
            </a: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каждого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</a:rPr>
              <a:t>выслушать;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</a:rPr>
              <a:t>не </a:t>
            </a: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</a:rPr>
              <a:t>согласен – предлагай</a:t>
            </a:r>
            <a:r>
              <a:rPr lang="ru-RU" sz="4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27088" y="476250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Устав    групповой  работы:</a:t>
            </a:r>
          </a:p>
        </p:txBody>
      </p:sp>
      <p:pic>
        <p:nvPicPr>
          <p:cNvPr id="119812" name="Picture 4" descr="1241719664_a77990d9c74b8760702b2d56c3b38df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263" y="4732338"/>
            <a:ext cx="424973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48188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946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186" y="620688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/>
              <a:t>Задание 1группе :</a:t>
            </a:r>
            <a:r>
              <a:rPr lang="ru-RU" sz="3200" dirty="0" smtClean="0"/>
              <a:t>      из </a:t>
            </a:r>
            <a:r>
              <a:rPr lang="ru-RU" sz="3200" dirty="0"/>
              <a:t>данного списка </a:t>
            </a:r>
            <a:r>
              <a:rPr lang="ru-RU" sz="3200" dirty="0" smtClean="0"/>
              <a:t>составь парами слова близкие </a:t>
            </a:r>
            <a:r>
              <a:rPr lang="ru-RU" sz="3200" dirty="0"/>
              <a:t>по </a:t>
            </a:r>
            <a:r>
              <a:rPr lang="ru-RU" sz="3200" dirty="0" smtClean="0"/>
              <a:t>значению:                                                     </a:t>
            </a:r>
          </a:p>
          <a:p>
            <a:pPr>
              <a:defRPr/>
            </a:pPr>
            <a:endParaRPr lang="ru-RU" sz="32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4000" b="1" i="1" dirty="0"/>
              <a:t>т</a:t>
            </a:r>
            <a:r>
              <a:rPr lang="ru-RU" sz="4000" b="1" i="1" dirty="0" smtClean="0"/>
              <a:t>емнота, </a:t>
            </a:r>
            <a:r>
              <a:rPr lang="ru-RU" sz="4000" b="1" i="1" dirty="0"/>
              <a:t>отметка, </a:t>
            </a:r>
            <a:r>
              <a:rPr lang="ru-RU" sz="4000" b="1" i="1" dirty="0" smtClean="0"/>
              <a:t>дом</a:t>
            </a:r>
            <a:r>
              <a:rPr lang="ru-RU" sz="4000" b="1" i="1" dirty="0"/>
              <a:t>, </a:t>
            </a:r>
            <a:r>
              <a:rPr lang="ru-RU" sz="4000" b="1" i="1" dirty="0" smtClean="0"/>
              <a:t>черта, </a:t>
            </a:r>
            <a:endParaRPr lang="ru-RU" sz="4000" dirty="0"/>
          </a:p>
          <a:p>
            <a:pPr>
              <a:defRPr/>
            </a:pPr>
            <a:r>
              <a:rPr lang="ru-RU" sz="4000" i="1" dirty="0">
                <a:solidFill>
                  <a:schemeClr val="accent1">
                    <a:lumMod val="25000"/>
                  </a:schemeClr>
                </a:solidFill>
              </a:rPr>
              <a:t>з</a:t>
            </a:r>
            <a:r>
              <a:rPr lang="ru-RU" sz="4000" i="1" dirty="0" smtClean="0">
                <a:solidFill>
                  <a:schemeClr val="accent1">
                    <a:lumMod val="25000"/>
                  </a:schemeClr>
                </a:solidFill>
              </a:rPr>
              <a:t>дание</a:t>
            </a:r>
            <a:r>
              <a:rPr lang="ru-RU" sz="4000" i="1" dirty="0">
                <a:solidFill>
                  <a:schemeClr val="accent1">
                    <a:lumMod val="25000"/>
                  </a:schemeClr>
                </a:solidFill>
              </a:rPr>
              <a:t>, весна, оценка, </a:t>
            </a:r>
            <a:r>
              <a:rPr lang="ru-RU" sz="4000" i="1" dirty="0" smtClean="0">
                <a:solidFill>
                  <a:schemeClr val="accent1">
                    <a:lumMod val="25000"/>
                  </a:schemeClr>
                </a:solidFill>
              </a:rPr>
              <a:t>сумерки.</a:t>
            </a:r>
            <a:endParaRPr lang="ru-RU" sz="4000" i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endParaRPr lang="ru-RU" sz="4000" dirty="0" smtClean="0"/>
          </a:p>
          <a:p>
            <a:pPr>
              <a:defRPr/>
            </a:pPr>
            <a:r>
              <a:rPr lang="ru-RU" sz="4000" dirty="0" smtClean="0"/>
              <a:t>Какие </a:t>
            </a:r>
            <a:r>
              <a:rPr lang="ru-RU" sz="4000" dirty="0"/>
              <a:t>слова "лишние"? Почему?</a:t>
            </a:r>
          </a:p>
        </p:txBody>
      </p:sp>
    </p:spTree>
    <p:extLst>
      <p:ext uri="{BB962C8B-B14F-4D97-AF65-F5344CB8AC3E}">
        <p14:creationId xmlns:p14="http://schemas.microsoft.com/office/powerpoint/2010/main" xmlns="" val="15768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1 группа.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Что слова обозначают?</a:t>
            </a:r>
          </a:p>
          <a:p>
            <a:pPr>
              <a:buFontTx/>
              <a:buChar char="-"/>
            </a:pPr>
            <a:r>
              <a:rPr lang="ru-RU" b="1" dirty="0" smtClean="0"/>
              <a:t>Какой частью речи являются?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Темнота-сумерки,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отметка </a:t>
            </a:r>
            <a:r>
              <a:rPr lang="ru-RU" b="1" i="1" dirty="0">
                <a:solidFill>
                  <a:srgbClr val="800000"/>
                </a:solidFill>
              </a:rPr>
              <a:t>– оценка, </a:t>
            </a:r>
            <a:endParaRPr lang="ru-RU" b="1" i="1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дом </a:t>
            </a:r>
            <a:r>
              <a:rPr lang="ru-RU" b="1" i="1" dirty="0">
                <a:solidFill>
                  <a:srgbClr val="800000"/>
                </a:solidFill>
              </a:rPr>
              <a:t>– </a:t>
            </a:r>
            <a:r>
              <a:rPr lang="ru-RU" b="1" i="1" dirty="0" smtClean="0">
                <a:solidFill>
                  <a:srgbClr val="800000"/>
                </a:solidFill>
              </a:rPr>
              <a:t>здание.</a:t>
            </a:r>
          </a:p>
          <a:p>
            <a:pPr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Лишние слова: </a:t>
            </a:r>
          </a:p>
          <a:p>
            <a:pPr>
              <a:buNone/>
              <a:defRPr/>
            </a:pPr>
            <a:r>
              <a:rPr lang="ru-RU" i="1" dirty="0">
                <a:solidFill>
                  <a:srgbClr val="663300"/>
                </a:solidFill>
              </a:rPr>
              <a:t>весна, </a:t>
            </a:r>
            <a:r>
              <a:rPr lang="ru-RU" i="1" dirty="0" smtClean="0">
                <a:solidFill>
                  <a:srgbClr val="663300"/>
                </a:solidFill>
              </a:rPr>
              <a:t>черта.</a:t>
            </a:r>
            <a:endParaRPr lang="ru-RU" i="1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79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97839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/>
              <a:t>Задание 2 группе:</a:t>
            </a:r>
            <a:r>
              <a:rPr lang="ru-RU" sz="3200" dirty="0"/>
              <a:t> из данного списка составь парами слова близкие по значению</a:t>
            </a:r>
            <a:r>
              <a:rPr lang="ru-RU" sz="3200" b="1" dirty="0" smtClean="0"/>
              <a:t> </a:t>
            </a:r>
            <a:r>
              <a:rPr lang="ru-RU" sz="3200" dirty="0" smtClean="0"/>
              <a:t>:                             </a:t>
            </a:r>
            <a:endParaRPr lang="ru-RU" sz="32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4000" b="1" i="1" dirty="0" smtClean="0"/>
              <a:t>     </a:t>
            </a:r>
            <a:r>
              <a:rPr lang="ru-RU" sz="4000" b="1" i="1" dirty="0"/>
              <a:t>с</a:t>
            </a:r>
            <a:r>
              <a:rPr lang="ru-RU" sz="4000" b="1" i="1" dirty="0" smtClean="0"/>
              <a:t>корый</a:t>
            </a:r>
            <a:r>
              <a:rPr lang="ru-RU" sz="4000" b="1" i="1" dirty="0"/>
              <a:t>, аккуратный, </a:t>
            </a:r>
            <a:r>
              <a:rPr lang="ru-RU" sz="4000" b="1" i="1" dirty="0" err="1" smtClean="0"/>
              <a:t>трудолю-бивый</a:t>
            </a:r>
            <a:r>
              <a:rPr lang="ru-RU" sz="4000" b="1" i="1" dirty="0"/>
              <a:t>, </a:t>
            </a:r>
            <a:r>
              <a:rPr lang="ru-RU" sz="4000" b="1" i="1" dirty="0" smtClean="0"/>
              <a:t>ласковый,</a:t>
            </a:r>
            <a:r>
              <a:rPr lang="ru-RU" sz="4000" dirty="0" smtClean="0"/>
              <a:t>  р</a:t>
            </a:r>
            <a:r>
              <a:rPr lang="ru-RU" sz="4000" i="1" dirty="0" smtClean="0"/>
              <a:t>аботящий</a:t>
            </a:r>
            <a:r>
              <a:rPr lang="ru-RU" sz="4000" i="1" dirty="0"/>
              <a:t>, </a:t>
            </a:r>
            <a:r>
              <a:rPr lang="ru-RU" sz="4000" i="1" dirty="0" smtClean="0"/>
              <a:t>быстрый</a:t>
            </a:r>
            <a:r>
              <a:rPr lang="ru-RU" sz="4000" i="1" dirty="0"/>
              <a:t>, </a:t>
            </a:r>
            <a:r>
              <a:rPr lang="ru-RU" sz="4000" i="1" dirty="0" smtClean="0"/>
              <a:t>опрятный, </a:t>
            </a:r>
            <a:r>
              <a:rPr lang="ru-RU" sz="4000" i="1" dirty="0"/>
              <a:t>медленный</a:t>
            </a:r>
            <a:r>
              <a:rPr lang="ru-RU" sz="4000" i="1" dirty="0" smtClean="0"/>
              <a:t>.</a:t>
            </a:r>
          </a:p>
          <a:p>
            <a:pPr>
              <a:defRPr/>
            </a:pPr>
            <a:endParaRPr lang="ru-RU" sz="3200" i="1" dirty="0"/>
          </a:p>
          <a:p>
            <a:pPr>
              <a:defRPr/>
            </a:pPr>
            <a:r>
              <a:rPr lang="ru-RU" sz="3200" b="1" dirty="0"/>
              <a:t>Какие слова "лишние"? Почему?</a:t>
            </a:r>
          </a:p>
        </p:txBody>
      </p:sp>
    </p:spTree>
    <p:extLst>
      <p:ext uri="{BB962C8B-B14F-4D97-AF65-F5344CB8AC3E}">
        <p14:creationId xmlns:p14="http://schemas.microsoft.com/office/powerpoint/2010/main" xmlns="" val="2040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Проверь </a:t>
            </a:r>
            <a:r>
              <a:rPr lang="ru-RU" b="1" dirty="0" smtClean="0">
                <a:solidFill>
                  <a:srgbClr val="FF0000"/>
                </a:solidFill>
              </a:rPr>
              <a:t>себя!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2 группа.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dirty="0"/>
              <a:t>Что слова обозначают?</a:t>
            </a:r>
          </a:p>
          <a:p>
            <a:pPr>
              <a:buFontTx/>
              <a:buChar char="-"/>
            </a:pPr>
            <a:r>
              <a:rPr lang="ru-RU" b="1" dirty="0"/>
              <a:t>Какой частью речи являются?</a:t>
            </a:r>
          </a:p>
          <a:p>
            <a:pPr>
              <a:defRPr/>
            </a:pPr>
            <a:r>
              <a:rPr lang="ru-RU" b="1" i="1" dirty="0">
                <a:solidFill>
                  <a:srgbClr val="800000"/>
                </a:solidFill>
              </a:rPr>
              <a:t>Скорый – быстрый, </a:t>
            </a:r>
            <a:endParaRPr lang="ru-RU" b="1" i="1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800000"/>
                </a:solidFill>
              </a:rPr>
              <a:t>аккуратный </a:t>
            </a:r>
            <a:r>
              <a:rPr lang="ru-RU" b="1" i="1" dirty="0">
                <a:solidFill>
                  <a:srgbClr val="800000"/>
                </a:solidFill>
              </a:rPr>
              <a:t>– опрятный, </a:t>
            </a:r>
            <a:endParaRPr lang="ru-RU" b="1" i="1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800000"/>
                </a:solidFill>
              </a:rPr>
              <a:t>трудолюбивый </a:t>
            </a:r>
            <a:r>
              <a:rPr lang="ru-RU" b="1" i="1" dirty="0">
                <a:solidFill>
                  <a:srgbClr val="800000"/>
                </a:solidFill>
              </a:rPr>
              <a:t>– </a:t>
            </a:r>
            <a:r>
              <a:rPr lang="ru-RU" b="1" i="1" dirty="0" smtClean="0">
                <a:solidFill>
                  <a:srgbClr val="800000"/>
                </a:solidFill>
              </a:rPr>
              <a:t>работящий</a:t>
            </a:r>
            <a:r>
              <a:rPr lang="ru-RU" i="1" dirty="0" smtClean="0">
                <a:solidFill>
                  <a:srgbClr val="800000"/>
                </a:solidFill>
              </a:rPr>
              <a:t>.</a:t>
            </a:r>
            <a:endParaRPr lang="ru-RU" i="1" dirty="0">
              <a:solidFill>
                <a:srgbClr val="800000"/>
              </a:solidFill>
            </a:endParaRPr>
          </a:p>
          <a:p>
            <a:pPr>
              <a:buNone/>
              <a:defRPr/>
            </a:pPr>
            <a:endParaRPr lang="ru-RU" dirty="0" smtClean="0">
              <a:solidFill>
                <a:srgbClr val="800000"/>
              </a:solidFill>
            </a:endParaRPr>
          </a:p>
          <a:p>
            <a:pPr>
              <a:buNone/>
              <a:defRPr/>
            </a:pPr>
            <a:r>
              <a:rPr lang="ru-RU" dirty="0" smtClean="0"/>
              <a:t>Лишние </a:t>
            </a:r>
            <a:r>
              <a:rPr lang="ru-RU" dirty="0"/>
              <a:t>слова: 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rgbClr val="800000"/>
                </a:solidFill>
              </a:rPr>
              <a:t>ласковый, </a:t>
            </a:r>
            <a:r>
              <a:rPr lang="ru-RU" i="1" dirty="0">
                <a:solidFill>
                  <a:srgbClr val="800000"/>
                </a:solidFill>
              </a:rPr>
              <a:t>медленный.</a:t>
            </a:r>
          </a:p>
          <a:p>
            <a:pPr>
              <a:buNone/>
              <a:defRPr/>
            </a:pP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/>
              <a:t>Задание 3 </a:t>
            </a:r>
            <a:r>
              <a:rPr lang="ru-RU" sz="3600" b="1" dirty="0" err="1" smtClean="0"/>
              <a:t>гр</a:t>
            </a:r>
            <a:r>
              <a:rPr lang="ru-RU" sz="3600" b="1" dirty="0" smtClean="0"/>
              <a:t>:</a:t>
            </a:r>
            <a:r>
              <a:rPr lang="ru-RU" sz="3600" dirty="0"/>
              <a:t> из данного списка составь парами слова близкие по </a:t>
            </a:r>
            <a:r>
              <a:rPr lang="ru-RU" sz="3600" dirty="0" smtClean="0"/>
              <a:t>значению: </a:t>
            </a:r>
          </a:p>
          <a:p>
            <a:pPr>
              <a:defRPr/>
            </a:pPr>
            <a:endParaRPr lang="ru-RU" sz="36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3600" b="1" i="1" dirty="0" smtClean="0"/>
              <a:t>     с</a:t>
            </a:r>
            <a:r>
              <a:rPr lang="ru-RU" sz="4000" b="1" i="1" dirty="0" smtClean="0"/>
              <a:t>казать</a:t>
            </a:r>
            <a:r>
              <a:rPr lang="ru-RU" sz="4000" b="1" i="1" dirty="0"/>
              <a:t>, спешить, </a:t>
            </a:r>
            <a:r>
              <a:rPr lang="ru-RU" sz="4000" b="1" i="1" dirty="0" smtClean="0"/>
              <a:t>прыгать,</a:t>
            </a:r>
            <a:r>
              <a:rPr lang="ru-RU" sz="4000" i="1" dirty="0"/>
              <a:t> </a:t>
            </a:r>
            <a:r>
              <a:rPr lang="ru-RU" sz="4000" b="1" i="1" dirty="0"/>
              <a:t>мыть</a:t>
            </a:r>
            <a:r>
              <a:rPr lang="ru-RU" sz="4000" b="1" i="1" dirty="0" smtClean="0"/>
              <a:t> ,</a:t>
            </a:r>
            <a:r>
              <a:rPr lang="ru-RU" sz="4000" i="1" dirty="0" smtClean="0">
                <a:solidFill>
                  <a:schemeClr val="accent1">
                    <a:lumMod val="25000"/>
                  </a:schemeClr>
                </a:solidFill>
              </a:rPr>
              <a:t>читать</a:t>
            </a:r>
            <a:r>
              <a:rPr lang="ru-RU" sz="4000" i="1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sz="4000" i="1" dirty="0" smtClean="0">
                <a:solidFill>
                  <a:schemeClr val="accent1">
                    <a:lumMod val="25000"/>
                  </a:schemeClr>
                </a:solidFill>
              </a:rPr>
              <a:t>говорить</a:t>
            </a:r>
            <a:r>
              <a:rPr lang="ru-RU" sz="4000" i="1" dirty="0">
                <a:solidFill>
                  <a:schemeClr val="accent1">
                    <a:lumMod val="25000"/>
                  </a:schemeClr>
                </a:solidFill>
              </a:rPr>
              <a:t>, скакать, </a:t>
            </a:r>
            <a:r>
              <a:rPr lang="ru-RU" sz="4000" i="1" dirty="0" smtClean="0">
                <a:solidFill>
                  <a:schemeClr val="accent1">
                    <a:lumMod val="25000"/>
                  </a:schemeClr>
                </a:solidFill>
              </a:rPr>
              <a:t>торопиться.</a:t>
            </a:r>
            <a:endParaRPr lang="ru-RU" sz="4000" i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endParaRPr lang="ru-RU" sz="3600" i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3600" b="1" i="1" dirty="0"/>
              <a:t>Какие слова "лишние"? Почему?</a:t>
            </a:r>
          </a:p>
        </p:txBody>
      </p:sp>
    </p:spTree>
    <p:extLst>
      <p:ext uri="{BB962C8B-B14F-4D97-AF65-F5344CB8AC3E}">
        <p14:creationId xmlns:p14="http://schemas.microsoft.com/office/powerpoint/2010/main" xmlns="" val="11538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Проверь </a:t>
            </a:r>
            <a:r>
              <a:rPr lang="ru-RU" b="1" dirty="0" smtClean="0">
                <a:solidFill>
                  <a:srgbClr val="FF0000"/>
                </a:solidFill>
              </a:rPr>
              <a:t>себя!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</a:t>
            </a:r>
            <a:r>
              <a:rPr lang="ru-RU" b="1" dirty="0"/>
              <a:t>3</a:t>
            </a:r>
            <a:r>
              <a:rPr lang="ru-RU" b="1" dirty="0" smtClean="0"/>
              <a:t> группа.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dirty="0"/>
              <a:t>Что слова обозначают?</a:t>
            </a:r>
          </a:p>
          <a:p>
            <a:pPr>
              <a:buFontTx/>
              <a:buChar char="-"/>
            </a:pPr>
            <a:r>
              <a:rPr lang="ru-RU" b="1" dirty="0"/>
              <a:t>Какой частью речи являются?</a:t>
            </a:r>
          </a:p>
          <a:p>
            <a:pPr>
              <a:defRPr/>
            </a:pPr>
            <a:r>
              <a:rPr lang="ru-RU" b="1" dirty="0">
                <a:solidFill>
                  <a:srgbClr val="800000"/>
                </a:solidFill>
              </a:rPr>
              <a:t>Сказать – говорить, </a:t>
            </a:r>
            <a:endParaRPr lang="ru-RU" b="1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</a:rPr>
              <a:t>спешить </a:t>
            </a:r>
            <a:r>
              <a:rPr lang="ru-RU" b="1" dirty="0">
                <a:solidFill>
                  <a:srgbClr val="800000"/>
                </a:solidFill>
              </a:rPr>
              <a:t>– торопиться, </a:t>
            </a:r>
            <a:endParaRPr lang="ru-RU" b="1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</a:rPr>
              <a:t>прыгать </a:t>
            </a:r>
            <a:r>
              <a:rPr lang="ru-RU" b="1" dirty="0">
                <a:solidFill>
                  <a:srgbClr val="800000"/>
                </a:solidFill>
              </a:rPr>
              <a:t>– </a:t>
            </a:r>
            <a:r>
              <a:rPr lang="ru-RU" b="1" dirty="0" smtClean="0">
                <a:solidFill>
                  <a:srgbClr val="800000"/>
                </a:solidFill>
              </a:rPr>
              <a:t>скакать.</a:t>
            </a:r>
            <a:endParaRPr lang="ru-RU" b="1" dirty="0">
              <a:solidFill>
                <a:srgbClr val="800000"/>
              </a:solidFill>
            </a:endParaRPr>
          </a:p>
          <a:p>
            <a:pPr>
              <a:buNone/>
              <a:defRPr/>
            </a:pPr>
            <a:endParaRPr lang="ru-RU" dirty="0" smtClean="0">
              <a:solidFill>
                <a:srgbClr val="800000"/>
              </a:solidFill>
            </a:endParaRPr>
          </a:p>
          <a:p>
            <a:pPr>
              <a:buNone/>
              <a:defRPr/>
            </a:pPr>
            <a:r>
              <a:rPr lang="ru-RU" dirty="0" smtClean="0"/>
              <a:t>Лишние </a:t>
            </a:r>
            <a:r>
              <a:rPr lang="ru-RU" dirty="0"/>
              <a:t>слова: 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rgbClr val="800000"/>
                </a:solidFill>
              </a:rPr>
              <a:t>Читать, мыть.</a:t>
            </a:r>
            <a:endParaRPr lang="ru-RU" i="1" dirty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0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Pictures\ОБРАЗЦЫ ПРЕЗЕНТАЦИЙ\фон\061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31B6FD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z="8800" b="1" dirty="0" smtClean="0"/>
              <a:t>Синонимы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562600"/>
            <a:ext cx="6705600" cy="1447800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2053" name="i-main-pic" descr="Картинка 18 из 1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50470">
            <a:off x="1215781" y="1841017"/>
            <a:ext cx="2864771" cy="34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-main-pic" descr="Картинка 17 из 10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9336">
            <a:off x="4835323" y="1940192"/>
            <a:ext cx="2546232" cy="33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2849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8000" b="1" dirty="0">
                <a:solidFill>
                  <a:srgbClr val="FF0000"/>
                </a:solidFill>
              </a:rPr>
              <a:t>Девиз: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chemeClr val="tx2"/>
                </a:solidFill>
              </a:rPr>
              <a:t>не </a:t>
            </a:r>
            <a:r>
              <a:rPr lang="ru-RU" sz="6600" b="1" dirty="0">
                <a:solidFill>
                  <a:schemeClr val="tx2"/>
                </a:solidFill>
              </a:rPr>
              <a:t>страшны нам  любые испытания,                                                          </a:t>
            </a:r>
            <a:r>
              <a:rPr lang="ru-RU" sz="6600" b="1" dirty="0" smtClean="0">
                <a:solidFill>
                  <a:schemeClr val="tx2"/>
                </a:solidFill>
              </a:rPr>
              <a:t>Вперёд,  друзья, </a:t>
            </a:r>
            <a:r>
              <a:rPr lang="ru-RU" sz="6600" b="1" dirty="0">
                <a:solidFill>
                  <a:schemeClr val="tx2"/>
                </a:solidFill>
              </a:rPr>
              <a:t>откроем </a:t>
            </a:r>
            <a:r>
              <a:rPr lang="ru-RU" sz="6600" b="1" dirty="0" smtClean="0">
                <a:solidFill>
                  <a:schemeClr val="tx2"/>
                </a:solidFill>
              </a:rPr>
              <a:t>новые знания</a:t>
            </a:r>
            <a:r>
              <a:rPr lang="ru-RU" sz="6600" b="1" dirty="0">
                <a:solidFill>
                  <a:schemeClr val="tx2"/>
                </a:solidFill>
              </a:rPr>
              <a:t>!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6544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8400" b="1" i="1" dirty="0"/>
              <a:t>Найди пары синонимов. Поставь </a:t>
            </a:r>
            <a:endParaRPr lang="ru-RU" sz="8400" dirty="0"/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приятель                                       воин</a:t>
            </a:r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солдат                                           друг</a:t>
            </a:r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шагать                                           горе</a:t>
            </a:r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красный                                       идти</a:t>
            </a:r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печаль                                          труд</a:t>
            </a:r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работа                                           </a:t>
            </a:r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алый</a:t>
            </a:r>
            <a:endParaRPr lang="ru-RU" sz="8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8400" b="1" i="1" dirty="0"/>
              <a:t>Напиши, каких зверей так называют?</a:t>
            </a:r>
            <a:endParaRPr lang="ru-RU" sz="8400" dirty="0"/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Косой - _____________;             </a:t>
            </a:r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косолапый </a:t>
            </a:r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-_________________; </a:t>
            </a:r>
            <a:endParaRPr lang="ru-RU" sz="8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серый - _____________;            </a:t>
            </a:r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400" dirty="0">
                <a:latin typeface="Times New Roman" pitchFamily="18" charset="0"/>
                <a:cs typeface="Times New Roman" pitchFamily="18" charset="0"/>
              </a:rPr>
              <a:t>сохатый - ___________________.</a:t>
            </a:r>
          </a:p>
          <a:p>
            <a:pPr marL="0" lvl="0" indent="0">
              <a:buNone/>
            </a:pPr>
            <a:r>
              <a:rPr lang="ru-RU" sz="8400" b="1" i="1" dirty="0" smtClean="0"/>
              <a:t>Допиши </a:t>
            </a:r>
            <a:r>
              <a:rPr lang="ru-RU" sz="8400" b="1" i="1" dirty="0"/>
              <a:t>предложения:</a:t>
            </a:r>
            <a:endParaRPr lang="ru-RU" sz="8400" dirty="0"/>
          </a:p>
          <a:p>
            <a:r>
              <a:rPr lang="ru-RU" sz="8400" dirty="0"/>
              <a:t>Слова, которые имеют два или несколько значений называются______________________.</a:t>
            </a:r>
          </a:p>
          <a:p>
            <a:r>
              <a:rPr lang="ru-RU" sz="8400" dirty="0"/>
              <a:t>Слова, отвечающие на один и тот же вопрос и имеющие близкое значение называются ______________________.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>
            <a:off x="10321290" y="6495415"/>
            <a:ext cx="504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Прямая со стрелкой 4"/>
          <p:cNvCxnSpPr>
            <a:cxnSpLocks noChangeShapeType="1"/>
          </p:cNvCxnSpPr>
          <p:nvPr/>
        </p:nvCxnSpPr>
        <p:spPr bwMode="auto">
          <a:xfrm>
            <a:off x="10473690" y="6647815"/>
            <a:ext cx="504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3"/>
            <a:ext cx="1944215" cy="1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7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851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ПРОВЕРЬ </a:t>
            </a:r>
            <a:r>
              <a:rPr lang="ru-RU" b="1" dirty="0" smtClean="0">
                <a:solidFill>
                  <a:srgbClr val="FF0000"/>
                </a:solidFill>
              </a:rPr>
              <a:t>СЕБЯ!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8000" b="1" i="1" dirty="0" smtClean="0"/>
              <a:t>1.  Найди </a:t>
            </a:r>
            <a:r>
              <a:rPr lang="ru-RU" sz="8000" b="1" i="1" dirty="0"/>
              <a:t>пары синонимов. Поставь </a:t>
            </a:r>
            <a:endParaRPr lang="ru-RU" sz="8000" dirty="0"/>
          </a:p>
          <a:p>
            <a:r>
              <a:rPr lang="ru-RU" sz="8000" dirty="0"/>
              <a:t>приятель                                       воин</a:t>
            </a:r>
          </a:p>
          <a:p>
            <a:r>
              <a:rPr lang="ru-RU" sz="8000" dirty="0"/>
              <a:t>солдат                                           друг</a:t>
            </a:r>
          </a:p>
          <a:p>
            <a:r>
              <a:rPr lang="ru-RU" sz="8000" dirty="0"/>
              <a:t>шагать                                           горе</a:t>
            </a:r>
          </a:p>
          <a:p>
            <a:r>
              <a:rPr lang="ru-RU" sz="8000" dirty="0"/>
              <a:t>красный                                       идти</a:t>
            </a:r>
          </a:p>
          <a:p>
            <a:r>
              <a:rPr lang="ru-RU" sz="8000" dirty="0"/>
              <a:t>печаль                                          труд</a:t>
            </a:r>
          </a:p>
          <a:p>
            <a:r>
              <a:rPr lang="ru-RU" sz="8000" dirty="0"/>
              <a:t>работа                                           алый</a:t>
            </a:r>
          </a:p>
          <a:p>
            <a:pPr marL="0" indent="0" fontAlgn="base">
              <a:buNone/>
            </a:pPr>
            <a:r>
              <a:rPr lang="ru-RU" sz="8000" dirty="0"/>
              <a:t> </a:t>
            </a:r>
          </a:p>
          <a:p>
            <a:pPr marL="0" lvl="0" indent="0">
              <a:buNone/>
            </a:pPr>
            <a:r>
              <a:rPr lang="ru-RU" sz="8000" b="1" i="1" dirty="0" smtClean="0"/>
              <a:t>2. Напиши</a:t>
            </a:r>
            <a:r>
              <a:rPr lang="ru-RU" sz="8000" b="1" i="1" dirty="0"/>
              <a:t>, каких зверей так называют?</a:t>
            </a:r>
            <a:endParaRPr lang="ru-RU" sz="8000" dirty="0"/>
          </a:p>
          <a:p>
            <a:r>
              <a:rPr lang="ru-RU" sz="8000" dirty="0"/>
              <a:t>Косой -  </a:t>
            </a:r>
            <a:r>
              <a:rPr lang="ru-RU" sz="8000" dirty="0" smtClean="0"/>
              <a:t>      </a:t>
            </a:r>
            <a:r>
              <a:rPr lang="ru-RU" sz="9600" b="1" dirty="0" smtClean="0">
                <a:solidFill>
                  <a:srgbClr val="C00000"/>
                </a:solidFill>
              </a:rPr>
              <a:t>ЗАЯЦ;</a:t>
            </a:r>
            <a:r>
              <a:rPr lang="ru-RU" sz="9600" b="1" dirty="0" smtClean="0"/>
              <a:t>                     </a:t>
            </a:r>
            <a:r>
              <a:rPr lang="ru-RU" sz="8000" dirty="0" smtClean="0"/>
              <a:t>косолапый </a:t>
            </a:r>
            <a:r>
              <a:rPr lang="ru-RU" sz="8000" dirty="0"/>
              <a:t>- </a:t>
            </a:r>
            <a:r>
              <a:rPr lang="ru-RU" sz="8000" dirty="0" smtClean="0"/>
              <a:t> </a:t>
            </a:r>
            <a:r>
              <a:rPr lang="ru-RU" sz="9600" b="1" dirty="0" smtClean="0">
                <a:solidFill>
                  <a:srgbClr val="C00000"/>
                </a:solidFill>
              </a:rPr>
              <a:t>МЕДВЕДЬ</a:t>
            </a:r>
            <a:r>
              <a:rPr lang="ru-RU" sz="9600" dirty="0" smtClean="0">
                <a:solidFill>
                  <a:srgbClr val="C00000"/>
                </a:solidFill>
              </a:rPr>
              <a:t>. </a:t>
            </a:r>
            <a:endParaRPr lang="ru-RU" sz="9600" dirty="0">
              <a:solidFill>
                <a:srgbClr val="C00000"/>
              </a:solidFill>
            </a:endParaRPr>
          </a:p>
          <a:p>
            <a:r>
              <a:rPr lang="ru-RU" sz="8000" dirty="0"/>
              <a:t>серый </a:t>
            </a:r>
            <a:r>
              <a:rPr lang="ru-RU" sz="9600" b="1" dirty="0"/>
              <a:t>- </a:t>
            </a:r>
            <a:r>
              <a:rPr lang="ru-RU" sz="9600" b="1" dirty="0">
                <a:solidFill>
                  <a:srgbClr val="C00000"/>
                </a:solidFill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</a:rPr>
              <a:t>     ВОЛК;</a:t>
            </a:r>
            <a:r>
              <a:rPr lang="ru-RU" sz="8000" dirty="0" smtClean="0"/>
              <a:t>                     сохатый -           </a:t>
            </a:r>
            <a:r>
              <a:rPr lang="ru-RU" sz="9600" b="1" dirty="0" smtClean="0">
                <a:solidFill>
                  <a:srgbClr val="C00000"/>
                </a:solidFill>
              </a:rPr>
              <a:t>ЛОСЬ.</a:t>
            </a:r>
            <a:endParaRPr lang="ru-RU" sz="9600" b="1" dirty="0">
              <a:solidFill>
                <a:srgbClr val="C00000"/>
              </a:solidFill>
            </a:endParaRPr>
          </a:p>
          <a:p>
            <a:endParaRPr lang="ru-RU" sz="8000" dirty="0"/>
          </a:p>
          <a:p>
            <a:pPr marL="0" lvl="0" indent="0">
              <a:buNone/>
            </a:pPr>
            <a:r>
              <a:rPr lang="ru-RU" sz="8000" b="1" i="1" dirty="0" smtClean="0"/>
              <a:t>3.   Допиши </a:t>
            </a:r>
            <a:r>
              <a:rPr lang="ru-RU" sz="8000" b="1" i="1" dirty="0"/>
              <a:t>предложения:</a:t>
            </a:r>
            <a:endParaRPr lang="ru-RU" sz="8000" dirty="0"/>
          </a:p>
          <a:p>
            <a:r>
              <a:rPr lang="ru-RU" sz="8000" dirty="0"/>
              <a:t>Слова, которые имеют два или несколько значений </a:t>
            </a:r>
            <a:r>
              <a:rPr lang="ru-RU" sz="8000" dirty="0" smtClean="0"/>
              <a:t>называются        </a:t>
            </a:r>
            <a:r>
              <a:rPr lang="ru-RU" sz="11200" b="1" dirty="0" smtClean="0">
                <a:solidFill>
                  <a:srgbClr val="C00000"/>
                </a:solidFill>
              </a:rPr>
              <a:t>__</a:t>
            </a:r>
            <a:r>
              <a:rPr lang="ru-RU" sz="11200" b="1" u="sng" dirty="0" smtClean="0">
                <a:solidFill>
                  <a:srgbClr val="C00000"/>
                </a:solidFill>
              </a:rPr>
              <a:t>МНОГОЗНАЧНЫМИ</a:t>
            </a:r>
            <a:r>
              <a:rPr lang="ru-RU" sz="11200" b="1" dirty="0" smtClean="0">
                <a:solidFill>
                  <a:srgbClr val="C00000"/>
                </a:solidFill>
              </a:rPr>
              <a:t>_____.</a:t>
            </a:r>
            <a:endParaRPr lang="ru-RU" sz="11200" b="1" dirty="0">
              <a:solidFill>
                <a:srgbClr val="C00000"/>
              </a:solidFill>
            </a:endParaRPr>
          </a:p>
          <a:p>
            <a:r>
              <a:rPr lang="ru-RU" sz="8000" dirty="0"/>
              <a:t>Слова, отвечающие на один и тот же вопрос и имеющие близкое значение называются </a:t>
            </a:r>
            <a:r>
              <a:rPr lang="ru-RU" sz="11200" b="1" dirty="0" smtClean="0">
                <a:solidFill>
                  <a:srgbClr val="C00000"/>
                </a:solidFill>
              </a:rPr>
              <a:t>__</a:t>
            </a:r>
            <a:r>
              <a:rPr lang="ru-RU" sz="11200" b="1" u="sng" dirty="0" smtClean="0">
                <a:solidFill>
                  <a:srgbClr val="C00000"/>
                </a:solidFill>
              </a:rPr>
              <a:t>СИНОНИМАМИ___.</a:t>
            </a:r>
            <a:endParaRPr lang="ru-RU" sz="112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8000" dirty="0"/>
              <a:t> </a:t>
            </a:r>
          </a:p>
          <a:p>
            <a:endParaRPr lang="ru-RU" sz="8000" dirty="0"/>
          </a:p>
          <a:p>
            <a:endParaRPr lang="ru-RU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939217" y="1683651"/>
            <a:ext cx="2160240" cy="288131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763687" y="1683651"/>
            <a:ext cx="2335769" cy="288131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654424" y="2301371"/>
            <a:ext cx="2341512" cy="288131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763686" y="2580084"/>
            <a:ext cx="2335769" cy="576263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763686" y="2301371"/>
            <a:ext cx="2232249" cy="587081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654425" y="2888453"/>
            <a:ext cx="2341510" cy="272874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10321290" y="6495415"/>
            <a:ext cx="504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180019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50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6600" i="1" u="sng" dirty="0" smtClean="0">
                <a:solidFill>
                  <a:srgbClr val="C00000"/>
                </a:solidFill>
              </a:rPr>
              <a:t>ВЗАИМОПРОВЕРКА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1341438"/>
            <a:ext cx="7622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dirty="0">
                <a:solidFill>
                  <a:srgbClr val="008000"/>
                </a:solidFill>
              </a:rPr>
              <a:t>0 </a:t>
            </a:r>
            <a:r>
              <a:rPr lang="ru-RU" sz="5400" dirty="0" smtClean="0">
                <a:solidFill>
                  <a:srgbClr val="008000"/>
                </a:solidFill>
              </a:rPr>
              <a:t>    ошибок </a:t>
            </a:r>
            <a:r>
              <a:rPr lang="ru-RU" sz="5400" dirty="0">
                <a:solidFill>
                  <a:srgbClr val="008000"/>
                </a:solidFill>
              </a:rPr>
              <a:t>– 5 баллов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2133600"/>
            <a:ext cx="7299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dirty="0" smtClean="0">
                <a:solidFill>
                  <a:srgbClr val="008000"/>
                </a:solidFill>
              </a:rPr>
              <a:t>1-2  </a:t>
            </a:r>
            <a:r>
              <a:rPr lang="ru-RU" sz="5400" dirty="0">
                <a:solidFill>
                  <a:srgbClr val="008000"/>
                </a:solidFill>
              </a:rPr>
              <a:t>ошибка – 4 балла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0" y="2997200"/>
            <a:ext cx="7247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dirty="0" smtClean="0">
                <a:solidFill>
                  <a:srgbClr val="008000"/>
                </a:solidFill>
              </a:rPr>
              <a:t> 3    ошибки </a:t>
            </a:r>
            <a:r>
              <a:rPr lang="ru-RU" sz="5400" dirty="0">
                <a:solidFill>
                  <a:srgbClr val="008000"/>
                </a:solidFill>
              </a:rPr>
              <a:t>– 3 балла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0" y="3933825"/>
            <a:ext cx="6862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dirty="0" smtClean="0">
                <a:solidFill>
                  <a:srgbClr val="008000"/>
                </a:solidFill>
              </a:rPr>
              <a:t>4   ошибки </a:t>
            </a:r>
            <a:r>
              <a:rPr lang="ru-RU" sz="5400" dirty="0">
                <a:solidFill>
                  <a:srgbClr val="008000"/>
                </a:solidFill>
              </a:rPr>
              <a:t>– 2 балла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57155"/>
            <a:ext cx="2160239" cy="21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0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389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389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389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85" decel="100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85" decel="100000"/>
                                        <p:tgtEl>
                                          <p:spTgt spid="38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/>
      <p:bldP spid="38920" grpId="0"/>
      <p:bldP spid="38921" grpId="0"/>
      <p:bldP spid="389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rgbClr val="C00000"/>
                </a:solidFill>
              </a:rPr>
              <a:t>Что нового вы узнали на уроке?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37075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/>
              <a:t>Узнали, что сегодня пятница.</a:t>
            </a:r>
          </a:p>
          <a:p>
            <a:pPr eaLnBrk="1" hangingPunct="1"/>
            <a:r>
              <a:rPr lang="ru-RU" sz="4400" b="1" dirty="0" smtClean="0"/>
              <a:t>Узнали, что нужно много писать на уроке, чтобы быть умным.</a:t>
            </a:r>
          </a:p>
          <a:p>
            <a:pPr eaLnBrk="1" hangingPunct="1"/>
            <a:r>
              <a:rPr lang="ru-RU" sz="4400" b="1" dirty="0" smtClean="0"/>
              <a:t>Узнали, что такое синонимы.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55575" y="5157192"/>
            <a:ext cx="7343775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990099"/>
                </a:solidFill>
              </a:rPr>
              <a:t>Для чего изучают синонимы, какую роль они играют в речи?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147050" cy="3781425"/>
          </a:xfrm>
          <a:noFill/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2"/>
                </a:solidFill>
              </a:rPr>
              <a:t>Чтобы дети много знали.</a:t>
            </a:r>
          </a:p>
          <a:p>
            <a:pPr eaLnBrk="1" hangingPunct="1"/>
            <a:r>
              <a:rPr lang="ru-RU" sz="4000" b="1" dirty="0" smtClean="0">
                <a:solidFill>
                  <a:schemeClr val="tx2"/>
                </a:solidFill>
              </a:rPr>
              <a:t>Чтобы было не скучно.</a:t>
            </a:r>
          </a:p>
          <a:p>
            <a:pPr eaLnBrk="1" hangingPunct="1"/>
            <a:r>
              <a:rPr lang="ru-RU" sz="4000" b="1" dirty="0" smtClean="0">
                <a:solidFill>
                  <a:schemeClr val="tx2"/>
                </a:solidFill>
              </a:rPr>
              <a:t>Чтобы наша речь стала выразительнее и ярче.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827088" y="4508500"/>
            <a:ext cx="6192837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55650" y="5157788"/>
            <a:ext cx="6337300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7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C00000"/>
                </a:solidFill>
              </a:rPr>
              <a:t>Что</a:t>
            </a:r>
            <a:r>
              <a:rPr lang="ru-RU" sz="4400" b="1" dirty="0" smtClean="0">
                <a:solidFill>
                  <a:srgbClr val="990099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такое</a:t>
            </a:r>
            <a:r>
              <a:rPr lang="ru-RU" sz="4400" b="1" dirty="0" smtClean="0">
                <a:solidFill>
                  <a:srgbClr val="990099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синонимы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/>
              <a:t>Это слова, близкие по значению и одинаковые по звучанию.</a:t>
            </a:r>
          </a:p>
          <a:p>
            <a:pPr eaLnBrk="1" hangingPunct="1"/>
            <a:r>
              <a:rPr lang="ru-RU" sz="4000" b="1" dirty="0" smtClean="0"/>
              <a:t>Это слова, близкие по значению и отвечающие на один и тот же вопрос.</a:t>
            </a:r>
          </a:p>
          <a:p>
            <a:pPr eaLnBrk="1" hangingPunct="1"/>
            <a:r>
              <a:rPr lang="ru-RU" sz="4000" b="1" dirty="0" smtClean="0"/>
              <a:t>Это слова, близкие по значению и имеющие общую часть – корень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900113" y="3068638"/>
            <a:ext cx="7343775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935831" y="3789040"/>
            <a:ext cx="7272337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27088" y="4365104"/>
            <a:ext cx="1944687" cy="0"/>
          </a:xfrm>
          <a:prstGeom prst="line">
            <a:avLst/>
          </a:prstGeom>
          <a:noFill/>
          <a:ln w="349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9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onstantia" pitchFamily="18" charset="0"/>
              </a:rPr>
              <a:t>Подбери приятеля к слову.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48038" y="1341438"/>
            <a:ext cx="2592387" cy="431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i="1" dirty="0"/>
              <a:t>РАДОСТНЫЙ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4213" y="2276475"/>
            <a:ext cx="20161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Веселый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55650" y="3068638"/>
            <a:ext cx="20161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Добрый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779838" y="2205038"/>
            <a:ext cx="18002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2000" b="1" i="1"/>
              <a:t>Прекрасный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443663" y="2205038"/>
            <a:ext cx="1871662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Злой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635375" y="3141663"/>
            <a:ext cx="18002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2000" b="1" i="1"/>
              <a:t>Хороший</a:t>
            </a:r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227763" y="3213100"/>
            <a:ext cx="18002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2000" b="1" i="1"/>
              <a:t>Плохой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619250" y="4076700"/>
            <a:ext cx="18002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Тоскливый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0" y="4076700"/>
            <a:ext cx="18002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Грустный</a:t>
            </a:r>
          </a:p>
        </p:txBody>
      </p:sp>
      <p:pic>
        <p:nvPicPr>
          <p:cNvPr id="13326" name="Picture 14" descr="36_2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41888"/>
            <a:ext cx="1439862" cy="12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36_2_2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68862"/>
            <a:ext cx="2088852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6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onstantia" pitchFamily="18" charset="0"/>
              </a:rPr>
              <a:t>Подбери</a:t>
            </a:r>
            <a:r>
              <a:rPr lang="ru-RU" i="1" dirty="0"/>
              <a:t> приятеля к слову.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19475" y="1412875"/>
            <a:ext cx="2592388" cy="4318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ru-RU" sz="2400" b="1" i="1" dirty="0"/>
              <a:t>ИНТЕРЕСНЫЙ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55650" y="2276475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/>
              <a:t>Увлекательный</a:t>
            </a:r>
            <a:r>
              <a:rPr lang="ru-RU"/>
              <a:t>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867400" y="2205038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/>
              <a:t>Злой</a:t>
            </a:r>
            <a:r>
              <a:rPr lang="ru-RU"/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87450" y="3284538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/>
              <a:t>Испуганный</a:t>
            </a:r>
            <a:r>
              <a:rPr lang="ru-RU"/>
              <a:t>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508625" y="3284538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/>
              <a:t>Вредный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492500" y="4365625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i="1"/>
              <a:t>Занимательный</a:t>
            </a:r>
            <a:r>
              <a:rPr lang="ru-RU"/>
              <a:t> </a:t>
            </a:r>
          </a:p>
        </p:txBody>
      </p:sp>
      <p:pic>
        <p:nvPicPr>
          <p:cNvPr id="19469" name="Picture 13" descr="36_2_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2392363" cy="14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36_2_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57788"/>
            <a:ext cx="1511448" cy="14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2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onstantia" pitchFamily="18" charset="0"/>
              </a:rPr>
              <a:t>Подбери приятеля к слову.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419475" y="1412875"/>
            <a:ext cx="2592388" cy="431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i="1" dirty="0"/>
              <a:t>ГРУСТНЫЙ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00113" y="2276475"/>
            <a:ext cx="25923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Печальный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95963" y="2276475"/>
            <a:ext cx="25923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Интересный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55650" y="4005263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2000" b="1" i="1"/>
              <a:t>Унылый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419475" y="3141663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Веселый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11863" y="4005263"/>
            <a:ext cx="25923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/>
              <a:t>Тоскливый</a:t>
            </a:r>
          </a:p>
        </p:txBody>
      </p:sp>
      <p:pic>
        <p:nvPicPr>
          <p:cNvPr id="17421" name="Picture 13" descr="36_2_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4"/>
            <a:ext cx="2320925" cy="14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36_2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4" y="5013325"/>
            <a:ext cx="1583531" cy="14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55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/>
              <a:t>         </a:t>
            </a:r>
            <a:r>
              <a:rPr lang="ru-RU">
                <a:solidFill>
                  <a:srgbClr val="FF0000"/>
                </a:solidFill>
              </a:rPr>
              <a:t>Игра «10 секунд»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7992888" cy="5400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1181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4110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250825" y="428625"/>
            <a:ext cx="8605838" cy="4392613"/>
            <a:chOff x="158" y="300"/>
            <a:chExt cx="5421" cy="2767"/>
          </a:xfrm>
        </p:grpSpPr>
        <p:sp>
          <p:nvSpPr>
            <p:cNvPr id="4107" name="Line 7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Line 8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9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0" name="Group 10"/>
          <p:cNvGrpSpPr>
            <a:grpSpLocks/>
          </p:cNvGrpSpPr>
          <p:nvPr/>
        </p:nvGrpSpPr>
        <p:grpSpPr bwMode="auto">
          <a:xfrm>
            <a:off x="2201863" y="547688"/>
            <a:ext cx="2514600" cy="4265612"/>
            <a:chOff x="1387" y="345"/>
            <a:chExt cx="1584" cy="2687"/>
          </a:xfrm>
        </p:grpSpPr>
        <p:sp>
          <p:nvSpPr>
            <p:cNvPr id="4105" name="Freeform 11"/>
            <p:cNvSpPr>
              <a:spLocks/>
            </p:cNvSpPr>
            <p:nvPr/>
          </p:nvSpPr>
          <p:spPr bwMode="auto">
            <a:xfrm>
              <a:off x="1387" y="345"/>
              <a:ext cx="1530" cy="2687"/>
            </a:xfrm>
            <a:custGeom>
              <a:avLst/>
              <a:gdLst>
                <a:gd name="T0" fmla="*/ 1146 w 1530"/>
                <a:gd name="T1" fmla="*/ 2242 h 2687"/>
                <a:gd name="T2" fmla="*/ 789 w 1530"/>
                <a:gd name="T3" fmla="*/ 2508 h 2687"/>
                <a:gd name="T4" fmla="*/ 300 w 1530"/>
                <a:gd name="T5" fmla="*/ 2686 h 2687"/>
                <a:gd name="T6" fmla="*/ 58 w 1530"/>
                <a:gd name="T7" fmla="*/ 2517 h 2687"/>
                <a:gd name="T8" fmla="*/ 39 w 1530"/>
                <a:gd name="T9" fmla="*/ 1849 h 2687"/>
                <a:gd name="T10" fmla="*/ 295 w 1530"/>
                <a:gd name="T11" fmla="*/ 1072 h 2687"/>
                <a:gd name="T12" fmla="*/ 824 w 1530"/>
                <a:gd name="T13" fmla="*/ 272 h 2687"/>
                <a:gd name="T14" fmla="*/ 1219 w 1530"/>
                <a:gd name="T15" fmla="*/ 30 h 2687"/>
                <a:gd name="T16" fmla="*/ 1420 w 1530"/>
                <a:gd name="T17" fmla="*/ 94 h 2687"/>
                <a:gd name="T18" fmla="*/ 1511 w 1530"/>
                <a:gd name="T19" fmla="*/ 286 h 2687"/>
                <a:gd name="T20" fmla="*/ 1530 w 1530"/>
                <a:gd name="T21" fmla="*/ 615 h 26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0"/>
                <a:gd name="T34" fmla="*/ 0 h 2687"/>
                <a:gd name="T35" fmla="*/ 1530 w 1530"/>
                <a:gd name="T36" fmla="*/ 2687 h 26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0" h="2687">
                  <a:moveTo>
                    <a:pt x="1146" y="2242"/>
                  </a:moveTo>
                  <a:cubicBezTo>
                    <a:pt x="1087" y="2286"/>
                    <a:pt x="930" y="2434"/>
                    <a:pt x="789" y="2508"/>
                  </a:cubicBezTo>
                  <a:cubicBezTo>
                    <a:pt x="648" y="2582"/>
                    <a:pt x="422" y="2685"/>
                    <a:pt x="300" y="2686"/>
                  </a:cubicBezTo>
                  <a:cubicBezTo>
                    <a:pt x="178" y="2687"/>
                    <a:pt x="101" y="2657"/>
                    <a:pt x="58" y="2517"/>
                  </a:cubicBezTo>
                  <a:cubicBezTo>
                    <a:pt x="15" y="2377"/>
                    <a:pt x="0" y="2090"/>
                    <a:pt x="39" y="1849"/>
                  </a:cubicBezTo>
                  <a:cubicBezTo>
                    <a:pt x="78" y="1608"/>
                    <a:pt x="164" y="1335"/>
                    <a:pt x="295" y="1072"/>
                  </a:cubicBezTo>
                  <a:cubicBezTo>
                    <a:pt x="426" y="809"/>
                    <a:pt x="670" y="446"/>
                    <a:pt x="824" y="272"/>
                  </a:cubicBezTo>
                  <a:cubicBezTo>
                    <a:pt x="978" y="98"/>
                    <a:pt x="1120" y="60"/>
                    <a:pt x="1219" y="30"/>
                  </a:cubicBezTo>
                  <a:cubicBezTo>
                    <a:pt x="1318" y="0"/>
                    <a:pt x="1371" y="51"/>
                    <a:pt x="1420" y="94"/>
                  </a:cubicBezTo>
                  <a:cubicBezTo>
                    <a:pt x="1469" y="137"/>
                    <a:pt x="1493" y="199"/>
                    <a:pt x="1511" y="286"/>
                  </a:cubicBezTo>
                  <a:cubicBezTo>
                    <a:pt x="1529" y="373"/>
                    <a:pt x="1526" y="547"/>
                    <a:pt x="1530" y="615"/>
                  </a:cubicBezTo>
                </a:path>
              </a:pathLst>
            </a:custGeom>
            <a:noFill/>
            <a:ln w="1524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AutoShape 12"/>
            <p:cNvSpPr>
              <a:spLocks noChangeArrowheads="1"/>
            </p:cNvSpPr>
            <p:nvPr/>
          </p:nvSpPr>
          <p:spPr bwMode="auto">
            <a:xfrm>
              <a:off x="2880" y="89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4860925" y="2692400"/>
            <a:ext cx="1308100" cy="2128838"/>
            <a:chOff x="3062" y="1696"/>
            <a:chExt cx="824" cy="1341"/>
          </a:xfrm>
        </p:grpSpPr>
        <p:sp>
          <p:nvSpPr>
            <p:cNvPr id="4103" name="Freeform 14"/>
            <p:cNvSpPr>
              <a:spLocks/>
            </p:cNvSpPr>
            <p:nvPr/>
          </p:nvSpPr>
          <p:spPr bwMode="auto">
            <a:xfrm>
              <a:off x="3062" y="1696"/>
              <a:ext cx="824" cy="1341"/>
            </a:xfrm>
            <a:custGeom>
              <a:avLst/>
              <a:gdLst>
                <a:gd name="T0" fmla="*/ 824 w 824"/>
                <a:gd name="T1" fmla="*/ 919 h 1341"/>
                <a:gd name="T2" fmla="*/ 540 w 824"/>
                <a:gd name="T3" fmla="*/ 1184 h 1341"/>
                <a:gd name="T4" fmla="*/ 138 w 824"/>
                <a:gd name="T5" fmla="*/ 1312 h 1341"/>
                <a:gd name="T6" fmla="*/ 1 w 824"/>
                <a:gd name="T7" fmla="*/ 1010 h 1341"/>
                <a:gd name="T8" fmla="*/ 129 w 824"/>
                <a:gd name="T9" fmla="*/ 517 h 1341"/>
                <a:gd name="T10" fmla="*/ 376 w 824"/>
                <a:gd name="T11" fmla="*/ 142 h 1341"/>
                <a:gd name="T12" fmla="*/ 650 w 824"/>
                <a:gd name="T13" fmla="*/ 41 h 1341"/>
                <a:gd name="T14" fmla="*/ 732 w 824"/>
                <a:gd name="T15" fmla="*/ 389 h 13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4"/>
                <a:gd name="T25" fmla="*/ 0 h 1341"/>
                <a:gd name="T26" fmla="*/ 824 w 824"/>
                <a:gd name="T27" fmla="*/ 1341 h 13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4" h="1341">
                  <a:moveTo>
                    <a:pt x="824" y="919"/>
                  </a:moveTo>
                  <a:cubicBezTo>
                    <a:pt x="778" y="963"/>
                    <a:pt x="654" y="1118"/>
                    <a:pt x="540" y="1184"/>
                  </a:cubicBezTo>
                  <a:cubicBezTo>
                    <a:pt x="426" y="1250"/>
                    <a:pt x="228" y="1341"/>
                    <a:pt x="138" y="1312"/>
                  </a:cubicBezTo>
                  <a:cubicBezTo>
                    <a:pt x="48" y="1283"/>
                    <a:pt x="2" y="1142"/>
                    <a:pt x="1" y="1010"/>
                  </a:cubicBezTo>
                  <a:cubicBezTo>
                    <a:pt x="0" y="878"/>
                    <a:pt x="67" y="662"/>
                    <a:pt x="129" y="517"/>
                  </a:cubicBezTo>
                  <a:cubicBezTo>
                    <a:pt x="191" y="372"/>
                    <a:pt x="289" y="221"/>
                    <a:pt x="376" y="142"/>
                  </a:cubicBezTo>
                  <a:cubicBezTo>
                    <a:pt x="463" y="63"/>
                    <a:pt x="591" y="0"/>
                    <a:pt x="650" y="41"/>
                  </a:cubicBezTo>
                  <a:cubicBezTo>
                    <a:pt x="709" y="82"/>
                    <a:pt x="715" y="317"/>
                    <a:pt x="732" y="389"/>
                  </a:cubicBezTo>
                </a:path>
              </a:pathLst>
            </a:custGeom>
            <a:noFill/>
            <a:ln w="1524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AutoShape 15"/>
            <p:cNvSpPr>
              <a:spLocks noChangeArrowheads="1"/>
            </p:cNvSpPr>
            <p:nvPr/>
          </p:nvSpPr>
          <p:spPr bwMode="auto">
            <a:xfrm>
              <a:off x="3742" y="206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0" name="AutoShape 16"/>
          <p:cNvSpPr>
            <a:spLocks noChangeArrowheads="1"/>
          </p:cNvSpPr>
          <p:nvPr/>
        </p:nvSpPr>
        <p:spPr bwMode="auto">
          <a:xfrm rot="-8724836">
            <a:off x="4535488" y="1557338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0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111 C -0.00052 -0.02197 0.00695 -0.05758 0.00348 -0.07654 C -3.61111E-6 -0.0955 -3.61111E-6 -0.13041 -0.02187 -0.12509 C -0.04375 -0.11977 -0.09236 -0.10613 -0.12829 -0.04486 C -0.16423 0.01641 -0.22118 0.15329 -0.23784 0.24254 C -0.25451 0.33156 -0.24201 0.44878 -0.22829 0.48994 C -0.21458 0.53086 -0.1835 0.5045 -0.1552 0.48994 C -0.12691 0.47537 -0.07847 0.42127 -0.05833 0.4032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2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59 0.26797 C 0.15816 0.25433 0.1599 0.19468 0.14636 0.18774 C 0.13282 0.1808 0.09549 0.20832 0.07969 0.22566 C 0.06389 0.243 0.05903 0.26913 0.05105 0.29132 C 0.04306 0.31352 0.03473 0.33063 0.03212 0.35884 C 0.02952 0.38705 0.02865 0.4363 0.03525 0.46034 C 0.04184 0.48439 0.05712 0.50011 0.07171 0.50265 C 0.08629 0.5052 0.10452 0.49132 0.12257 0.47514 C 0.14063 0.45895 0.16789 0.41988 0.17969 0.40531 " pathEditMode="relative" rAng="0" ptsTypes="aaaaaaaaa">
                                      <p:cBhvr>
                                        <p:cTn id="9" dur="5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1128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Мое настроение сейчас</a:t>
            </a:r>
          </a:p>
        </p:txBody>
      </p:sp>
      <p:pic>
        <p:nvPicPr>
          <p:cNvPr id="11267" name="Picture 4" descr="1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3224213" cy="3024188"/>
          </a:xfrm>
          <a:noFill/>
        </p:spPr>
      </p:pic>
      <p:pic>
        <p:nvPicPr>
          <p:cNvPr id="11268" name="Picture 6" descr="1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30888" y="2708275"/>
            <a:ext cx="3313112" cy="3201988"/>
          </a:xfrm>
          <a:noFill/>
        </p:spPr>
      </p:pic>
      <p:pic>
        <p:nvPicPr>
          <p:cNvPr id="12297" name="Веселая фуг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1"/>
            <a:ext cx="2520280" cy="14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16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6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4" name="Picture 8" descr="MCj04338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9" name="Picture 13" descr="MCj04344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2051050" y="836613"/>
            <a:ext cx="6842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На уроке мне было все понятно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1979613" y="2565400"/>
            <a:ext cx="68405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Arial" charset="0"/>
              </a:rPr>
              <a:t>У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меня возникли некоторые вопросы, но я постеснялся их задать</a:t>
            </a: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  <a:cs typeface="Arial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2268538" y="4962525"/>
            <a:ext cx="4079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Я многое не понял</a:t>
            </a: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  <a:cs typeface="Arial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600" b="1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18" y="332657"/>
            <a:ext cx="1525732" cy="15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512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4" grpId="0"/>
      <p:bldP spid="229395" grpId="0"/>
      <p:bldP spid="2293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b="1" i="1" u="sng">
                <a:solidFill>
                  <a:srgbClr val="990033"/>
                </a:solidFill>
                <a:latin typeface="Forte" pitchFamily="66" charset="0"/>
                <a:ea typeface="+mj-ea"/>
                <a:cs typeface="+mj-cs"/>
              </a:rPr>
              <a:t>Домашнее задание: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08013" indent="-608013" algn="ctr">
              <a:buFont typeface="Wingdings 2" pitchFamily="18" charset="2"/>
              <a:buNone/>
            </a:pPr>
            <a:r>
              <a:rPr lang="ru-RU" sz="4100" b="1" i="1" dirty="0" smtClean="0">
                <a:latin typeface="Comic Sans MS" pitchFamily="66" charset="0"/>
              </a:rPr>
              <a:t>а) прочитать </a:t>
            </a:r>
            <a:r>
              <a:rPr lang="ru-RU" sz="4100" b="1" i="1" dirty="0">
                <a:latin typeface="Comic Sans MS" pitchFamily="66" charset="0"/>
              </a:rPr>
              <a:t>учебник </a:t>
            </a:r>
            <a:r>
              <a:rPr lang="ru-RU" sz="4100" b="1" i="1" dirty="0" smtClean="0">
                <a:latin typeface="Comic Sans MS" pitchFamily="66" charset="0"/>
              </a:rPr>
              <a:t>стр.</a:t>
            </a:r>
            <a:r>
              <a:rPr lang="ru-RU" sz="4100" b="1" i="1" dirty="0">
                <a:latin typeface="Comic Sans MS" pitchFamily="66" charset="0"/>
              </a:rPr>
              <a:t>4</a:t>
            </a:r>
            <a:r>
              <a:rPr lang="en-US" sz="4100" b="1" i="1" dirty="0" smtClean="0">
                <a:latin typeface="Comic Sans MS" pitchFamily="66" charset="0"/>
              </a:rPr>
              <a:t>3-</a:t>
            </a:r>
            <a:r>
              <a:rPr lang="ru-RU" sz="4100" b="1" i="1" dirty="0" smtClean="0">
                <a:latin typeface="Comic Sans MS" pitchFamily="66" charset="0"/>
              </a:rPr>
              <a:t>4</a:t>
            </a:r>
            <a:r>
              <a:rPr lang="en-US" sz="4100" b="1" i="1" dirty="0" smtClean="0">
                <a:latin typeface="Comic Sans MS" pitchFamily="66" charset="0"/>
              </a:rPr>
              <a:t>5</a:t>
            </a:r>
            <a:r>
              <a:rPr lang="ru-RU" sz="4100" b="1" i="1" dirty="0" smtClean="0">
                <a:latin typeface="Comic Sans MS" pitchFamily="66" charset="0"/>
              </a:rPr>
              <a:t>,вопросы;</a:t>
            </a:r>
            <a:endParaRPr lang="ru-RU" sz="4100" b="1" i="1" dirty="0">
              <a:latin typeface="Comic Sans MS" pitchFamily="66" charset="0"/>
            </a:endParaRPr>
          </a:p>
          <a:p>
            <a:pPr marL="608013" indent="-608013" algn="ctr">
              <a:buFont typeface="Wingdings 2" pitchFamily="18" charset="2"/>
              <a:buNone/>
            </a:pPr>
            <a:r>
              <a:rPr lang="ru-RU" sz="4100" b="1" i="1" dirty="0" smtClean="0">
                <a:latin typeface="Comic Sans MS" pitchFamily="66" charset="0"/>
              </a:rPr>
              <a:t>б) подготовить  пересказ алгоритма;         </a:t>
            </a:r>
            <a:r>
              <a:rPr lang="ru-RU" sz="4100" b="1" i="1" dirty="0" smtClean="0">
                <a:latin typeface="Chiller" pitchFamily="82" charset="0"/>
              </a:rPr>
              <a:t>    </a:t>
            </a:r>
            <a:endParaRPr lang="ru-RU" sz="4100" b="1" i="1" dirty="0">
              <a:latin typeface="Chiller" pitchFamily="82" charset="0"/>
            </a:endParaRPr>
          </a:p>
          <a:p>
            <a:pPr marL="608013" indent="-608013" algn="ctr">
              <a:buFont typeface="Wingdings 2" pitchFamily="18" charset="2"/>
              <a:buNone/>
            </a:pPr>
            <a:r>
              <a:rPr lang="ru-RU" sz="4100" b="1" i="1" dirty="0" smtClean="0">
                <a:latin typeface="Comic Sans MS" pitchFamily="66" charset="0"/>
              </a:rPr>
              <a:t>в) и</a:t>
            </a:r>
            <a:r>
              <a:rPr lang="ru-RU" sz="4400" dirty="0" smtClean="0">
                <a:latin typeface="Comic Sans MS" pitchFamily="66" charset="0"/>
              </a:rPr>
              <a:t>ндивидуальное </a:t>
            </a:r>
            <a:r>
              <a:rPr lang="ru-RU" sz="4400" dirty="0">
                <a:latin typeface="Comic Sans MS" pitchFamily="66" charset="0"/>
              </a:rPr>
              <a:t>задание: написать  любой синонимическим ряд слов</a:t>
            </a:r>
            <a:r>
              <a:rPr lang="ru-RU" sz="4100" b="1" i="1" dirty="0" smtClean="0">
                <a:latin typeface="Comic Sans MS" pitchFamily="66" charset="0"/>
              </a:rPr>
              <a:t>   </a:t>
            </a:r>
            <a:r>
              <a:rPr lang="ru-RU" sz="4100" b="1" i="1" dirty="0" smtClean="0">
                <a:solidFill>
                  <a:srgbClr val="D60093"/>
                </a:solidFill>
                <a:latin typeface="Comic Sans MS" pitchFamily="66" charset="0"/>
              </a:rPr>
              <a:t>«</a:t>
            </a:r>
            <a:r>
              <a:rPr lang="ru-RU" sz="4100" b="1" i="1" dirty="0">
                <a:solidFill>
                  <a:srgbClr val="D60093"/>
                </a:solidFill>
                <a:latin typeface="Comic Sans MS" pitchFamily="66" charset="0"/>
              </a:rPr>
              <a:t>Это интересно</a:t>
            </a:r>
            <a:r>
              <a:rPr lang="ru-RU" sz="4100" b="1" i="1" dirty="0" smtClean="0">
                <a:solidFill>
                  <a:srgbClr val="D60093"/>
                </a:solidFill>
                <a:latin typeface="Comic Sans MS" pitchFamily="66" charset="0"/>
              </a:rPr>
              <a:t>».</a:t>
            </a:r>
            <a:r>
              <a:rPr lang="ru-RU" sz="4100" b="1" i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endParaRPr lang="ru-RU" sz="4100" b="1" i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48132" name="Picture 4" descr="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94300"/>
            <a:ext cx="20510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783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08962" cy="619283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57813"/>
            <a:ext cx="14763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72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8668E-6 C -0.0658 -0.15911 -0.1309 -0.31776 -0.2125 -0.36679 C -0.2941 -0.41582 -0.40122 -0.26804 -0.48906 -0.29464 C -0.57656 -0.321 -0.69705 -0.48775 -0.7382 -0.525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715000" y="3733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9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81400" y="533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47800" y="381000"/>
            <a:ext cx="6400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 </a:t>
            </a: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РОЗ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5638800" y="381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3581400" y="16764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7" name="Picture 10" descr="J01892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30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28800" y="533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6172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ДЕЖДА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 flipH="1">
            <a:off x="4038600" y="3048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676400" y="16764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714624"/>
            <a:ext cx="5328592" cy="3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9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81158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533400"/>
            <a:ext cx="5410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 </a:t>
            </a: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ru-RU" sz="8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БЯТА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43200" y="533400"/>
            <a:ext cx="1219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4953000" y="4572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743200" y="190500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1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Подумай!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С </a:t>
            </a:r>
            <a:r>
              <a:rPr lang="ru-RU" dirty="0"/>
              <a:t>самого утра во дворе слышны весёлые крики ребят .     Ребята строят ледяную горку. Ребята сделали из снега холмик и заливают его водой. Весело будет ребятам кататься с горки.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9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00CC00"/>
                </a:solidFill>
                <a:latin typeface="Comic Sans MS" pitchFamily="66" charset="0"/>
              </a:rPr>
              <a:t> </a:t>
            </a:r>
            <a:endParaRPr lang="ru-RU" sz="6600" b="1" kern="0" dirty="0">
              <a:solidFill>
                <a:srgbClr val="00CC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4413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Тема урока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071563"/>
            <a:ext cx="8429625" cy="1214437"/>
          </a:xfrm>
        </p:spPr>
        <p:txBody>
          <a:bodyPr>
            <a:normAutofit/>
          </a:bodyPr>
          <a:lstStyle/>
          <a:p>
            <a:pPr marL="215900">
              <a:lnSpc>
                <a:spcPts val="4000"/>
              </a:lnSpc>
              <a:spcBef>
                <a:spcPct val="0"/>
              </a:spcBef>
            </a:pPr>
            <a: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</a:rPr>
              <a:t>«Слова  -  синонимы»</a:t>
            </a:r>
            <a:endParaRPr lang="ru-RU" sz="7200" dirty="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357688" y="3500438"/>
            <a:ext cx="2143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algn="ctr" eaLnBrk="0" hangingPunct="0">
              <a:lnSpc>
                <a:spcPts val="3000"/>
              </a:lnSpc>
              <a:spcBef>
                <a:spcPts val="0"/>
              </a:spcBef>
              <a:defRPr/>
            </a:pPr>
            <a:endParaRPr lang="ru-RU" sz="3600" b="1" dirty="0" smtClean="0">
              <a:solidFill>
                <a:srgbClr val="00CC00"/>
              </a:solidFill>
              <a:latin typeface="Comic Sans MS" pitchFamily="66" charset="0"/>
            </a:endParaRPr>
          </a:p>
          <a:p>
            <a:pPr marL="216000" algn="ctr" eaLnBrk="0" hangingPunct="0">
              <a:lnSpc>
                <a:spcPts val="3000"/>
              </a:lnSpc>
              <a:spcBef>
                <a:spcPts val="0"/>
              </a:spcBef>
              <a:defRPr/>
            </a:pPr>
            <a:endParaRPr lang="ru-RU" sz="36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57188" y="2500312"/>
            <a:ext cx="8429625" cy="17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algn="ctr" eaLnBrk="0" hangingPunct="0">
              <a:lnSpc>
                <a:spcPts val="3000"/>
              </a:lnSpc>
              <a:defRPr/>
            </a:pPr>
            <a:r>
              <a:rPr lang="ru-RU" sz="4400" b="1" i="1" dirty="0">
                <a:solidFill>
                  <a:srgbClr val="C00000"/>
                </a:solidFill>
                <a:latin typeface="Cambria" pitchFamily="18" charset="0"/>
              </a:rPr>
              <a:t>Путешествие в страну </a:t>
            </a:r>
            <a:endParaRPr lang="ru-RU" sz="44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216000" algn="ctr" eaLnBrk="0" hangingPunct="0">
              <a:lnSpc>
                <a:spcPts val="3000"/>
              </a:lnSpc>
              <a:defRPr/>
            </a:pPr>
            <a:endParaRPr lang="ru-RU" sz="36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216000" algn="ctr" eaLnBrk="0" hangingPunct="0">
              <a:lnSpc>
                <a:spcPts val="3000"/>
              </a:lnSpc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Cambria" pitchFamily="18" charset="0"/>
              </a:rPr>
              <a:t>«Как устроен наш язык».</a:t>
            </a:r>
            <a:r>
              <a:rPr lang="ru-RU" sz="3600" b="1" i="1" dirty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3600" b="1" i="1" dirty="0">
                <a:solidFill>
                  <a:srgbClr val="7030A0"/>
                </a:solidFill>
                <a:latin typeface="Cambria" pitchFamily="18" charset="0"/>
              </a:rPr>
            </a:br>
            <a:endParaRPr lang="ru-RU" sz="3600" b="1" i="1" kern="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15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810</Words>
  <Application>Microsoft Office PowerPoint</Application>
  <PresentationFormat>Экран (4:3)</PresentationFormat>
  <Paragraphs>204</Paragraphs>
  <Slides>43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Мое настроение сейчас</vt:lpstr>
      <vt:lpstr>Девиз:</vt:lpstr>
      <vt:lpstr>Слайд 4</vt:lpstr>
      <vt:lpstr>Слайд 5</vt:lpstr>
      <vt:lpstr>Слайд 6</vt:lpstr>
      <vt:lpstr>Слайд 7</vt:lpstr>
      <vt:lpstr>Подумай!</vt:lpstr>
      <vt:lpstr>Тема урока</vt:lpstr>
      <vt:lpstr>Слайд 10</vt:lpstr>
      <vt:lpstr>Подумай!</vt:lpstr>
      <vt:lpstr>Слайд 12</vt:lpstr>
      <vt:lpstr>АЛГОРИТМ </vt:lpstr>
      <vt:lpstr>Понаблюдайте и сделайте вывод, чем похожи и чем различаются группы слов?</vt:lpstr>
      <vt:lpstr>Подумай!</vt:lpstr>
      <vt:lpstr>Понаблюдай за употреблением синонимов в речи.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Проверь себя!   1 группа.</vt:lpstr>
      <vt:lpstr>Слайд 25</vt:lpstr>
      <vt:lpstr>Проверь себя!  2 группа.</vt:lpstr>
      <vt:lpstr>Слайд 27</vt:lpstr>
      <vt:lpstr>Проверь себя!  3 группа.</vt:lpstr>
      <vt:lpstr>Синонимы</vt:lpstr>
      <vt:lpstr>Тест</vt:lpstr>
      <vt:lpstr>ПРОВЕРЬ СЕБЯ!</vt:lpstr>
      <vt:lpstr>ВЗАИМОПРОВЕРКА</vt:lpstr>
      <vt:lpstr>Что нового вы узнали на уроке?</vt:lpstr>
      <vt:lpstr>Для чего изучают синонимы, какую роль они играют в речи?</vt:lpstr>
      <vt:lpstr>Что такое синонимы?</vt:lpstr>
      <vt:lpstr>Подбери приятеля к слову.</vt:lpstr>
      <vt:lpstr>Подбери приятеля к слову.</vt:lpstr>
      <vt:lpstr>Подбери приятеля к слову.</vt:lpstr>
      <vt:lpstr>         Игра «10 секунд»</vt:lpstr>
      <vt:lpstr>Мое настроение сейчас</vt:lpstr>
      <vt:lpstr>Слайд 41</vt:lpstr>
      <vt:lpstr>Домашнее задание: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65</cp:revision>
  <cp:lastPrinted>2013-02-06T00:17:06Z</cp:lastPrinted>
  <dcterms:modified xsi:type="dcterms:W3CDTF">2014-01-29T09:34:01Z</dcterms:modified>
</cp:coreProperties>
</file>