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74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FB6B-9B34-498C-BAB7-2B5E4163FA39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ED88-0392-4D01-A906-E714ED8DA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32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FB6B-9B34-498C-BAB7-2B5E4163FA39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ED88-0392-4D01-A906-E714ED8DA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24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FB6B-9B34-498C-BAB7-2B5E4163FA39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ED88-0392-4D01-A906-E714ED8DA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64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FB6B-9B34-498C-BAB7-2B5E4163FA39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ED88-0392-4D01-A906-E714ED8DA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1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FB6B-9B34-498C-BAB7-2B5E4163FA39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ED88-0392-4D01-A906-E714ED8DA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95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FB6B-9B34-498C-BAB7-2B5E4163FA39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ED88-0392-4D01-A906-E714ED8DA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0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FB6B-9B34-498C-BAB7-2B5E4163FA39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ED88-0392-4D01-A906-E714ED8DA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69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FB6B-9B34-498C-BAB7-2B5E4163FA39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ED88-0392-4D01-A906-E714ED8DA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7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FB6B-9B34-498C-BAB7-2B5E4163FA39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ED88-0392-4D01-A906-E714ED8DA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30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FB6B-9B34-498C-BAB7-2B5E4163FA39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ED88-0392-4D01-A906-E714ED8DA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71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FB6B-9B34-498C-BAB7-2B5E4163FA39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3ED88-0392-4D01-A906-E714ED8DA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36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3FB6B-9B34-498C-BAB7-2B5E4163FA39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3ED88-0392-4D01-A906-E714ED8DAE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15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05693"/>
            <a:ext cx="9256295" cy="104332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700" b="1" spc="50" dirty="0" smtClean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В </a:t>
            </a:r>
            <a:r>
              <a:rPr lang="ru-RU" sz="67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мире плоских фигур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8" name="Полилиния 67">
            <a:hlinkClick r:id="rId2" action="ppaction://hlinksldjump"/>
          </p:cNvPr>
          <p:cNvSpPr/>
          <p:nvPr/>
        </p:nvSpPr>
        <p:spPr>
          <a:xfrm>
            <a:off x="2245893" y="1725361"/>
            <a:ext cx="3483946" cy="723768"/>
          </a:xfrm>
          <a:custGeom>
            <a:avLst/>
            <a:gdLst>
              <a:gd name="connsiteX0" fmla="*/ 2760178 w 3483946"/>
              <a:gd name="connsiteY0" fmla="*/ 0 h 723768"/>
              <a:gd name="connsiteX1" fmla="*/ 3122062 w 3483946"/>
              <a:gd name="connsiteY1" fmla="*/ 0 h 723768"/>
              <a:gd name="connsiteX2" fmla="*/ 3483946 w 3483946"/>
              <a:gd name="connsiteY2" fmla="*/ 361884 h 723768"/>
              <a:gd name="connsiteX3" fmla="*/ 3122062 w 3483946"/>
              <a:gd name="connsiteY3" fmla="*/ 723768 h 723768"/>
              <a:gd name="connsiteX4" fmla="*/ 2760178 w 3483946"/>
              <a:gd name="connsiteY4" fmla="*/ 723768 h 723768"/>
              <a:gd name="connsiteX5" fmla="*/ 3122062 w 3483946"/>
              <a:gd name="connsiteY5" fmla="*/ 361884 h 723768"/>
              <a:gd name="connsiteX6" fmla="*/ 2261938 w 3483946"/>
              <a:gd name="connsiteY6" fmla="*/ 0 h 723768"/>
              <a:gd name="connsiteX7" fmla="*/ 2623822 w 3483946"/>
              <a:gd name="connsiteY7" fmla="*/ 0 h 723768"/>
              <a:gd name="connsiteX8" fmla="*/ 2985706 w 3483946"/>
              <a:gd name="connsiteY8" fmla="*/ 361884 h 723768"/>
              <a:gd name="connsiteX9" fmla="*/ 2623822 w 3483946"/>
              <a:gd name="connsiteY9" fmla="*/ 723768 h 723768"/>
              <a:gd name="connsiteX10" fmla="*/ 2261938 w 3483946"/>
              <a:gd name="connsiteY10" fmla="*/ 723768 h 723768"/>
              <a:gd name="connsiteX11" fmla="*/ 2623822 w 3483946"/>
              <a:gd name="connsiteY11" fmla="*/ 361884 h 723768"/>
              <a:gd name="connsiteX12" fmla="*/ 361883 w 3483946"/>
              <a:gd name="connsiteY12" fmla="*/ 0 h 723768"/>
              <a:gd name="connsiteX13" fmla="*/ 1461190 w 3483946"/>
              <a:gd name="connsiteY13" fmla="*/ 0 h 723768"/>
              <a:gd name="connsiteX14" fmla="*/ 1461190 w 3483946"/>
              <a:gd name="connsiteY14" fmla="*/ 1 h 723768"/>
              <a:gd name="connsiteX15" fmla="*/ 2124644 w 3483946"/>
              <a:gd name="connsiteY15" fmla="*/ 1 h 723768"/>
              <a:gd name="connsiteX16" fmla="*/ 2486527 w 3483946"/>
              <a:gd name="connsiteY16" fmla="*/ 361885 h 723768"/>
              <a:gd name="connsiteX17" fmla="*/ 2124644 w 3483946"/>
              <a:gd name="connsiteY17" fmla="*/ 723768 h 723768"/>
              <a:gd name="connsiteX18" fmla="*/ 1025337 w 3483946"/>
              <a:gd name="connsiteY18" fmla="*/ 723768 h 723768"/>
              <a:gd name="connsiteX19" fmla="*/ 1025337 w 3483946"/>
              <a:gd name="connsiteY19" fmla="*/ 723767 h 723768"/>
              <a:gd name="connsiteX20" fmla="*/ 361883 w 3483946"/>
              <a:gd name="connsiteY20" fmla="*/ 723767 h 723768"/>
              <a:gd name="connsiteX21" fmla="*/ 0 w 3483946"/>
              <a:gd name="connsiteY21" fmla="*/ 361883 h 72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483946" h="723768">
                <a:moveTo>
                  <a:pt x="2760178" y="0"/>
                </a:moveTo>
                <a:lnTo>
                  <a:pt x="3122062" y="0"/>
                </a:lnTo>
                <a:lnTo>
                  <a:pt x="3483946" y="361884"/>
                </a:lnTo>
                <a:lnTo>
                  <a:pt x="3122062" y="723768"/>
                </a:lnTo>
                <a:lnTo>
                  <a:pt x="2760178" y="723768"/>
                </a:lnTo>
                <a:lnTo>
                  <a:pt x="3122062" y="361884"/>
                </a:lnTo>
                <a:close/>
                <a:moveTo>
                  <a:pt x="2261938" y="0"/>
                </a:moveTo>
                <a:lnTo>
                  <a:pt x="2623822" y="0"/>
                </a:lnTo>
                <a:lnTo>
                  <a:pt x="2985706" y="361884"/>
                </a:lnTo>
                <a:lnTo>
                  <a:pt x="2623822" y="723768"/>
                </a:lnTo>
                <a:lnTo>
                  <a:pt x="2261938" y="723768"/>
                </a:lnTo>
                <a:lnTo>
                  <a:pt x="2623822" y="361884"/>
                </a:lnTo>
                <a:close/>
                <a:moveTo>
                  <a:pt x="361883" y="0"/>
                </a:moveTo>
                <a:lnTo>
                  <a:pt x="1461190" y="0"/>
                </a:lnTo>
                <a:lnTo>
                  <a:pt x="1461190" y="1"/>
                </a:lnTo>
                <a:lnTo>
                  <a:pt x="2124644" y="1"/>
                </a:lnTo>
                <a:lnTo>
                  <a:pt x="2486527" y="361885"/>
                </a:lnTo>
                <a:lnTo>
                  <a:pt x="2124644" y="723768"/>
                </a:lnTo>
                <a:lnTo>
                  <a:pt x="1025337" y="723768"/>
                </a:lnTo>
                <a:lnTo>
                  <a:pt x="1025337" y="723767"/>
                </a:lnTo>
                <a:lnTo>
                  <a:pt x="361883" y="723767"/>
                </a:lnTo>
                <a:lnTo>
                  <a:pt x="0" y="361883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6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тур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Полилиния 70">
            <a:hlinkClick r:id="rId3" action="ppaction://hlinksldjump"/>
          </p:cNvPr>
          <p:cNvSpPr/>
          <p:nvPr/>
        </p:nvSpPr>
        <p:spPr>
          <a:xfrm>
            <a:off x="6002004" y="2686418"/>
            <a:ext cx="4116209" cy="877637"/>
          </a:xfrm>
          <a:custGeom>
            <a:avLst/>
            <a:gdLst>
              <a:gd name="connsiteX0" fmla="*/ 3238572 w 4116209"/>
              <a:gd name="connsiteY0" fmla="*/ 0 h 877637"/>
              <a:gd name="connsiteX1" fmla="*/ 3677391 w 4116209"/>
              <a:gd name="connsiteY1" fmla="*/ 0 h 877637"/>
              <a:gd name="connsiteX2" fmla="*/ 4116209 w 4116209"/>
              <a:gd name="connsiteY2" fmla="*/ 438819 h 877637"/>
              <a:gd name="connsiteX3" fmla="*/ 3677391 w 4116209"/>
              <a:gd name="connsiteY3" fmla="*/ 877637 h 877637"/>
              <a:gd name="connsiteX4" fmla="*/ 3238572 w 4116209"/>
              <a:gd name="connsiteY4" fmla="*/ 877637 h 877637"/>
              <a:gd name="connsiteX5" fmla="*/ 3677391 w 4116209"/>
              <a:gd name="connsiteY5" fmla="*/ 438819 h 877637"/>
              <a:gd name="connsiteX6" fmla="*/ 2699753 w 4116209"/>
              <a:gd name="connsiteY6" fmla="*/ 0 h 877637"/>
              <a:gd name="connsiteX7" fmla="*/ 3138572 w 4116209"/>
              <a:gd name="connsiteY7" fmla="*/ 0 h 877637"/>
              <a:gd name="connsiteX8" fmla="*/ 3577390 w 4116209"/>
              <a:gd name="connsiteY8" fmla="*/ 438819 h 877637"/>
              <a:gd name="connsiteX9" fmla="*/ 3138572 w 4116209"/>
              <a:gd name="connsiteY9" fmla="*/ 877637 h 877637"/>
              <a:gd name="connsiteX10" fmla="*/ 2699753 w 4116209"/>
              <a:gd name="connsiteY10" fmla="*/ 877637 h 877637"/>
              <a:gd name="connsiteX11" fmla="*/ 3138572 w 4116209"/>
              <a:gd name="connsiteY11" fmla="*/ 438819 h 877637"/>
              <a:gd name="connsiteX12" fmla="*/ 438817 w 4116209"/>
              <a:gd name="connsiteY12" fmla="*/ 0 h 877637"/>
              <a:gd name="connsiteX13" fmla="*/ 1771831 w 4116209"/>
              <a:gd name="connsiteY13" fmla="*/ 0 h 877637"/>
              <a:gd name="connsiteX14" fmla="*/ 1771831 w 4116209"/>
              <a:gd name="connsiteY14" fmla="*/ 1 h 877637"/>
              <a:gd name="connsiteX15" fmla="*/ 2576332 w 4116209"/>
              <a:gd name="connsiteY15" fmla="*/ 1 h 877637"/>
              <a:gd name="connsiteX16" fmla="*/ 3015149 w 4116209"/>
              <a:gd name="connsiteY16" fmla="*/ 438820 h 877637"/>
              <a:gd name="connsiteX17" fmla="*/ 2576332 w 4116209"/>
              <a:gd name="connsiteY17" fmla="*/ 877637 h 877637"/>
              <a:gd name="connsiteX18" fmla="*/ 1243318 w 4116209"/>
              <a:gd name="connsiteY18" fmla="*/ 877637 h 877637"/>
              <a:gd name="connsiteX19" fmla="*/ 1243318 w 4116209"/>
              <a:gd name="connsiteY19" fmla="*/ 877636 h 877637"/>
              <a:gd name="connsiteX20" fmla="*/ 438817 w 4116209"/>
              <a:gd name="connsiteY20" fmla="*/ 877636 h 877637"/>
              <a:gd name="connsiteX21" fmla="*/ 0 w 4116209"/>
              <a:gd name="connsiteY21" fmla="*/ 438818 h 87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16209" h="877637">
                <a:moveTo>
                  <a:pt x="3238572" y="0"/>
                </a:moveTo>
                <a:lnTo>
                  <a:pt x="3677391" y="0"/>
                </a:lnTo>
                <a:lnTo>
                  <a:pt x="4116209" y="438819"/>
                </a:lnTo>
                <a:lnTo>
                  <a:pt x="3677391" y="877637"/>
                </a:lnTo>
                <a:lnTo>
                  <a:pt x="3238572" y="877637"/>
                </a:lnTo>
                <a:lnTo>
                  <a:pt x="3677391" y="438819"/>
                </a:lnTo>
                <a:close/>
                <a:moveTo>
                  <a:pt x="2699753" y="0"/>
                </a:moveTo>
                <a:lnTo>
                  <a:pt x="3138572" y="0"/>
                </a:lnTo>
                <a:lnTo>
                  <a:pt x="3577390" y="438819"/>
                </a:lnTo>
                <a:lnTo>
                  <a:pt x="3138572" y="877637"/>
                </a:lnTo>
                <a:lnTo>
                  <a:pt x="2699753" y="877637"/>
                </a:lnTo>
                <a:lnTo>
                  <a:pt x="3138572" y="438819"/>
                </a:lnTo>
                <a:close/>
                <a:moveTo>
                  <a:pt x="438817" y="0"/>
                </a:moveTo>
                <a:lnTo>
                  <a:pt x="1771831" y="0"/>
                </a:lnTo>
                <a:lnTo>
                  <a:pt x="1771831" y="1"/>
                </a:lnTo>
                <a:lnTo>
                  <a:pt x="2576332" y="1"/>
                </a:lnTo>
                <a:lnTo>
                  <a:pt x="3015149" y="438820"/>
                </a:lnTo>
                <a:lnTo>
                  <a:pt x="2576332" y="877637"/>
                </a:lnTo>
                <a:lnTo>
                  <a:pt x="1243318" y="877637"/>
                </a:lnTo>
                <a:lnTo>
                  <a:pt x="1243318" y="877636"/>
                </a:lnTo>
                <a:lnTo>
                  <a:pt x="438817" y="877636"/>
                </a:lnTo>
                <a:lnTo>
                  <a:pt x="0" y="438818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   Супер</a:t>
            </a:r>
            <a:r>
              <a:rPr lang="en-US" sz="3600" b="1" dirty="0" smtClean="0">
                <a:solidFill>
                  <a:schemeClr val="tx1"/>
                </a:solidFill>
              </a:rPr>
              <a:t>-</a:t>
            </a:r>
            <a:r>
              <a:rPr lang="ru-RU" sz="3600" b="1" dirty="0" smtClean="0">
                <a:solidFill>
                  <a:schemeClr val="tx1"/>
                </a:solidFill>
              </a:rPr>
              <a:t>игра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9" name="Полилиния 58">
            <a:hlinkClick r:id="rId4" action="ppaction://hlinksldjump"/>
          </p:cNvPr>
          <p:cNvSpPr/>
          <p:nvPr/>
        </p:nvSpPr>
        <p:spPr>
          <a:xfrm>
            <a:off x="689808" y="6134232"/>
            <a:ext cx="2486527" cy="723768"/>
          </a:xfrm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Условия </a:t>
            </a:r>
            <a:r>
              <a:rPr lang="ru-RU" b="1" dirty="0"/>
              <a:t>игры</a:t>
            </a:r>
            <a:endParaRPr lang="ru-RU" dirty="0"/>
          </a:p>
        </p:txBody>
      </p:sp>
      <p:sp>
        <p:nvSpPr>
          <p:cNvPr id="69" name="Полилиния 68">
            <a:hlinkClick r:id="rId5" action="ppaction://hlinksldjump"/>
          </p:cNvPr>
          <p:cNvSpPr/>
          <p:nvPr/>
        </p:nvSpPr>
        <p:spPr>
          <a:xfrm>
            <a:off x="2245892" y="2768682"/>
            <a:ext cx="3483946" cy="723768"/>
          </a:xfrm>
          <a:custGeom>
            <a:avLst/>
            <a:gdLst>
              <a:gd name="connsiteX0" fmla="*/ 2760178 w 3483946"/>
              <a:gd name="connsiteY0" fmla="*/ 0 h 723768"/>
              <a:gd name="connsiteX1" fmla="*/ 3122062 w 3483946"/>
              <a:gd name="connsiteY1" fmla="*/ 0 h 723768"/>
              <a:gd name="connsiteX2" fmla="*/ 3483946 w 3483946"/>
              <a:gd name="connsiteY2" fmla="*/ 361884 h 723768"/>
              <a:gd name="connsiteX3" fmla="*/ 3122062 w 3483946"/>
              <a:gd name="connsiteY3" fmla="*/ 723768 h 723768"/>
              <a:gd name="connsiteX4" fmla="*/ 2760178 w 3483946"/>
              <a:gd name="connsiteY4" fmla="*/ 723768 h 723768"/>
              <a:gd name="connsiteX5" fmla="*/ 3122062 w 3483946"/>
              <a:gd name="connsiteY5" fmla="*/ 361884 h 723768"/>
              <a:gd name="connsiteX6" fmla="*/ 2261938 w 3483946"/>
              <a:gd name="connsiteY6" fmla="*/ 0 h 723768"/>
              <a:gd name="connsiteX7" fmla="*/ 2623822 w 3483946"/>
              <a:gd name="connsiteY7" fmla="*/ 0 h 723768"/>
              <a:gd name="connsiteX8" fmla="*/ 2985706 w 3483946"/>
              <a:gd name="connsiteY8" fmla="*/ 361884 h 723768"/>
              <a:gd name="connsiteX9" fmla="*/ 2623822 w 3483946"/>
              <a:gd name="connsiteY9" fmla="*/ 723768 h 723768"/>
              <a:gd name="connsiteX10" fmla="*/ 2261938 w 3483946"/>
              <a:gd name="connsiteY10" fmla="*/ 723768 h 723768"/>
              <a:gd name="connsiteX11" fmla="*/ 2623822 w 3483946"/>
              <a:gd name="connsiteY11" fmla="*/ 361884 h 723768"/>
              <a:gd name="connsiteX12" fmla="*/ 361883 w 3483946"/>
              <a:gd name="connsiteY12" fmla="*/ 0 h 723768"/>
              <a:gd name="connsiteX13" fmla="*/ 1461190 w 3483946"/>
              <a:gd name="connsiteY13" fmla="*/ 0 h 723768"/>
              <a:gd name="connsiteX14" fmla="*/ 1461190 w 3483946"/>
              <a:gd name="connsiteY14" fmla="*/ 1 h 723768"/>
              <a:gd name="connsiteX15" fmla="*/ 2124644 w 3483946"/>
              <a:gd name="connsiteY15" fmla="*/ 1 h 723768"/>
              <a:gd name="connsiteX16" fmla="*/ 2486527 w 3483946"/>
              <a:gd name="connsiteY16" fmla="*/ 361885 h 723768"/>
              <a:gd name="connsiteX17" fmla="*/ 2124644 w 3483946"/>
              <a:gd name="connsiteY17" fmla="*/ 723768 h 723768"/>
              <a:gd name="connsiteX18" fmla="*/ 1025337 w 3483946"/>
              <a:gd name="connsiteY18" fmla="*/ 723768 h 723768"/>
              <a:gd name="connsiteX19" fmla="*/ 1025337 w 3483946"/>
              <a:gd name="connsiteY19" fmla="*/ 723767 h 723768"/>
              <a:gd name="connsiteX20" fmla="*/ 361883 w 3483946"/>
              <a:gd name="connsiteY20" fmla="*/ 723767 h 723768"/>
              <a:gd name="connsiteX21" fmla="*/ 0 w 3483946"/>
              <a:gd name="connsiteY21" fmla="*/ 361883 h 72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483946" h="723768">
                <a:moveTo>
                  <a:pt x="2760178" y="0"/>
                </a:moveTo>
                <a:lnTo>
                  <a:pt x="3122062" y="0"/>
                </a:lnTo>
                <a:lnTo>
                  <a:pt x="3483946" y="361884"/>
                </a:lnTo>
                <a:lnTo>
                  <a:pt x="3122062" y="723768"/>
                </a:lnTo>
                <a:lnTo>
                  <a:pt x="2760178" y="723768"/>
                </a:lnTo>
                <a:lnTo>
                  <a:pt x="3122062" y="361884"/>
                </a:lnTo>
                <a:close/>
                <a:moveTo>
                  <a:pt x="2261938" y="0"/>
                </a:moveTo>
                <a:lnTo>
                  <a:pt x="2623822" y="0"/>
                </a:lnTo>
                <a:lnTo>
                  <a:pt x="2985706" y="361884"/>
                </a:lnTo>
                <a:lnTo>
                  <a:pt x="2623822" y="723768"/>
                </a:lnTo>
                <a:lnTo>
                  <a:pt x="2261938" y="723768"/>
                </a:lnTo>
                <a:lnTo>
                  <a:pt x="2623822" y="361884"/>
                </a:lnTo>
                <a:close/>
                <a:moveTo>
                  <a:pt x="361883" y="0"/>
                </a:moveTo>
                <a:lnTo>
                  <a:pt x="1461190" y="0"/>
                </a:lnTo>
                <a:lnTo>
                  <a:pt x="1461190" y="1"/>
                </a:lnTo>
                <a:lnTo>
                  <a:pt x="2124644" y="1"/>
                </a:lnTo>
                <a:lnTo>
                  <a:pt x="2486527" y="361885"/>
                </a:lnTo>
                <a:lnTo>
                  <a:pt x="2124644" y="723768"/>
                </a:lnTo>
                <a:lnTo>
                  <a:pt x="1025337" y="723768"/>
                </a:lnTo>
                <a:lnTo>
                  <a:pt x="1025337" y="723767"/>
                </a:lnTo>
                <a:lnTo>
                  <a:pt x="361883" y="723767"/>
                </a:lnTo>
                <a:lnTo>
                  <a:pt x="0" y="361883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       </a:t>
            </a:r>
            <a:r>
              <a:rPr lang="en-US" sz="3600" b="1" dirty="0" smtClean="0">
                <a:solidFill>
                  <a:schemeClr val="tx1"/>
                </a:solidFill>
              </a:rPr>
              <a:t>II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тур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0" name="Полилиния 69">
            <a:hlinkClick r:id="rId6" action="ppaction://hlinksldjump"/>
          </p:cNvPr>
          <p:cNvSpPr/>
          <p:nvPr/>
        </p:nvSpPr>
        <p:spPr>
          <a:xfrm>
            <a:off x="2245892" y="3812003"/>
            <a:ext cx="3483946" cy="723768"/>
          </a:xfrm>
          <a:custGeom>
            <a:avLst/>
            <a:gdLst>
              <a:gd name="connsiteX0" fmla="*/ 2760178 w 3483946"/>
              <a:gd name="connsiteY0" fmla="*/ 0 h 723768"/>
              <a:gd name="connsiteX1" fmla="*/ 3122062 w 3483946"/>
              <a:gd name="connsiteY1" fmla="*/ 0 h 723768"/>
              <a:gd name="connsiteX2" fmla="*/ 3483946 w 3483946"/>
              <a:gd name="connsiteY2" fmla="*/ 361884 h 723768"/>
              <a:gd name="connsiteX3" fmla="*/ 3122062 w 3483946"/>
              <a:gd name="connsiteY3" fmla="*/ 723768 h 723768"/>
              <a:gd name="connsiteX4" fmla="*/ 2760178 w 3483946"/>
              <a:gd name="connsiteY4" fmla="*/ 723768 h 723768"/>
              <a:gd name="connsiteX5" fmla="*/ 3122062 w 3483946"/>
              <a:gd name="connsiteY5" fmla="*/ 361884 h 723768"/>
              <a:gd name="connsiteX6" fmla="*/ 2261938 w 3483946"/>
              <a:gd name="connsiteY6" fmla="*/ 0 h 723768"/>
              <a:gd name="connsiteX7" fmla="*/ 2623822 w 3483946"/>
              <a:gd name="connsiteY7" fmla="*/ 0 h 723768"/>
              <a:gd name="connsiteX8" fmla="*/ 2985706 w 3483946"/>
              <a:gd name="connsiteY8" fmla="*/ 361884 h 723768"/>
              <a:gd name="connsiteX9" fmla="*/ 2623822 w 3483946"/>
              <a:gd name="connsiteY9" fmla="*/ 723768 h 723768"/>
              <a:gd name="connsiteX10" fmla="*/ 2261938 w 3483946"/>
              <a:gd name="connsiteY10" fmla="*/ 723768 h 723768"/>
              <a:gd name="connsiteX11" fmla="*/ 2623822 w 3483946"/>
              <a:gd name="connsiteY11" fmla="*/ 361884 h 723768"/>
              <a:gd name="connsiteX12" fmla="*/ 361883 w 3483946"/>
              <a:gd name="connsiteY12" fmla="*/ 0 h 723768"/>
              <a:gd name="connsiteX13" fmla="*/ 1461190 w 3483946"/>
              <a:gd name="connsiteY13" fmla="*/ 0 h 723768"/>
              <a:gd name="connsiteX14" fmla="*/ 1461190 w 3483946"/>
              <a:gd name="connsiteY14" fmla="*/ 1 h 723768"/>
              <a:gd name="connsiteX15" fmla="*/ 2124644 w 3483946"/>
              <a:gd name="connsiteY15" fmla="*/ 1 h 723768"/>
              <a:gd name="connsiteX16" fmla="*/ 2486527 w 3483946"/>
              <a:gd name="connsiteY16" fmla="*/ 361885 h 723768"/>
              <a:gd name="connsiteX17" fmla="*/ 2124644 w 3483946"/>
              <a:gd name="connsiteY17" fmla="*/ 723768 h 723768"/>
              <a:gd name="connsiteX18" fmla="*/ 1025337 w 3483946"/>
              <a:gd name="connsiteY18" fmla="*/ 723768 h 723768"/>
              <a:gd name="connsiteX19" fmla="*/ 1025337 w 3483946"/>
              <a:gd name="connsiteY19" fmla="*/ 723767 h 723768"/>
              <a:gd name="connsiteX20" fmla="*/ 361883 w 3483946"/>
              <a:gd name="connsiteY20" fmla="*/ 723767 h 723768"/>
              <a:gd name="connsiteX21" fmla="*/ 0 w 3483946"/>
              <a:gd name="connsiteY21" fmla="*/ 361883 h 72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483946" h="723768">
                <a:moveTo>
                  <a:pt x="2760178" y="0"/>
                </a:moveTo>
                <a:lnTo>
                  <a:pt x="3122062" y="0"/>
                </a:lnTo>
                <a:lnTo>
                  <a:pt x="3483946" y="361884"/>
                </a:lnTo>
                <a:lnTo>
                  <a:pt x="3122062" y="723768"/>
                </a:lnTo>
                <a:lnTo>
                  <a:pt x="2760178" y="723768"/>
                </a:lnTo>
                <a:lnTo>
                  <a:pt x="3122062" y="361884"/>
                </a:lnTo>
                <a:close/>
                <a:moveTo>
                  <a:pt x="2261938" y="0"/>
                </a:moveTo>
                <a:lnTo>
                  <a:pt x="2623822" y="0"/>
                </a:lnTo>
                <a:lnTo>
                  <a:pt x="2985706" y="361884"/>
                </a:lnTo>
                <a:lnTo>
                  <a:pt x="2623822" y="723768"/>
                </a:lnTo>
                <a:lnTo>
                  <a:pt x="2261938" y="723768"/>
                </a:lnTo>
                <a:lnTo>
                  <a:pt x="2623822" y="361884"/>
                </a:lnTo>
                <a:close/>
                <a:moveTo>
                  <a:pt x="361883" y="0"/>
                </a:moveTo>
                <a:lnTo>
                  <a:pt x="1461190" y="0"/>
                </a:lnTo>
                <a:lnTo>
                  <a:pt x="1461190" y="1"/>
                </a:lnTo>
                <a:lnTo>
                  <a:pt x="2124644" y="1"/>
                </a:lnTo>
                <a:lnTo>
                  <a:pt x="2486527" y="361885"/>
                </a:lnTo>
                <a:lnTo>
                  <a:pt x="2124644" y="723768"/>
                </a:lnTo>
                <a:lnTo>
                  <a:pt x="1025337" y="723768"/>
                </a:lnTo>
                <a:lnTo>
                  <a:pt x="1025337" y="723767"/>
                </a:lnTo>
                <a:lnTo>
                  <a:pt x="361883" y="723767"/>
                </a:lnTo>
                <a:lnTo>
                  <a:pt x="0" y="361883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       </a:t>
            </a:r>
            <a:r>
              <a:rPr lang="en-US" sz="3600" b="1" dirty="0" smtClean="0">
                <a:solidFill>
                  <a:schemeClr val="tx1"/>
                </a:solidFill>
              </a:rPr>
              <a:t>III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тур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0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59" grpId="0" animBg="1"/>
      <p:bldP spid="69" grpId="0" animBg="1"/>
      <p:bldP spid="7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 </a:t>
            </a:r>
            <a:endParaRPr lang="ru-RU" dirty="0">
              <a:solidFill>
                <a:schemeClr val="accent1"/>
              </a:solidFill>
            </a:endParaRPr>
          </a:p>
          <a:p>
            <a:pPr algn="ctr"/>
            <a:r>
              <a:rPr lang="ru-RU" sz="3600" b="1" dirty="0">
                <a:solidFill>
                  <a:schemeClr val="tx1"/>
                </a:solidFill>
              </a:rPr>
              <a:t>Супер</a:t>
            </a:r>
            <a:r>
              <a:rPr lang="en-US" sz="3600" b="1" dirty="0">
                <a:solidFill>
                  <a:schemeClr val="tx1"/>
                </a:solidFill>
              </a:rPr>
              <a:t>-</a:t>
            </a:r>
            <a:r>
              <a:rPr lang="ru-RU" sz="3600" b="1" dirty="0" smtClean="0">
                <a:solidFill>
                  <a:schemeClr val="tx1"/>
                </a:solidFill>
              </a:rPr>
              <a:t>игра</a:t>
            </a:r>
            <a:endParaRPr lang="ru-RU" sz="3600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640289"/>
              </p:ext>
            </p:extLst>
          </p:nvPr>
        </p:nvGraphicFramePr>
        <p:xfrm>
          <a:off x="465222" y="2516380"/>
          <a:ext cx="11281608" cy="17668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80268"/>
                <a:gridCol w="1880268"/>
                <a:gridCol w="1880268"/>
                <a:gridCol w="1880268"/>
                <a:gridCol w="1880268"/>
                <a:gridCol w="1880268"/>
              </a:tblGrid>
              <a:tr h="176686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две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точки</a:t>
                      </a:r>
                      <a:endParaRPr lang="ru-RU" sz="3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проходит</a:t>
                      </a:r>
                      <a:endParaRPr lang="ru-RU" sz="3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прямая,</a:t>
                      </a:r>
                      <a:endParaRPr lang="ru-RU" sz="3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3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притом</a:t>
                      </a:r>
                      <a:endParaRPr lang="ru-RU" sz="3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13347" y="2550695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06315" y="2550695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15326" y="2550694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92252" y="2550690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051131" y="2550692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5</a:t>
            </a:r>
            <a:endParaRPr lang="ru-RU" sz="9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994231" y="2550691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6</a:t>
            </a:r>
            <a:endParaRPr lang="ru-RU" sz="9600" dirty="0"/>
          </a:p>
        </p:txBody>
      </p:sp>
      <p:sp>
        <p:nvSpPr>
          <p:cNvPr id="17" name="Полилиния 16">
            <a:hlinkClick r:id="rId2" action="ppaction://hlinksldjump"/>
          </p:cNvPr>
          <p:cNvSpPr/>
          <p:nvPr/>
        </p:nvSpPr>
        <p:spPr>
          <a:xfrm>
            <a:off x="9705473" y="6062234"/>
            <a:ext cx="2486527" cy="723768"/>
          </a:xfrm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Меню</a:t>
            </a:r>
          </a:p>
          <a:p>
            <a:pPr algn="ct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Супер-игры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70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70004"/>
            <a:ext cx="10515600" cy="4351338"/>
          </a:xfrm>
          <a:solidFill>
            <a:schemeClr val="bg2">
              <a:alpha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r>
              <a:rPr lang="ru-RU" dirty="0"/>
              <a:t>В игре принимают участие две команды по 4-5 человек в каждой. Каждая команда представляет свое название. Игра проводится по аналогии с игрой «Два рояля».</a:t>
            </a:r>
          </a:p>
          <a:p>
            <a:r>
              <a:rPr lang="ru-RU" dirty="0"/>
              <a:t>На доске расположены шесть окон с соответствующей нумерацией 1,2,3,4,5,6.Каждому номеру окна соответствует определённое слово из некоторого геометрического утверждения. Если слова написаны красным цветом, то происходит переход хода.</a:t>
            </a:r>
          </a:p>
          <a:p>
            <a:r>
              <a:rPr lang="ru-RU" dirty="0"/>
              <a:t>Игра начинается с жеребьёвки. Команда, получившая право первого хода, название номер окна и ведущий открывает его. В ответ команда должна назвать любое утверждение, где встречается данное слово. На выполнение этого задания даётся 15 секунд. Если команда не выполнят задание, то право хода переходит к соперникам. Если открывается красное окно, то право хода переходит другой команде. Игра идет до полного угадывания теоремы, Очко присуждается, если дана полная формулировка теоремы.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Условия </a:t>
            </a:r>
            <a:r>
              <a:rPr lang="ru-RU" b="1" dirty="0"/>
              <a:t>игры</a:t>
            </a:r>
            <a:endParaRPr lang="ru-RU" dirty="0"/>
          </a:p>
        </p:txBody>
      </p:sp>
      <p:sp>
        <p:nvSpPr>
          <p:cNvPr id="8" name="Полилиния 7">
            <a:hlinkClick r:id="rId2" action="ppaction://hlinksldjump"/>
          </p:cNvPr>
          <p:cNvSpPr/>
          <p:nvPr/>
        </p:nvSpPr>
        <p:spPr>
          <a:xfrm>
            <a:off x="9705473" y="6062234"/>
            <a:ext cx="2486527" cy="723768"/>
          </a:xfrm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Главное меню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792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ru-RU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тур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124372"/>
              </p:ext>
            </p:extLst>
          </p:nvPr>
        </p:nvGraphicFramePr>
        <p:xfrm>
          <a:off x="465222" y="2516380"/>
          <a:ext cx="11281608" cy="17668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80268"/>
                <a:gridCol w="1880268"/>
                <a:gridCol w="1880268"/>
                <a:gridCol w="1880268"/>
                <a:gridCol w="1880268"/>
                <a:gridCol w="1880268"/>
              </a:tblGrid>
              <a:tr h="176686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две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600" u="none" dirty="0" smtClean="0">
                          <a:solidFill>
                            <a:srgbClr val="C00000"/>
                          </a:solidFill>
                        </a:rPr>
                        <a:t>стороны</a:t>
                      </a:r>
                      <a:endParaRPr lang="ru-RU" sz="3600" u="non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угол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между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ними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97305" y="2534653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90273" y="2534653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15326" y="2534652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60168" y="2534651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035089" y="2534650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5</a:t>
            </a:r>
            <a:endParaRPr lang="ru-RU" sz="9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978189" y="2534649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6</a:t>
            </a:r>
            <a:endParaRPr lang="ru-RU" sz="9600" dirty="0"/>
          </a:p>
        </p:txBody>
      </p:sp>
      <p:sp>
        <p:nvSpPr>
          <p:cNvPr id="17" name="Полилиния 16">
            <a:hlinkClick r:id="rId2" action="ppaction://hlinksldjump"/>
          </p:cNvPr>
          <p:cNvSpPr/>
          <p:nvPr/>
        </p:nvSpPr>
        <p:spPr>
          <a:xfrm>
            <a:off x="9705473" y="6062234"/>
            <a:ext cx="2486527" cy="723768"/>
          </a:xfrm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Главное меню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965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II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тур</a:t>
            </a:r>
            <a:endParaRPr lang="ru-RU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140010"/>
              </p:ext>
            </p:extLst>
          </p:nvPr>
        </p:nvGraphicFramePr>
        <p:xfrm>
          <a:off x="192505" y="2500337"/>
          <a:ext cx="11839075" cy="17668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67815"/>
                <a:gridCol w="2367815"/>
                <a:gridCol w="2367815"/>
                <a:gridCol w="2367815"/>
                <a:gridCol w="2367815"/>
              </a:tblGrid>
              <a:tr h="1766862"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параллельна</a:t>
                      </a:r>
                      <a:endParaRPr lang="ru-RU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одной</a:t>
                      </a:r>
                      <a:endParaRPr lang="ru-RU" sz="3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из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его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сторон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8756" y="2557839"/>
            <a:ext cx="2101518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23409" y="2557838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25978" y="2541796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52083" y="2541796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978188" y="2541796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5</a:t>
            </a:r>
            <a:endParaRPr lang="ru-RU" sz="9600" dirty="0"/>
          </a:p>
        </p:txBody>
      </p:sp>
      <p:sp>
        <p:nvSpPr>
          <p:cNvPr id="14" name="Полилиния 13">
            <a:hlinkClick r:id="rId2" action="ppaction://hlinksldjump"/>
          </p:cNvPr>
          <p:cNvSpPr/>
          <p:nvPr/>
        </p:nvSpPr>
        <p:spPr>
          <a:xfrm>
            <a:off x="497305" y="6062234"/>
            <a:ext cx="2486527" cy="723768"/>
          </a:xfrm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Далее</a:t>
            </a:r>
            <a:endParaRPr lang="ru-RU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2759243" y="6062234"/>
            <a:ext cx="723768" cy="723768"/>
          </a:xfrm>
          <a:prstGeom prst="chevron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олилиния 15">
            <a:hlinkClick r:id="rId3" action="ppaction://hlinksldjump"/>
          </p:cNvPr>
          <p:cNvSpPr/>
          <p:nvPr/>
        </p:nvSpPr>
        <p:spPr>
          <a:xfrm>
            <a:off x="9705473" y="6062234"/>
            <a:ext cx="2486527" cy="723768"/>
          </a:xfrm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Главное меню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102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II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тур</a:t>
            </a:r>
            <a:endParaRPr lang="ru-RU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800314"/>
              </p:ext>
            </p:extLst>
          </p:nvPr>
        </p:nvGraphicFramePr>
        <p:xfrm>
          <a:off x="224586" y="2500337"/>
          <a:ext cx="11790950" cy="17668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58190"/>
                <a:gridCol w="2358190"/>
                <a:gridCol w="2358190"/>
                <a:gridCol w="2358190"/>
                <a:gridCol w="2358190"/>
              </a:tblGrid>
              <a:tr h="1766862"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сторона</a:t>
                      </a:r>
                      <a:endParaRPr lang="ru-RU" sz="36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3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bg1"/>
                          </a:solidFill>
                        </a:rPr>
                        <a:t>два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прилежащих</a:t>
                      </a:r>
                      <a:endParaRPr lang="ru-RU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к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47174" y="2518608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07368" y="2518608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63815" y="2518608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363325" y="2518608"/>
            <a:ext cx="2181728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863889" y="2518608"/>
            <a:ext cx="1780674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5</a:t>
            </a:r>
            <a:endParaRPr lang="ru-RU" sz="9600" dirty="0"/>
          </a:p>
        </p:txBody>
      </p:sp>
      <p:sp>
        <p:nvSpPr>
          <p:cNvPr id="15" name="Полилиния 14">
            <a:hlinkClick r:id="rId2" action="ppaction://hlinksldjump"/>
          </p:cNvPr>
          <p:cNvSpPr/>
          <p:nvPr/>
        </p:nvSpPr>
        <p:spPr>
          <a:xfrm>
            <a:off x="9705473" y="6062234"/>
            <a:ext cx="2486527" cy="723768"/>
          </a:xfrm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Главное меню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1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sz="4000" b="1" dirty="0">
                <a:solidFill>
                  <a:schemeClr val="tx1"/>
                </a:solidFill>
              </a:rPr>
              <a:t>II</a:t>
            </a:r>
            <a:r>
              <a:rPr lang="ru-RU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тур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8905"/>
              </p:ext>
            </p:extLst>
          </p:nvPr>
        </p:nvGraphicFramePr>
        <p:xfrm>
          <a:off x="240632" y="2247911"/>
          <a:ext cx="11614484" cy="18428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03621"/>
                <a:gridCol w="2903621"/>
                <a:gridCol w="2903621"/>
                <a:gridCol w="2903621"/>
              </a:tblGrid>
              <a:tr h="1842826"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треугольнике</a:t>
                      </a:r>
                      <a:endParaRPr lang="ru-RU" sz="3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биссектриса</a:t>
                      </a:r>
                      <a:endParaRPr lang="ru-RU" sz="3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проведенная</a:t>
                      </a:r>
                      <a:endParaRPr lang="ru-RU" sz="36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36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983580" y="2342146"/>
            <a:ext cx="2662988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44901" y="2342144"/>
            <a:ext cx="2727160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16440" y="2342145"/>
            <a:ext cx="2590800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95999" y="2342145"/>
            <a:ext cx="2711116" cy="1700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21" name="Полилиния 20">
            <a:hlinkClick r:id="rId2" action="ppaction://hlinksldjump"/>
          </p:cNvPr>
          <p:cNvSpPr/>
          <p:nvPr/>
        </p:nvSpPr>
        <p:spPr>
          <a:xfrm>
            <a:off x="497305" y="6062234"/>
            <a:ext cx="2486527" cy="723768"/>
          </a:xfrm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Далее</a:t>
            </a:r>
            <a:endParaRPr lang="ru-RU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2759243" y="6062234"/>
            <a:ext cx="723768" cy="723768"/>
          </a:xfrm>
          <a:prstGeom prst="chevron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олилиния 22">
            <a:hlinkClick r:id="rId3" action="ppaction://hlinksldjump"/>
          </p:cNvPr>
          <p:cNvSpPr/>
          <p:nvPr/>
        </p:nvSpPr>
        <p:spPr>
          <a:xfrm>
            <a:off x="9705473" y="6062234"/>
            <a:ext cx="2486527" cy="723768"/>
          </a:xfrm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Главное меню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81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sz="4000" b="1" dirty="0">
                <a:solidFill>
                  <a:schemeClr val="tx1"/>
                </a:solidFill>
              </a:rPr>
              <a:t>II</a:t>
            </a:r>
            <a:r>
              <a:rPr lang="ru-RU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тур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877687"/>
              </p:ext>
            </p:extLst>
          </p:nvPr>
        </p:nvGraphicFramePr>
        <p:xfrm>
          <a:off x="240632" y="2247911"/>
          <a:ext cx="11614484" cy="18428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03621"/>
                <a:gridCol w="2903621"/>
                <a:gridCol w="2903621"/>
                <a:gridCol w="2903621"/>
              </a:tblGrid>
              <a:tr h="1842826"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прямой,</a:t>
                      </a:r>
                      <a:endParaRPr lang="ru-RU" sz="36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проходит</a:t>
                      </a:r>
                      <a:endParaRPr lang="ru-RU" sz="3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только</a:t>
                      </a:r>
                      <a:endParaRPr lang="ru-RU" sz="36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одна</a:t>
                      </a:r>
                      <a:endParaRPr lang="ru-RU" sz="3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2922" y="2326102"/>
            <a:ext cx="2727160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1</a:t>
            </a:r>
            <a:endParaRPr lang="ru-RU" sz="9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6440" y="2326102"/>
            <a:ext cx="2590800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2</a:t>
            </a:r>
            <a:endParaRPr lang="ru-RU" sz="9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79957" y="2326102"/>
            <a:ext cx="2711116" cy="17004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3</a:t>
            </a:r>
            <a:endParaRPr lang="ru-RU" sz="9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063790" y="2326103"/>
            <a:ext cx="2662988" cy="1700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4</a:t>
            </a:r>
            <a:endParaRPr lang="ru-RU" sz="9600" dirty="0"/>
          </a:p>
        </p:txBody>
      </p:sp>
      <p:sp>
        <p:nvSpPr>
          <p:cNvPr id="18" name="Полилиния 17">
            <a:hlinkClick r:id="rId2" action="ppaction://hlinksldjump"/>
          </p:cNvPr>
          <p:cNvSpPr/>
          <p:nvPr/>
        </p:nvSpPr>
        <p:spPr>
          <a:xfrm>
            <a:off x="9705473" y="6062234"/>
            <a:ext cx="2486527" cy="723768"/>
          </a:xfrm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Главное меню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950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 </a:t>
            </a:r>
            <a:endParaRPr lang="ru-RU" dirty="0">
              <a:solidFill>
                <a:schemeClr val="accent1"/>
              </a:solidFill>
            </a:endParaRPr>
          </a:p>
          <a:p>
            <a:pPr algn="ctr"/>
            <a:r>
              <a:rPr lang="ru-RU" sz="3600" b="1" dirty="0">
                <a:solidFill>
                  <a:schemeClr val="tx1"/>
                </a:solidFill>
              </a:rPr>
              <a:t>Супер</a:t>
            </a:r>
            <a:r>
              <a:rPr lang="en-US" sz="3600" b="1" dirty="0">
                <a:solidFill>
                  <a:schemeClr val="tx1"/>
                </a:solidFill>
              </a:rPr>
              <a:t>-</a:t>
            </a:r>
            <a:r>
              <a:rPr lang="ru-RU" sz="3600" b="1" dirty="0" smtClean="0">
                <a:solidFill>
                  <a:schemeClr val="tx1"/>
                </a:solidFill>
              </a:rPr>
              <a:t>игра</a:t>
            </a:r>
            <a:endParaRPr lang="ru-RU" sz="3600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3" name="Полилиния 22">
            <a:hlinkClick r:id="rId2" action="ppaction://hlinksldjump"/>
          </p:cNvPr>
          <p:cNvSpPr/>
          <p:nvPr/>
        </p:nvSpPr>
        <p:spPr>
          <a:xfrm>
            <a:off x="6322844" y="2686418"/>
            <a:ext cx="4116209" cy="877637"/>
          </a:xfrm>
          <a:custGeom>
            <a:avLst/>
            <a:gdLst>
              <a:gd name="connsiteX0" fmla="*/ 3238572 w 4116209"/>
              <a:gd name="connsiteY0" fmla="*/ 0 h 877637"/>
              <a:gd name="connsiteX1" fmla="*/ 3677391 w 4116209"/>
              <a:gd name="connsiteY1" fmla="*/ 0 h 877637"/>
              <a:gd name="connsiteX2" fmla="*/ 4116209 w 4116209"/>
              <a:gd name="connsiteY2" fmla="*/ 438819 h 877637"/>
              <a:gd name="connsiteX3" fmla="*/ 3677391 w 4116209"/>
              <a:gd name="connsiteY3" fmla="*/ 877637 h 877637"/>
              <a:gd name="connsiteX4" fmla="*/ 3238572 w 4116209"/>
              <a:gd name="connsiteY4" fmla="*/ 877637 h 877637"/>
              <a:gd name="connsiteX5" fmla="*/ 3677391 w 4116209"/>
              <a:gd name="connsiteY5" fmla="*/ 438819 h 877637"/>
              <a:gd name="connsiteX6" fmla="*/ 2699753 w 4116209"/>
              <a:gd name="connsiteY6" fmla="*/ 0 h 877637"/>
              <a:gd name="connsiteX7" fmla="*/ 3138572 w 4116209"/>
              <a:gd name="connsiteY7" fmla="*/ 0 h 877637"/>
              <a:gd name="connsiteX8" fmla="*/ 3577390 w 4116209"/>
              <a:gd name="connsiteY8" fmla="*/ 438819 h 877637"/>
              <a:gd name="connsiteX9" fmla="*/ 3138572 w 4116209"/>
              <a:gd name="connsiteY9" fmla="*/ 877637 h 877637"/>
              <a:gd name="connsiteX10" fmla="*/ 2699753 w 4116209"/>
              <a:gd name="connsiteY10" fmla="*/ 877637 h 877637"/>
              <a:gd name="connsiteX11" fmla="*/ 3138572 w 4116209"/>
              <a:gd name="connsiteY11" fmla="*/ 438819 h 877637"/>
              <a:gd name="connsiteX12" fmla="*/ 438817 w 4116209"/>
              <a:gd name="connsiteY12" fmla="*/ 0 h 877637"/>
              <a:gd name="connsiteX13" fmla="*/ 1771831 w 4116209"/>
              <a:gd name="connsiteY13" fmla="*/ 0 h 877637"/>
              <a:gd name="connsiteX14" fmla="*/ 1771831 w 4116209"/>
              <a:gd name="connsiteY14" fmla="*/ 1 h 877637"/>
              <a:gd name="connsiteX15" fmla="*/ 2576332 w 4116209"/>
              <a:gd name="connsiteY15" fmla="*/ 1 h 877637"/>
              <a:gd name="connsiteX16" fmla="*/ 3015149 w 4116209"/>
              <a:gd name="connsiteY16" fmla="*/ 438820 h 877637"/>
              <a:gd name="connsiteX17" fmla="*/ 2576332 w 4116209"/>
              <a:gd name="connsiteY17" fmla="*/ 877637 h 877637"/>
              <a:gd name="connsiteX18" fmla="*/ 1243318 w 4116209"/>
              <a:gd name="connsiteY18" fmla="*/ 877637 h 877637"/>
              <a:gd name="connsiteX19" fmla="*/ 1243318 w 4116209"/>
              <a:gd name="connsiteY19" fmla="*/ 877636 h 877637"/>
              <a:gd name="connsiteX20" fmla="*/ 438817 w 4116209"/>
              <a:gd name="connsiteY20" fmla="*/ 877636 h 877637"/>
              <a:gd name="connsiteX21" fmla="*/ 0 w 4116209"/>
              <a:gd name="connsiteY21" fmla="*/ 438818 h 87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16209" h="877637">
                <a:moveTo>
                  <a:pt x="3238572" y="0"/>
                </a:moveTo>
                <a:lnTo>
                  <a:pt x="3677391" y="0"/>
                </a:lnTo>
                <a:lnTo>
                  <a:pt x="4116209" y="438819"/>
                </a:lnTo>
                <a:lnTo>
                  <a:pt x="3677391" y="877637"/>
                </a:lnTo>
                <a:lnTo>
                  <a:pt x="3238572" y="877637"/>
                </a:lnTo>
                <a:lnTo>
                  <a:pt x="3677391" y="438819"/>
                </a:lnTo>
                <a:close/>
                <a:moveTo>
                  <a:pt x="2699753" y="0"/>
                </a:moveTo>
                <a:lnTo>
                  <a:pt x="3138572" y="0"/>
                </a:lnTo>
                <a:lnTo>
                  <a:pt x="3577390" y="438819"/>
                </a:lnTo>
                <a:lnTo>
                  <a:pt x="3138572" y="877637"/>
                </a:lnTo>
                <a:lnTo>
                  <a:pt x="2699753" y="877637"/>
                </a:lnTo>
                <a:lnTo>
                  <a:pt x="3138572" y="438819"/>
                </a:lnTo>
                <a:close/>
                <a:moveTo>
                  <a:pt x="438817" y="0"/>
                </a:moveTo>
                <a:lnTo>
                  <a:pt x="1771831" y="0"/>
                </a:lnTo>
                <a:lnTo>
                  <a:pt x="1771831" y="1"/>
                </a:lnTo>
                <a:lnTo>
                  <a:pt x="2576332" y="1"/>
                </a:lnTo>
                <a:lnTo>
                  <a:pt x="3015149" y="438820"/>
                </a:lnTo>
                <a:lnTo>
                  <a:pt x="2576332" y="877637"/>
                </a:lnTo>
                <a:lnTo>
                  <a:pt x="1243318" y="877637"/>
                </a:lnTo>
                <a:lnTo>
                  <a:pt x="1243318" y="877636"/>
                </a:lnTo>
                <a:lnTo>
                  <a:pt x="438817" y="877636"/>
                </a:lnTo>
                <a:lnTo>
                  <a:pt x="0" y="438818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   Супер</a:t>
            </a:r>
            <a:r>
              <a:rPr lang="en-US" sz="3600" b="1" dirty="0" smtClean="0">
                <a:solidFill>
                  <a:schemeClr val="tx1"/>
                </a:solidFill>
              </a:rPr>
              <a:t>-</a:t>
            </a:r>
            <a:r>
              <a:rPr lang="ru-RU" sz="3600" b="1" dirty="0" smtClean="0">
                <a:solidFill>
                  <a:schemeClr val="tx1"/>
                </a:solidFill>
              </a:rPr>
              <a:t>игра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2" name="Полилиния 21">
            <a:hlinkClick r:id="rId3" action="ppaction://hlinksldjump"/>
          </p:cNvPr>
          <p:cNvSpPr/>
          <p:nvPr/>
        </p:nvSpPr>
        <p:spPr>
          <a:xfrm>
            <a:off x="1983212" y="2686418"/>
            <a:ext cx="4116209" cy="877637"/>
          </a:xfrm>
          <a:custGeom>
            <a:avLst/>
            <a:gdLst>
              <a:gd name="connsiteX0" fmla="*/ 2576332 w 4116209"/>
              <a:gd name="connsiteY0" fmla="*/ 877637 h 877637"/>
              <a:gd name="connsiteX1" fmla="*/ 1243318 w 4116209"/>
              <a:gd name="connsiteY1" fmla="*/ 877637 h 877637"/>
              <a:gd name="connsiteX2" fmla="*/ 1243318 w 4116209"/>
              <a:gd name="connsiteY2" fmla="*/ 877636 h 877637"/>
              <a:gd name="connsiteX3" fmla="*/ 438817 w 4116209"/>
              <a:gd name="connsiteY3" fmla="*/ 877636 h 877637"/>
              <a:gd name="connsiteX4" fmla="*/ 0 w 4116209"/>
              <a:gd name="connsiteY4" fmla="*/ 438818 h 877637"/>
              <a:gd name="connsiteX5" fmla="*/ 438817 w 4116209"/>
              <a:gd name="connsiteY5" fmla="*/ 0 h 877637"/>
              <a:gd name="connsiteX6" fmla="*/ 1771831 w 4116209"/>
              <a:gd name="connsiteY6" fmla="*/ 0 h 877637"/>
              <a:gd name="connsiteX7" fmla="*/ 1771831 w 4116209"/>
              <a:gd name="connsiteY7" fmla="*/ 1 h 877637"/>
              <a:gd name="connsiteX8" fmla="*/ 2576332 w 4116209"/>
              <a:gd name="connsiteY8" fmla="*/ 1 h 877637"/>
              <a:gd name="connsiteX9" fmla="*/ 3015149 w 4116209"/>
              <a:gd name="connsiteY9" fmla="*/ 438820 h 877637"/>
              <a:gd name="connsiteX10" fmla="*/ 3138572 w 4116209"/>
              <a:gd name="connsiteY10" fmla="*/ 877637 h 877637"/>
              <a:gd name="connsiteX11" fmla="*/ 2699753 w 4116209"/>
              <a:gd name="connsiteY11" fmla="*/ 877637 h 877637"/>
              <a:gd name="connsiteX12" fmla="*/ 3138572 w 4116209"/>
              <a:gd name="connsiteY12" fmla="*/ 438819 h 877637"/>
              <a:gd name="connsiteX13" fmla="*/ 2699753 w 4116209"/>
              <a:gd name="connsiteY13" fmla="*/ 0 h 877637"/>
              <a:gd name="connsiteX14" fmla="*/ 3138572 w 4116209"/>
              <a:gd name="connsiteY14" fmla="*/ 0 h 877637"/>
              <a:gd name="connsiteX15" fmla="*/ 3577390 w 4116209"/>
              <a:gd name="connsiteY15" fmla="*/ 438819 h 877637"/>
              <a:gd name="connsiteX16" fmla="*/ 3677391 w 4116209"/>
              <a:gd name="connsiteY16" fmla="*/ 877637 h 877637"/>
              <a:gd name="connsiteX17" fmla="*/ 3238572 w 4116209"/>
              <a:gd name="connsiteY17" fmla="*/ 877637 h 877637"/>
              <a:gd name="connsiteX18" fmla="*/ 3677391 w 4116209"/>
              <a:gd name="connsiteY18" fmla="*/ 438819 h 877637"/>
              <a:gd name="connsiteX19" fmla="*/ 3238572 w 4116209"/>
              <a:gd name="connsiteY19" fmla="*/ 0 h 877637"/>
              <a:gd name="connsiteX20" fmla="*/ 3677391 w 4116209"/>
              <a:gd name="connsiteY20" fmla="*/ 0 h 877637"/>
              <a:gd name="connsiteX21" fmla="*/ 4116209 w 4116209"/>
              <a:gd name="connsiteY21" fmla="*/ 438819 h 87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16209" h="877637">
                <a:moveTo>
                  <a:pt x="2576332" y="877637"/>
                </a:moveTo>
                <a:lnTo>
                  <a:pt x="1243318" y="877637"/>
                </a:lnTo>
                <a:lnTo>
                  <a:pt x="1243318" y="877636"/>
                </a:lnTo>
                <a:lnTo>
                  <a:pt x="438817" y="877636"/>
                </a:lnTo>
                <a:lnTo>
                  <a:pt x="0" y="438818"/>
                </a:lnTo>
                <a:lnTo>
                  <a:pt x="438817" y="0"/>
                </a:lnTo>
                <a:lnTo>
                  <a:pt x="1771831" y="0"/>
                </a:lnTo>
                <a:lnTo>
                  <a:pt x="1771831" y="1"/>
                </a:lnTo>
                <a:lnTo>
                  <a:pt x="2576332" y="1"/>
                </a:lnTo>
                <a:lnTo>
                  <a:pt x="3015149" y="438820"/>
                </a:lnTo>
                <a:close/>
                <a:moveTo>
                  <a:pt x="3138572" y="877637"/>
                </a:moveTo>
                <a:lnTo>
                  <a:pt x="2699753" y="877637"/>
                </a:lnTo>
                <a:lnTo>
                  <a:pt x="3138572" y="438819"/>
                </a:lnTo>
                <a:lnTo>
                  <a:pt x="2699753" y="0"/>
                </a:lnTo>
                <a:lnTo>
                  <a:pt x="3138572" y="0"/>
                </a:lnTo>
                <a:lnTo>
                  <a:pt x="3577390" y="438819"/>
                </a:lnTo>
                <a:close/>
                <a:moveTo>
                  <a:pt x="3677391" y="877637"/>
                </a:moveTo>
                <a:lnTo>
                  <a:pt x="3238572" y="877637"/>
                </a:lnTo>
                <a:lnTo>
                  <a:pt x="3677391" y="438819"/>
                </a:lnTo>
                <a:lnTo>
                  <a:pt x="3238572" y="0"/>
                </a:lnTo>
                <a:lnTo>
                  <a:pt x="3677391" y="0"/>
                </a:lnTo>
                <a:lnTo>
                  <a:pt x="4116209" y="438819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           Условия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       Супер</a:t>
            </a:r>
            <a:r>
              <a:rPr lang="en-US" sz="2800" b="1" dirty="0" smtClean="0">
                <a:solidFill>
                  <a:schemeClr val="tx1"/>
                </a:solidFill>
              </a:rPr>
              <a:t>-</a:t>
            </a:r>
            <a:r>
              <a:rPr lang="ru-RU" sz="2800" b="1" dirty="0" smtClean="0">
                <a:solidFill>
                  <a:schemeClr val="tx1"/>
                </a:solidFill>
              </a:rPr>
              <a:t>игры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олилиния 14">
            <a:hlinkClick r:id="rId4" action="ppaction://hlinksldjump"/>
          </p:cNvPr>
          <p:cNvSpPr/>
          <p:nvPr/>
        </p:nvSpPr>
        <p:spPr>
          <a:xfrm>
            <a:off x="9705473" y="6062234"/>
            <a:ext cx="2486527" cy="723768"/>
          </a:xfrm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Главное меню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750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 </a:t>
            </a:r>
            <a:endParaRPr lang="ru-RU" dirty="0">
              <a:solidFill>
                <a:schemeClr val="accent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Условия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Супер</a:t>
            </a:r>
            <a:r>
              <a:rPr lang="en-US" sz="3200" b="1" dirty="0">
                <a:solidFill>
                  <a:schemeClr val="tx1"/>
                </a:solidFill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</a:rPr>
              <a:t>игры</a:t>
            </a:r>
            <a:endParaRPr lang="ru-RU" sz="3200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1970004"/>
            <a:ext cx="10515600" cy="3596607"/>
          </a:xfrm>
          <a:prstGeom prst="rect">
            <a:avLst/>
          </a:prstGeom>
          <a:solidFill>
            <a:schemeClr val="bg2">
              <a:alpha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 супер-игре принимает участие команда, набравшая большее количество баллов. Команда - соперница может принять участие в случае если команда – победитель не может отгадать зашифрованную теорему. Для проведения супер-игры представитель команды должен вытянуть два жребия, один из которых, показывает какое количество окон, разрешается открыть, а второй номер с окнами которые нужно открыть. По количеству открытых слов нужно отгадать утверждение и дать название.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0" name="Полилиния 9">
            <a:hlinkClick r:id="rId2" action="ppaction://hlinksldjump"/>
          </p:cNvPr>
          <p:cNvSpPr/>
          <p:nvPr/>
        </p:nvSpPr>
        <p:spPr>
          <a:xfrm>
            <a:off x="9705473" y="6062234"/>
            <a:ext cx="2486527" cy="723768"/>
          </a:xfrm>
          <a:custGeom>
            <a:avLst/>
            <a:gdLst>
              <a:gd name="connsiteX0" fmla="*/ 2260425 w 2645435"/>
              <a:gd name="connsiteY0" fmla="*/ 770022 h 770022"/>
              <a:gd name="connsiteX1" fmla="*/ 1090864 w 2645435"/>
              <a:gd name="connsiteY1" fmla="*/ 770022 h 770022"/>
              <a:gd name="connsiteX2" fmla="*/ 1090864 w 2645435"/>
              <a:gd name="connsiteY2" fmla="*/ 770021 h 770022"/>
              <a:gd name="connsiteX3" fmla="*/ 385010 w 2645435"/>
              <a:gd name="connsiteY3" fmla="*/ 770021 h 770022"/>
              <a:gd name="connsiteX4" fmla="*/ 0 w 2645435"/>
              <a:gd name="connsiteY4" fmla="*/ 385010 h 770022"/>
              <a:gd name="connsiteX5" fmla="*/ 385010 w 2645435"/>
              <a:gd name="connsiteY5" fmla="*/ 0 h 770022"/>
              <a:gd name="connsiteX6" fmla="*/ 1554571 w 2645435"/>
              <a:gd name="connsiteY6" fmla="*/ 0 h 770022"/>
              <a:gd name="connsiteX7" fmla="*/ 1554571 w 2645435"/>
              <a:gd name="connsiteY7" fmla="*/ 1 h 770022"/>
              <a:gd name="connsiteX8" fmla="*/ 2260425 w 2645435"/>
              <a:gd name="connsiteY8" fmla="*/ 1 h 770022"/>
              <a:gd name="connsiteX9" fmla="*/ 2645435 w 2645435"/>
              <a:gd name="connsiteY9" fmla="*/ 385012 h 77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5435" h="770022">
                <a:moveTo>
                  <a:pt x="2260425" y="770022"/>
                </a:moveTo>
                <a:lnTo>
                  <a:pt x="1090864" y="770022"/>
                </a:lnTo>
                <a:lnTo>
                  <a:pt x="1090864" y="770021"/>
                </a:lnTo>
                <a:lnTo>
                  <a:pt x="385010" y="770021"/>
                </a:lnTo>
                <a:lnTo>
                  <a:pt x="0" y="385010"/>
                </a:lnTo>
                <a:lnTo>
                  <a:pt x="385010" y="0"/>
                </a:lnTo>
                <a:lnTo>
                  <a:pt x="1554571" y="0"/>
                </a:lnTo>
                <a:lnTo>
                  <a:pt x="1554571" y="1"/>
                </a:lnTo>
                <a:lnTo>
                  <a:pt x="2260425" y="1"/>
                </a:lnTo>
                <a:lnTo>
                  <a:pt x="2645435" y="385012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Меню</a:t>
            </a:r>
          </a:p>
          <a:p>
            <a:pPr algn="ct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Супер-игры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220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331</Words>
  <Application>Microsoft Office PowerPoint</Application>
  <PresentationFormat>Широкоэкранный</PresentationFormat>
  <Paragraphs>99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    В мире плоских фигур </vt:lpstr>
      <vt:lpstr>Условия игры</vt:lpstr>
      <vt:lpstr>I тур</vt:lpstr>
      <vt:lpstr>II тур</vt:lpstr>
      <vt:lpstr>II тур</vt:lpstr>
      <vt:lpstr>III тур</vt:lpstr>
      <vt:lpstr>III тур</vt:lpstr>
      <vt:lpstr>  Супер-игра </vt:lpstr>
      <vt:lpstr>  Условия  Супер-игры </vt:lpstr>
      <vt:lpstr>  Супер-игра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14</cp:revision>
  <dcterms:created xsi:type="dcterms:W3CDTF">2014-01-04T11:36:18Z</dcterms:created>
  <dcterms:modified xsi:type="dcterms:W3CDTF">2014-01-30T14:33:10Z</dcterms:modified>
</cp:coreProperties>
</file>