
<file path=[Content_Types].xml><?xml version="1.0" encoding="utf-8"?>
<Types xmlns="http://schemas.openxmlformats.org/package/2006/content-types"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theme/themeOverride17.xml" ContentType="application/vnd.openxmlformats-officedocument.themeOverr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theme/themeOverride13.xml" ContentType="application/vnd.openxmlformats-officedocument.themeOverride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theme/themeOverride18.xml" ContentType="application/vnd.openxmlformats-officedocument.themeOverride+xml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4.xml" ContentType="application/vnd.ms-office.drawingml.diagramDrawing+xml"/>
  <Override PartName="/ppt/theme/themeOverride14.xml" ContentType="application/vnd.openxmlformats-officedocument.themeOverr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7.xml" ContentType="application/vnd.openxmlformats-officedocument.themeOverride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theme/themeOverride16.xml" ContentType="application/vnd.openxmlformats-officedocument.themeOverr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theme/themeOverride9.xml" ContentType="application/vnd.openxmlformats-officedocument.themeOverride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diagrams/data2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60" r:id="rId4"/>
    <p:sldId id="261" r:id="rId5"/>
    <p:sldId id="298" r:id="rId6"/>
    <p:sldId id="263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8" r:id="rId18"/>
    <p:sldId id="291" r:id="rId19"/>
    <p:sldId id="292" r:id="rId20"/>
    <p:sldId id="294" r:id="rId21"/>
    <p:sldId id="289" r:id="rId22"/>
    <p:sldId id="290" r:id="rId23"/>
    <p:sldId id="293" r:id="rId24"/>
    <p:sldId id="279" r:id="rId25"/>
    <p:sldId id="280" r:id="rId26"/>
    <p:sldId id="281" r:id="rId27"/>
    <p:sldId id="282" r:id="rId28"/>
    <p:sldId id="303" r:id="rId29"/>
    <p:sldId id="284" r:id="rId30"/>
    <p:sldId id="307" r:id="rId31"/>
    <p:sldId id="308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8812C"/>
    <a:srgbClr val="663300"/>
    <a:srgbClr val="E6781E"/>
    <a:srgbClr val="261300"/>
    <a:srgbClr val="7BA6C3"/>
    <a:srgbClr val="FDE5CD"/>
    <a:srgbClr val="8B2121"/>
    <a:srgbClr val="DED0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00" autoAdjust="0"/>
  </p:normalViewPr>
  <p:slideViewPr>
    <p:cSldViewPr>
      <p:cViewPr>
        <p:scale>
          <a:sx n="40" d="100"/>
          <a:sy n="40" d="100"/>
        </p:scale>
        <p:origin x="-1392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6E616-AC65-4558-8436-0C6EBAF9D553}" type="doc">
      <dgm:prSet loTypeId="urn:microsoft.com/office/officeart/2005/8/layout/venn1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7F1CBEB-AD0D-403E-AB37-41EEB2F64184}">
      <dgm:prSet custT="1"/>
      <dgm:spPr/>
      <dgm:t>
        <a:bodyPr/>
        <a:lstStyle/>
        <a:p>
          <a:pPr rtl="0"/>
          <a:r>
            <a:rPr lang="ru-RU" sz="2700" b="0" i="1" dirty="0" smtClean="0">
              <a:latin typeface="Times New Roman" pitchFamily="18" charset="0"/>
              <a:cs typeface="Times New Roman" pitchFamily="18" charset="0"/>
            </a:rPr>
            <a:t>Мы, молодые, только начинаем свою жизнь самостоятельно и несмотря на законы экономики, хотим иметь все необходимое  сегодня. Как быть? Есть ли такие возможности? </a:t>
          </a:r>
          <a:endParaRPr lang="en-US" sz="2700" b="0" i="1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2800" b="0" i="1" dirty="0" smtClean="0">
              <a:latin typeface="Times New Roman" pitchFamily="18" charset="0"/>
              <a:cs typeface="Times New Roman" pitchFamily="18" charset="0"/>
            </a:rPr>
            <a:t>Есть!</a:t>
          </a:r>
          <a:endParaRPr lang="ru-RU" sz="2800" b="0" dirty="0">
            <a:latin typeface="Times New Roman" pitchFamily="18" charset="0"/>
            <a:cs typeface="Times New Roman" pitchFamily="18" charset="0"/>
          </a:endParaRPr>
        </a:p>
      </dgm:t>
    </dgm:pt>
    <dgm:pt modelId="{98D886DD-BE21-4303-8DBA-59D08AFEFE01}" type="parTrans" cxnId="{B96B2717-61B5-439D-A2A9-20BEF242D042}">
      <dgm:prSet/>
      <dgm:spPr/>
      <dgm:t>
        <a:bodyPr/>
        <a:lstStyle/>
        <a:p>
          <a:endParaRPr lang="ru-RU"/>
        </a:p>
      </dgm:t>
    </dgm:pt>
    <dgm:pt modelId="{234AC1C8-1A9E-48DA-A277-EC1459FC7213}" type="sibTrans" cxnId="{B96B2717-61B5-439D-A2A9-20BEF242D042}">
      <dgm:prSet/>
      <dgm:spPr/>
      <dgm:t>
        <a:bodyPr/>
        <a:lstStyle/>
        <a:p>
          <a:endParaRPr lang="ru-RU"/>
        </a:p>
      </dgm:t>
    </dgm:pt>
    <dgm:pt modelId="{1DDC62DC-2CEC-4DD2-A09A-A9FC17C888E5}" type="pres">
      <dgm:prSet presAssocID="{CEF6E616-AC65-4558-8436-0C6EBAF9D55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ACFF01-4237-464C-BFBD-8E14972E0504}" type="pres">
      <dgm:prSet presAssocID="{87F1CBEB-AD0D-403E-AB37-41EEB2F64184}" presName="circ1TxSh" presStyleLbl="vennNode1" presStyleIdx="0" presStyleCnt="1" custScaleY="110019"/>
      <dgm:spPr/>
      <dgm:t>
        <a:bodyPr/>
        <a:lstStyle/>
        <a:p>
          <a:endParaRPr lang="ru-RU"/>
        </a:p>
      </dgm:t>
    </dgm:pt>
  </dgm:ptLst>
  <dgm:cxnLst>
    <dgm:cxn modelId="{B96B2717-61B5-439D-A2A9-20BEF242D042}" srcId="{CEF6E616-AC65-4558-8436-0C6EBAF9D553}" destId="{87F1CBEB-AD0D-403E-AB37-41EEB2F64184}" srcOrd="0" destOrd="0" parTransId="{98D886DD-BE21-4303-8DBA-59D08AFEFE01}" sibTransId="{234AC1C8-1A9E-48DA-A277-EC1459FC7213}"/>
    <dgm:cxn modelId="{6BF2FE15-22B6-4FE2-B4B5-E13303C6F9B8}" type="presOf" srcId="{87F1CBEB-AD0D-403E-AB37-41EEB2F64184}" destId="{3EACFF01-4237-464C-BFBD-8E14972E0504}" srcOrd="0" destOrd="0" presId="urn:microsoft.com/office/officeart/2005/8/layout/venn1"/>
    <dgm:cxn modelId="{29938B5D-F83A-4533-A6A7-6122965A2BA8}" type="presOf" srcId="{CEF6E616-AC65-4558-8436-0C6EBAF9D553}" destId="{1DDC62DC-2CEC-4DD2-A09A-A9FC17C888E5}" srcOrd="0" destOrd="0" presId="urn:microsoft.com/office/officeart/2005/8/layout/venn1"/>
    <dgm:cxn modelId="{408DD66D-1883-4D64-A7EF-B35AF311D337}" type="presParOf" srcId="{1DDC62DC-2CEC-4DD2-A09A-A9FC17C888E5}" destId="{3EACFF01-4237-464C-BFBD-8E14972E050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FEC045-E988-4CAB-9B3A-B193DB920CF5}" type="doc">
      <dgm:prSet loTypeId="urn:microsoft.com/office/officeart/2005/8/layout/vList2" loCatId="list" qsTypeId="urn:microsoft.com/office/officeart/2005/8/quickstyle/3d7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C2F37A9-AE0D-4D85-BB31-8CB0678280C9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Выдается молодой семье, в которой хотя бы один из супругов не старше 35 лет, с детьми, либо без детей. Проценты по кредиту от 13,2 до 15,5 % (зависит от кредитной программы).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F1981CC-A24A-4A14-823F-6567116067D0}" type="parTrans" cxnId="{954ECB63-C1A1-4F36-88A0-D9CFFC72E339}">
      <dgm:prSet/>
      <dgm:spPr/>
      <dgm:t>
        <a:bodyPr/>
        <a:lstStyle/>
        <a:p>
          <a:endParaRPr lang="ru-RU"/>
        </a:p>
      </dgm:t>
    </dgm:pt>
    <dgm:pt modelId="{CEAB0575-4020-4FFF-A87F-10D78ED1D91C}" type="sibTrans" cxnId="{954ECB63-C1A1-4F36-88A0-D9CFFC72E339}">
      <dgm:prSet/>
      <dgm:spPr/>
      <dgm:t>
        <a:bodyPr/>
        <a:lstStyle/>
        <a:p>
          <a:endParaRPr lang="ru-RU"/>
        </a:p>
      </dgm:t>
    </dgm:pt>
    <dgm:pt modelId="{3E9F50A0-2451-4139-94BD-8D12EC4544DC}" type="pres">
      <dgm:prSet presAssocID="{79FEC045-E988-4CAB-9B3A-B193DB920C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E9E328-63D6-49B4-83A5-AD9146B151E1}" type="pres">
      <dgm:prSet presAssocID="{1C2F37A9-AE0D-4D85-BB31-8CB0678280C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7B57BC-6B46-4F33-9145-E1D0014CD64D}" type="presOf" srcId="{1C2F37A9-AE0D-4D85-BB31-8CB0678280C9}" destId="{CEE9E328-63D6-49B4-83A5-AD9146B151E1}" srcOrd="0" destOrd="0" presId="urn:microsoft.com/office/officeart/2005/8/layout/vList2"/>
    <dgm:cxn modelId="{FDCAE9EB-10FE-40A4-981A-017E1DCF51BD}" type="presOf" srcId="{79FEC045-E988-4CAB-9B3A-B193DB920CF5}" destId="{3E9F50A0-2451-4139-94BD-8D12EC4544DC}" srcOrd="0" destOrd="0" presId="urn:microsoft.com/office/officeart/2005/8/layout/vList2"/>
    <dgm:cxn modelId="{954ECB63-C1A1-4F36-88A0-D9CFFC72E339}" srcId="{79FEC045-E988-4CAB-9B3A-B193DB920CF5}" destId="{1C2F37A9-AE0D-4D85-BB31-8CB0678280C9}" srcOrd="0" destOrd="0" parTransId="{FF1981CC-A24A-4A14-823F-6567116067D0}" sibTransId="{CEAB0575-4020-4FFF-A87F-10D78ED1D91C}"/>
    <dgm:cxn modelId="{2CB246CC-6059-483C-8C6B-2C3B80DE0714}" type="presParOf" srcId="{3E9F50A0-2451-4139-94BD-8D12EC4544DC}" destId="{CEE9E328-63D6-49B4-83A5-AD9146B151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8F7159-F73C-43FE-BFAA-4610590E7A13}" type="doc">
      <dgm:prSet loTypeId="urn:microsoft.com/office/officeart/2005/8/layout/vList2" loCatId="list" qsTypeId="urn:microsoft.com/office/officeart/2005/8/quickstyle/3d7" qsCatId="3D" csTypeId="urn:microsoft.com/office/officeart/2005/8/colors/accent1_4" csCatId="accent1" phldr="1"/>
      <dgm:spPr>
        <a:scene3d>
          <a:camera prst="perspectiveContrastingRightFacing" zoom="91000"/>
          <a:lightRig rig="threePt" dir="t">
            <a:rot lat="0" lon="0" rev="20640000"/>
          </a:lightRig>
        </a:scene3d>
      </dgm:spPr>
      <dgm:t>
        <a:bodyPr/>
        <a:lstStyle/>
        <a:p>
          <a:endParaRPr lang="ru-RU"/>
        </a:p>
      </dgm:t>
    </dgm:pt>
    <dgm:pt modelId="{DF9FB2A9-1C5B-4DE1-BDD6-0617F549F6AA}">
      <dgm:prSet/>
      <dgm:spPr>
        <a:solidFill>
          <a:srgbClr val="C8C8DE"/>
        </a:solidFill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На приобретение нового, подержанного, отечественного, импортного автомобиля или другого транспортного средства (мотоцикл, судно и др.) в салонах, которые заключили договор со Сбербанком, либо у официальных дилеров. Кредит выдается под 15-17% годовых на срок до 5 лет.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5733168-286E-49B3-A0F8-5853C62758DE}" type="parTrans" cxnId="{220E4365-2846-4997-9EB0-8CC303DEEF80}">
      <dgm:prSet/>
      <dgm:spPr/>
      <dgm:t>
        <a:bodyPr/>
        <a:lstStyle/>
        <a:p>
          <a:endParaRPr lang="ru-RU"/>
        </a:p>
      </dgm:t>
    </dgm:pt>
    <dgm:pt modelId="{A0C3831A-9E55-490D-8A61-4ACEE8B1BD9B}" type="sibTrans" cxnId="{220E4365-2846-4997-9EB0-8CC303DEEF80}">
      <dgm:prSet/>
      <dgm:spPr/>
      <dgm:t>
        <a:bodyPr/>
        <a:lstStyle/>
        <a:p>
          <a:endParaRPr lang="ru-RU"/>
        </a:p>
      </dgm:t>
    </dgm:pt>
    <dgm:pt modelId="{291C7A93-AECB-46A3-8FC9-36F6C1861AF9}" type="pres">
      <dgm:prSet presAssocID="{488F7159-F73C-43FE-BFAA-4610590E7A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0332F-0D92-466C-9260-22FFAC7274F9}" type="pres">
      <dgm:prSet presAssocID="{DF9FB2A9-1C5B-4DE1-BDD6-0617F549F6AA}" presName="parentText" presStyleLbl="node1" presStyleIdx="0" presStyleCnt="1" custScaleY="106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6A1AAF-4685-477A-B695-B9289714E396}" type="presOf" srcId="{488F7159-F73C-43FE-BFAA-4610590E7A13}" destId="{291C7A93-AECB-46A3-8FC9-36F6C1861AF9}" srcOrd="0" destOrd="0" presId="urn:microsoft.com/office/officeart/2005/8/layout/vList2"/>
    <dgm:cxn modelId="{220E4365-2846-4997-9EB0-8CC303DEEF80}" srcId="{488F7159-F73C-43FE-BFAA-4610590E7A13}" destId="{DF9FB2A9-1C5B-4DE1-BDD6-0617F549F6AA}" srcOrd="0" destOrd="0" parTransId="{15733168-286E-49B3-A0F8-5853C62758DE}" sibTransId="{A0C3831A-9E55-490D-8A61-4ACEE8B1BD9B}"/>
    <dgm:cxn modelId="{FB415FB5-0D22-426D-8B94-3E8E5E75B00E}" type="presOf" srcId="{DF9FB2A9-1C5B-4DE1-BDD6-0617F549F6AA}" destId="{85F0332F-0D92-466C-9260-22FFAC7274F9}" srcOrd="0" destOrd="0" presId="urn:microsoft.com/office/officeart/2005/8/layout/vList2"/>
    <dgm:cxn modelId="{FE4422C3-7A9C-4E92-91C3-737614868428}" type="presParOf" srcId="{291C7A93-AECB-46A3-8FC9-36F6C1861AF9}" destId="{85F0332F-0D92-466C-9260-22FFAC7274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8EA1E0-3F76-49CC-A252-A41CD29587AB}" type="doc">
      <dgm:prSet loTypeId="urn:microsoft.com/office/officeart/2005/8/layout/venn1" loCatId="relationship" qsTypeId="urn:microsoft.com/office/officeart/2005/8/quickstyle/3d7" qsCatId="3D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2F61CB50-75A8-47AA-8FF8-CC511FB5891E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Чтобы получить кредит нужно иметь хорошую кредитную историю или получать зарплату на счет Сбербанка или «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зарплатную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» карту. Ставка по кредиту составляет 20% годовых, на срок до 3 лет. 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22BDE5C4-7CD3-43F1-94DF-82AC95346317}" type="parTrans" cxnId="{1D23B4D2-14AE-48A3-A670-4755E3EDA596}">
      <dgm:prSet/>
      <dgm:spPr/>
      <dgm:t>
        <a:bodyPr/>
        <a:lstStyle/>
        <a:p>
          <a:endParaRPr lang="ru-RU"/>
        </a:p>
      </dgm:t>
    </dgm:pt>
    <dgm:pt modelId="{220DD21F-CD00-4EA9-A22C-CF693BFD5361}" type="sibTrans" cxnId="{1D23B4D2-14AE-48A3-A670-4755E3EDA596}">
      <dgm:prSet/>
      <dgm:spPr/>
      <dgm:t>
        <a:bodyPr/>
        <a:lstStyle/>
        <a:p>
          <a:endParaRPr lang="ru-RU"/>
        </a:p>
      </dgm:t>
    </dgm:pt>
    <dgm:pt modelId="{B0617368-640E-4D46-BCAF-3E4F35FE17AA}" type="pres">
      <dgm:prSet presAssocID="{638EA1E0-3F76-49CC-A252-A41CD29587A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3C74D1-855E-4BBE-87AA-3571311AE6BF}" type="pres">
      <dgm:prSet presAssocID="{2F61CB50-75A8-47AA-8FF8-CC511FB5891E}" presName="circ1TxSh" presStyleLbl="vennNode1" presStyleIdx="0" presStyleCnt="1" custScaleX="90412" custLinFactNeighborX="-2055" custLinFactNeighborY="-1370"/>
      <dgm:spPr/>
      <dgm:t>
        <a:bodyPr/>
        <a:lstStyle/>
        <a:p>
          <a:endParaRPr lang="ru-RU"/>
        </a:p>
      </dgm:t>
    </dgm:pt>
  </dgm:ptLst>
  <dgm:cxnLst>
    <dgm:cxn modelId="{1D23B4D2-14AE-48A3-A670-4755E3EDA596}" srcId="{638EA1E0-3F76-49CC-A252-A41CD29587AB}" destId="{2F61CB50-75A8-47AA-8FF8-CC511FB5891E}" srcOrd="0" destOrd="0" parTransId="{22BDE5C4-7CD3-43F1-94DF-82AC95346317}" sibTransId="{220DD21F-CD00-4EA9-A22C-CF693BFD5361}"/>
    <dgm:cxn modelId="{6D694C17-9DB9-4113-9768-C42009A1DBF1}" type="presOf" srcId="{2F61CB50-75A8-47AA-8FF8-CC511FB5891E}" destId="{853C74D1-855E-4BBE-87AA-3571311AE6BF}" srcOrd="0" destOrd="0" presId="urn:microsoft.com/office/officeart/2005/8/layout/venn1"/>
    <dgm:cxn modelId="{667AA0A1-951F-44FD-AD94-844C830721EF}" type="presOf" srcId="{638EA1E0-3F76-49CC-A252-A41CD29587AB}" destId="{B0617368-640E-4D46-BCAF-3E4F35FE17AA}" srcOrd="0" destOrd="0" presId="urn:microsoft.com/office/officeart/2005/8/layout/venn1"/>
    <dgm:cxn modelId="{0C154231-61B6-4264-BA2C-7EC26A6D13AA}" type="presParOf" srcId="{B0617368-640E-4D46-BCAF-3E4F35FE17AA}" destId="{853C74D1-855E-4BBE-87AA-3571311AE6B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52E028-CDC3-4BE7-BCB1-B02DF6E999D4}" type="doc">
      <dgm:prSet loTypeId="urn:microsoft.com/office/officeart/2005/8/layout/process1" loCatId="process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C792E957-94DC-4DD9-A2F2-A92FB18D515C}">
      <dgm:prSet custT="1"/>
      <dgm:spPr/>
      <dgm:t>
        <a:bodyPr/>
        <a:lstStyle/>
        <a:p>
          <a:pPr algn="ctr"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Обеспечивается поручительством. Выдается в рублях под 19% годовых на 5 лет. Кредит выдается платежеспособным гражданам, доход которых подтвержден справкой НДФЛ-2.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41DD6C29-4048-4C42-8A4E-976C181FCE09}" type="parTrans" cxnId="{A65601FC-51FB-42D9-BF8D-7064DB97557B}">
      <dgm:prSet/>
      <dgm:spPr/>
      <dgm:t>
        <a:bodyPr/>
        <a:lstStyle/>
        <a:p>
          <a:endParaRPr lang="ru-RU"/>
        </a:p>
      </dgm:t>
    </dgm:pt>
    <dgm:pt modelId="{EFAB2A3F-7B72-4767-A844-317E4A1FF7CD}" type="sibTrans" cxnId="{A65601FC-51FB-42D9-BF8D-7064DB97557B}">
      <dgm:prSet/>
      <dgm:spPr/>
      <dgm:t>
        <a:bodyPr/>
        <a:lstStyle/>
        <a:p>
          <a:endParaRPr lang="ru-RU"/>
        </a:p>
      </dgm:t>
    </dgm:pt>
    <dgm:pt modelId="{95A24ADC-3E30-401A-BF30-AF83D32CE764}" type="pres">
      <dgm:prSet presAssocID="{6152E028-CDC3-4BE7-BCB1-B02DF6E999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0F68A9-91F5-4BAF-9DE9-4673D534E9A7}" type="pres">
      <dgm:prSet presAssocID="{C792E957-94DC-4DD9-A2F2-A92FB18D515C}" presName="node" presStyleLbl="node1" presStyleIdx="0" presStyleCnt="1" custScaleY="181036" custLinFactNeighborY="2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795DCE-8683-4D01-8C94-DA0855842610}" type="presOf" srcId="{C792E957-94DC-4DD9-A2F2-A92FB18D515C}" destId="{090F68A9-91F5-4BAF-9DE9-4673D534E9A7}" srcOrd="0" destOrd="0" presId="urn:microsoft.com/office/officeart/2005/8/layout/process1"/>
    <dgm:cxn modelId="{F3A78B4B-E180-45B9-8F96-B02618952EA0}" type="presOf" srcId="{6152E028-CDC3-4BE7-BCB1-B02DF6E999D4}" destId="{95A24ADC-3E30-401A-BF30-AF83D32CE764}" srcOrd="0" destOrd="0" presId="urn:microsoft.com/office/officeart/2005/8/layout/process1"/>
    <dgm:cxn modelId="{A65601FC-51FB-42D9-BF8D-7064DB97557B}" srcId="{6152E028-CDC3-4BE7-BCB1-B02DF6E999D4}" destId="{C792E957-94DC-4DD9-A2F2-A92FB18D515C}" srcOrd="0" destOrd="0" parTransId="{41DD6C29-4048-4C42-8A4E-976C181FCE09}" sibTransId="{EFAB2A3F-7B72-4767-A844-317E4A1FF7CD}"/>
    <dgm:cxn modelId="{2F7F04AA-D1BC-4F20-A858-8B7C1D506731}" type="presParOf" srcId="{95A24ADC-3E30-401A-BF30-AF83D32CE764}" destId="{090F68A9-91F5-4BAF-9DE9-4673D534E9A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6E81A2-0355-4AD6-BD9C-C13DA08395C8}" type="doc">
      <dgm:prSet loTypeId="urn:microsoft.com/office/officeart/2005/8/layout/vList2" loCatId="list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C6DF4D2A-8D24-483E-B82D-8D1B7D34BF9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35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Выдается под пенсию или зарплату на срок до 5 лет под 19 процентов годовых. Возраст заемщика – начиная с 55-60 до 75 лет по окончании срока кредита. </a:t>
          </a:r>
          <a:endParaRPr lang="ru-RU" sz="35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F4867C-7288-4585-A59E-8E643FABC73F}" type="parTrans" cxnId="{5BFB9686-D1D8-483E-9229-61D28B5EC4EC}">
      <dgm:prSet/>
      <dgm:spPr/>
      <dgm:t>
        <a:bodyPr/>
        <a:lstStyle/>
        <a:p>
          <a:endParaRPr lang="ru-RU"/>
        </a:p>
      </dgm:t>
    </dgm:pt>
    <dgm:pt modelId="{017B8C04-6596-4C50-BE6A-D8B4FAA73AB7}" type="sibTrans" cxnId="{5BFB9686-D1D8-483E-9229-61D28B5EC4EC}">
      <dgm:prSet/>
      <dgm:spPr/>
      <dgm:t>
        <a:bodyPr/>
        <a:lstStyle/>
        <a:p>
          <a:endParaRPr lang="ru-RU"/>
        </a:p>
      </dgm:t>
    </dgm:pt>
    <dgm:pt modelId="{BB5A8D4D-E625-4DEB-A23C-662E58E626BF}" type="pres">
      <dgm:prSet presAssocID="{986E81A2-0355-4AD6-BD9C-C13DA083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FBCA88-D6AB-448A-ABB8-4AB1175C0528}" type="pres">
      <dgm:prSet presAssocID="{C6DF4D2A-8D24-483E-B82D-8D1B7D34BF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EED43D-635E-4760-BB8E-603216AECF23}" type="presOf" srcId="{C6DF4D2A-8D24-483E-B82D-8D1B7D34BF94}" destId="{DEFBCA88-D6AB-448A-ABB8-4AB1175C0528}" srcOrd="0" destOrd="0" presId="urn:microsoft.com/office/officeart/2005/8/layout/vList2"/>
    <dgm:cxn modelId="{5BFB9686-D1D8-483E-9229-61D28B5EC4EC}" srcId="{986E81A2-0355-4AD6-BD9C-C13DA08395C8}" destId="{C6DF4D2A-8D24-483E-B82D-8D1B7D34BF94}" srcOrd="0" destOrd="0" parTransId="{9CF4867C-7288-4585-A59E-8E643FABC73F}" sibTransId="{017B8C04-6596-4C50-BE6A-D8B4FAA73AB7}"/>
    <dgm:cxn modelId="{838A647A-D090-4E7E-81F7-02574F0D4ED7}" type="presOf" srcId="{986E81A2-0355-4AD6-BD9C-C13DA08395C8}" destId="{BB5A8D4D-E625-4DEB-A23C-662E58E626BF}" srcOrd="0" destOrd="0" presId="urn:microsoft.com/office/officeart/2005/8/layout/vList2"/>
    <dgm:cxn modelId="{752EF731-DA19-48FF-800B-02C5E2F24498}" type="presParOf" srcId="{BB5A8D4D-E625-4DEB-A23C-662E58E626BF}" destId="{DEFBCA88-D6AB-448A-ABB8-4AB1175C05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8EA1E0-3F76-49CC-A252-A41CD29587AB}" type="doc">
      <dgm:prSet loTypeId="urn:microsoft.com/office/officeart/2005/8/layout/venn1" loCatId="relationship" qsTypeId="urn:microsoft.com/office/officeart/2005/8/quickstyle/3d3" qsCatId="3D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2F61CB50-75A8-47AA-8FF8-CC511FB5891E}">
      <dgm:prSet custT="1"/>
      <dgm:spPr>
        <a:solidFill>
          <a:schemeClr val="accent6">
            <a:lumMod val="50000"/>
            <a:alpha val="50000"/>
          </a:schemeClr>
        </a:solidFill>
      </dgm:spPr>
      <dgm:t>
        <a:bodyPr/>
        <a:lstStyle/>
        <a:p>
          <a:pPr rtl="0"/>
          <a:r>
            <a:rPr lang="ru-RU" sz="2600" b="1" dirty="0" smtClean="0">
              <a:latin typeface="Times New Roman" pitchFamily="18" charset="0"/>
              <a:cs typeface="Times New Roman" pitchFamily="18" charset="0"/>
            </a:rPr>
            <a:t>Кредит на образование </a:t>
          </a:r>
          <a:r>
            <a:rPr lang="ru-RU" sz="2600" dirty="0" smtClean="0">
              <a:latin typeface="Times New Roman" pitchFamily="18" charset="0"/>
              <a:cs typeface="Times New Roman" pitchFamily="18" charset="0"/>
            </a:rPr>
            <a:t>Сбербанк выдает на срок до 11 лет с отсрочкой основного платежа на период обучения, под 12% годовых. </a:t>
          </a:r>
          <a:endParaRPr lang="ru-RU" sz="2600" dirty="0">
            <a:latin typeface="Times New Roman" pitchFamily="18" charset="0"/>
            <a:cs typeface="Times New Roman" pitchFamily="18" charset="0"/>
          </a:endParaRPr>
        </a:p>
      </dgm:t>
    </dgm:pt>
    <dgm:pt modelId="{22BDE5C4-7CD3-43F1-94DF-82AC95346317}" type="parTrans" cxnId="{1D23B4D2-14AE-48A3-A670-4755E3EDA596}">
      <dgm:prSet/>
      <dgm:spPr/>
      <dgm:t>
        <a:bodyPr/>
        <a:lstStyle/>
        <a:p>
          <a:endParaRPr lang="ru-RU"/>
        </a:p>
      </dgm:t>
    </dgm:pt>
    <dgm:pt modelId="{220DD21F-CD00-4EA9-A22C-CF693BFD5361}" type="sibTrans" cxnId="{1D23B4D2-14AE-48A3-A670-4755E3EDA596}">
      <dgm:prSet/>
      <dgm:spPr/>
      <dgm:t>
        <a:bodyPr/>
        <a:lstStyle/>
        <a:p>
          <a:endParaRPr lang="ru-RU"/>
        </a:p>
      </dgm:t>
    </dgm:pt>
    <dgm:pt modelId="{B0617368-640E-4D46-BCAF-3E4F35FE17AA}" type="pres">
      <dgm:prSet presAssocID="{638EA1E0-3F76-49CC-A252-A41CD29587A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3C74D1-855E-4BBE-87AA-3571311AE6BF}" type="pres">
      <dgm:prSet presAssocID="{2F61CB50-75A8-47AA-8FF8-CC511FB5891E}" presName="circ1TxSh" presStyleLbl="vennNode1" presStyleIdx="0" presStyleCnt="1" custScaleX="83582" custScaleY="98798" custLinFactNeighborX="2055" custLinFactNeighborY="-168"/>
      <dgm:spPr/>
      <dgm:t>
        <a:bodyPr/>
        <a:lstStyle/>
        <a:p>
          <a:endParaRPr lang="ru-RU"/>
        </a:p>
      </dgm:t>
    </dgm:pt>
  </dgm:ptLst>
  <dgm:cxnLst>
    <dgm:cxn modelId="{1D23B4D2-14AE-48A3-A670-4755E3EDA596}" srcId="{638EA1E0-3F76-49CC-A252-A41CD29587AB}" destId="{2F61CB50-75A8-47AA-8FF8-CC511FB5891E}" srcOrd="0" destOrd="0" parTransId="{22BDE5C4-7CD3-43F1-94DF-82AC95346317}" sibTransId="{220DD21F-CD00-4EA9-A22C-CF693BFD5361}"/>
    <dgm:cxn modelId="{722FB9ED-FEAF-41D8-B5EE-E5FD80FFE587}" type="presOf" srcId="{638EA1E0-3F76-49CC-A252-A41CD29587AB}" destId="{B0617368-640E-4D46-BCAF-3E4F35FE17AA}" srcOrd="0" destOrd="0" presId="urn:microsoft.com/office/officeart/2005/8/layout/venn1"/>
    <dgm:cxn modelId="{6BD5145B-FB98-484E-B670-1B754BA268C7}" type="presOf" srcId="{2F61CB50-75A8-47AA-8FF8-CC511FB5891E}" destId="{853C74D1-855E-4BBE-87AA-3571311AE6BF}" srcOrd="0" destOrd="0" presId="urn:microsoft.com/office/officeart/2005/8/layout/venn1"/>
    <dgm:cxn modelId="{2C26448E-046A-49B2-A0E6-AF364781A5B8}" type="presParOf" srcId="{B0617368-640E-4D46-BCAF-3E4F35FE17AA}" destId="{853C74D1-855E-4BBE-87AA-3571311AE6B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225D349-2326-43C3-B781-37F1A994A7FF}" type="doc">
      <dgm:prSet loTypeId="urn:microsoft.com/office/officeart/2005/8/layout/v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5BEF6C3-F562-4DEA-87D6-FC1E7C0CE4B9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Один из банков, входящих в группу ВТБ. Занимает 6 место в списке 10 крупнейших банков России, по числу чистых активов. 3 место в списке 10 самых прибыльных банков России.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83D91EE-3DBB-4E68-B582-BE16B0568334}" type="parTrans" cxnId="{5932B93F-F221-4097-ABD8-5C1131CAE448}">
      <dgm:prSet/>
      <dgm:spPr/>
      <dgm:t>
        <a:bodyPr/>
        <a:lstStyle/>
        <a:p>
          <a:endParaRPr lang="ru-RU"/>
        </a:p>
      </dgm:t>
    </dgm:pt>
    <dgm:pt modelId="{620774BE-5819-412E-9EE8-1C1D9EB54CCE}" type="sibTrans" cxnId="{5932B93F-F221-4097-ABD8-5C1131CAE448}">
      <dgm:prSet/>
      <dgm:spPr/>
      <dgm:t>
        <a:bodyPr/>
        <a:lstStyle/>
        <a:p>
          <a:endParaRPr lang="ru-RU"/>
        </a:p>
      </dgm:t>
    </dgm:pt>
    <dgm:pt modelId="{D1DE6D3D-6B24-44A0-B534-0DFCCF565DF1}" type="pres">
      <dgm:prSet presAssocID="{B225D349-2326-43C3-B781-37F1A994A7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4DD4FF-A7E9-435B-B339-31DF5C117645}" type="pres">
      <dgm:prSet presAssocID="{B5BEF6C3-F562-4DEA-87D6-FC1E7C0CE4B9}" presName="parentText" presStyleLbl="node1" presStyleIdx="0" presStyleCnt="1" custScaleY="128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32B93F-F221-4097-ABD8-5C1131CAE448}" srcId="{B225D349-2326-43C3-B781-37F1A994A7FF}" destId="{B5BEF6C3-F562-4DEA-87D6-FC1E7C0CE4B9}" srcOrd="0" destOrd="0" parTransId="{783D91EE-3DBB-4E68-B582-BE16B0568334}" sibTransId="{620774BE-5819-412E-9EE8-1C1D9EB54CCE}"/>
    <dgm:cxn modelId="{AE9E061E-A11F-471B-B0A4-C431D72FA5C3}" type="presOf" srcId="{B225D349-2326-43C3-B781-37F1A994A7FF}" destId="{D1DE6D3D-6B24-44A0-B534-0DFCCF565DF1}" srcOrd="0" destOrd="0" presId="urn:microsoft.com/office/officeart/2005/8/layout/vList2"/>
    <dgm:cxn modelId="{10ACFCEA-11CB-4FE7-ACA7-4C9D1027AB20}" type="presOf" srcId="{B5BEF6C3-F562-4DEA-87D6-FC1E7C0CE4B9}" destId="{CC4DD4FF-A7E9-435B-B339-31DF5C117645}" srcOrd="0" destOrd="0" presId="urn:microsoft.com/office/officeart/2005/8/layout/vList2"/>
    <dgm:cxn modelId="{652F77CA-9DED-4BC4-92B3-1CEBEC7EA052}" type="presParOf" srcId="{D1DE6D3D-6B24-44A0-B534-0DFCCF565DF1}" destId="{CC4DD4FF-A7E9-435B-B339-31DF5C1176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38EA1E0-3F76-49CC-A252-A41CD29587AB}" type="doc">
      <dgm:prSet loTypeId="urn:microsoft.com/office/officeart/2005/8/layout/venn1" loCatId="relationship" qsTypeId="urn:microsoft.com/office/officeart/2005/8/quickstyle/3d3" qsCatId="3D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2F61CB50-75A8-47AA-8FF8-CC511FB5891E}">
      <dgm:prSet custT="1"/>
      <dgm:spPr>
        <a:solidFill>
          <a:schemeClr val="accent6">
            <a:lumMod val="20000"/>
            <a:lumOff val="80000"/>
            <a:alpha val="50000"/>
          </a:schemeClr>
        </a:solidFill>
      </dgm:spPr>
      <dgm:t>
        <a:bodyPr/>
        <a:lstStyle/>
        <a:p>
          <a:pPr rtl="0"/>
          <a:r>
            <a:rPr lang="ru-RU" sz="2900" dirty="0" smtClean="0">
              <a:latin typeface="Times New Roman" pitchFamily="18" charset="0"/>
              <a:cs typeface="Times New Roman" pitchFamily="18" charset="0"/>
            </a:rPr>
            <a:t>Банк занимает 9 место в списке 10 самых прибыльных банков России. Тип- общество с ограниченной ответственностью</a:t>
          </a:r>
          <a:endParaRPr lang="ru-RU" sz="2900" dirty="0">
            <a:latin typeface="Times New Roman" pitchFamily="18" charset="0"/>
            <a:cs typeface="Times New Roman" pitchFamily="18" charset="0"/>
          </a:endParaRPr>
        </a:p>
      </dgm:t>
    </dgm:pt>
    <dgm:pt modelId="{22BDE5C4-7CD3-43F1-94DF-82AC95346317}" type="parTrans" cxnId="{1D23B4D2-14AE-48A3-A670-4755E3EDA596}">
      <dgm:prSet/>
      <dgm:spPr/>
      <dgm:t>
        <a:bodyPr/>
        <a:lstStyle/>
        <a:p>
          <a:endParaRPr lang="ru-RU"/>
        </a:p>
      </dgm:t>
    </dgm:pt>
    <dgm:pt modelId="{220DD21F-CD00-4EA9-A22C-CF693BFD5361}" type="sibTrans" cxnId="{1D23B4D2-14AE-48A3-A670-4755E3EDA596}">
      <dgm:prSet/>
      <dgm:spPr/>
      <dgm:t>
        <a:bodyPr/>
        <a:lstStyle/>
        <a:p>
          <a:endParaRPr lang="ru-RU"/>
        </a:p>
      </dgm:t>
    </dgm:pt>
    <dgm:pt modelId="{B0617368-640E-4D46-BCAF-3E4F35FE17AA}" type="pres">
      <dgm:prSet presAssocID="{638EA1E0-3F76-49CC-A252-A41CD29587A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3C74D1-855E-4BBE-87AA-3571311AE6BF}" type="pres">
      <dgm:prSet presAssocID="{2F61CB50-75A8-47AA-8FF8-CC511FB5891E}" presName="circ1TxSh" presStyleLbl="vennNode1" presStyleIdx="0" presStyleCnt="1" custScaleX="88644" custLinFactNeighborX="-1267" custLinFactNeighborY="4411"/>
      <dgm:spPr/>
      <dgm:t>
        <a:bodyPr/>
        <a:lstStyle/>
        <a:p>
          <a:endParaRPr lang="ru-RU"/>
        </a:p>
      </dgm:t>
    </dgm:pt>
  </dgm:ptLst>
  <dgm:cxnLst>
    <dgm:cxn modelId="{1D23B4D2-14AE-48A3-A670-4755E3EDA596}" srcId="{638EA1E0-3F76-49CC-A252-A41CD29587AB}" destId="{2F61CB50-75A8-47AA-8FF8-CC511FB5891E}" srcOrd="0" destOrd="0" parTransId="{22BDE5C4-7CD3-43F1-94DF-82AC95346317}" sibTransId="{220DD21F-CD00-4EA9-A22C-CF693BFD5361}"/>
    <dgm:cxn modelId="{A12C29CB-6D93-4FE2-A42E-3754321946BA}" type="presOf" srcId="{638EA1E0-3F76-49CC-A252-A41CD29587AB}" destId="{B0617368-640E-4D46-BCAF-3E4F35FE17AA}" srcOrd="0" destOrd="0" presId="urn:microsoft.com/office/officeart/2005/8/layout/venn1"/>
    <dgm:cxn modelId="{9CCA817F-F527-4A2A-9F2C-D6332D1259E2}" type="presOf" srcId="{2F61CB50-75A8-47AA-8FF8-CC511FB5891E}" destId="{853C74D1-855E-4BBE-87AA-3571311AE6BF}" srcOrd="0" destOrd="0" presId="urn:microsoft.com/office/officeart/2005/8/layout/venn1"/>
    <dgm:cxn modelId="{70E44FB1-30F2-42E9-A464-61D8AF91D5D1}" type="presParOf" srcId="{B0617368-640E-4D46-BCAF-3E4F35FE17AA}" destId="{853C74D1-855E-4BBE-87AA-3571311AE6BF}" srcOrd="0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60DA5D-2CCB-4EF4-8472-DD1C5799214E}" type="doc">
      <dgm:prSet loTypeId="urn:microsoft.com/office/officeart/2005/8/layout/orgChart1" loCatId="hierarchy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49175A1-DA02-4DCD-92B9-F7117CCCE757}">
      <dgm:prSet custT="1"/>
      <dgm:spPr/>
      <dgm:t>
        <a:bodyPr/>
        <a:lstStyle/>
        <a:p>
          <a:pPr rtl="0"/>
          <a:r>
            <a:rPr lang="ru-RU" sz="3400" dirty="0" smtClean="0">
              <a:latin typeface="Times New Roman" pitchFamily="18" charset="0"/>
              <a:cs typeface="Times New Roman" pitchFamily="18" charset="0"/>
            </a:rPr>
            <a:t>Банк занимает 8 место в списке 10 самых прибыльных банков России и 9 место в списке 10 крупнейших банков России. </a:t>
          </a:r>
          <a:endParaRPr lang="ru-RU" sz="3400" dirty="0">
            <a:latin typeface="Times New Roman" pitchFamily="18" charset="0"/>
            <a:cs typeface="Times New Roman" pitchFamily="18" charset="0"/>
          </a:endParaRPr>
        </a:p>
      </dgm:t>
    </dgm:pt>
    <dgm:pt modelId="{B27E4E1C-A3E1-4A21-8A08-E493D6C950A9}" type="parTrans" cxnId="{D4D48025-609D-4824-88F7-D9D0AD6ECAD1}">
      <dgm:prSet/>
      <dgm:spPr/>
      <dgm:t>
        <a:bodyPr/>
        <a:lstStyle/>
        <a:p>
          <a:endParaRPr lang="ru-RU"/>
        </a:p>
      </dgm:t>
    </dgm:pt>
    <dgm:pt modelId="{2D99E736-250D-47BE-B732-BA840DA853A4}" type="sibTrans" cxnId="{D4D48025-609D-4824-88F7-D9D0AD6ECAD1}">
      <dgm:prSet/>
      <dgm:spPr/>
      <dgm:t>
        <a:bodyPr/>
        <a:lstStyle/>
        <a:p>
          <a:endParaRPr lang="ru-RU"/>
        </a:p>
      </dgm:t>
    </dgm:pt>
    <dgm:pt modelId="{DAA04C28-DD9F-440E-A6E1-F9CFEE368178}" type="pres">
      <dgm:prSet presAssocID="{C160DA5D-2CCB-4EF4-8472-DD1C579921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0AC81E-B078-41DE-84C8-5F22F9EFCEBF}" type="pres">
      <dgm:prSet presAssocID="{649175A1-DA02-4DCD-92B9-F7117CCCE757}" presName="hierRoot1" presStyleCnt="0">
        <dgm:presLayoutVars>
          <dgm:hierBranch val="init"/>
        </dgm:presLayoutVars>
      </dgm:prSet>
      <dgm:spPr/>
    </dgm:pt>
    <dgm:pt modelId="{0BC3A5D0-37FA-43CC-9746-C3A86D67904D}" type="pres">
      <dgm:prSet presAssocID="{649175A1-DA02-4DCD-92B9-F7117CCCE757}" presName="rootComposite1" presStyleCnt="0"/>
      <dgm:spPr/>
    </dgm:pt>
    <dgm:pt modelId="{615FE4CF-59DF-4A4A-99F8-A6D2DC8FC809}" type="pres">
      <dgm:prSet presAssocID="{649175A1-DA02-4DCD-92B9-F7117CCCE757}" presName="rootText1" presStyleLbl="node0" presStyleIdx="0" presStyleCnt="1" custScaleX="100024" custScaleY="221580" custLinFactNeighborX="1449" custLinFactNeighborY="-89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E2400C-7DC3-417D-B8DF-F32689477EC7}" type="pres">
      <dgm:prSet presAssocID="{649175A1-DA02-4DCD-92B9-F7117CCCE7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50234D2-E639-47F7-A518-F51946B9FC26}" type="pres">
      <dgm:prSet presAssocID="{649175A1-DA02-4DCD-92B9-F7117CCCE757}" presName="hierChild2" presStyleCnt="0"/>
      <dgm:spPr/>
    </dgm:pt>
    <dgm:pt modelId="{B6D93E30-85A1-4EC6-B14E-BB86C5C48B10}" type="pres">
      <dgm:prSet presAssocID="{649175A1-DA02-4DCD-92B9-F7117CCCE757}" presName="hierChild3" presStyleCnt="0"/>
      <dgm:spPr/>
    </dgm:pt>
  </dgm:ptLst>
  <dgm:cxnLst>
    <dgm:cxn modelId="{D4D48025-609D-4824-88F7-D9D0AD6ECAD1}" srcId="{C160DA5D-2CCB-4EF4-8472-DD1C5799214E}" destId="{649175A1-DA02-4DCD-92B9-F7117CCCE757}" srcOrd="0" destOrd="0" parTransId="{B27E4E1C-A3E1-4A21-8A08-E493D6C950A9}" sibTransId="{2D99E736-250D-47BE-B732-BA840DA853A4}"/>
    <dgm:cxn modelId="{D8DF8788-8F99-47CC-8203-830AC7417EEA}" type="presOf" srcId="{649175A1-DA02-4DCD-92B9-F7117CCCE757}" destId="{615FE4CF-59DF-4A4A-99F8-A6D2DC8FC809}" srcOrd="0" destOrd="0" presId="urn:microsoft.com/office/officeart/2005/8/layout/orgChart1"/>
    <dgm:cxn modelId="{FF7272B5-FC41-45FB-A6D0-AEA2B150C7AF}" type="presOf" srcId="{649175A1-DA02-4DCD-92B9-F7117CCCE757}" destId="{5BE2400C-7DC3-417D-B8DF-F32689477EC7}" srcOrd="1" destOrd="0" presId="urn:microsoft.com/office/officeart/2005/8/layout/orgChart1"/>
    <dgm:cxn modelId="{9F8B030C-4649-4182-AD98-68D128870EE1}" type="presOf" srcId="{C160DA5D-2CCB-4EF4-8472-DD1C5799214E}" destId="{DAA04C28-DD9F-440E-A6E1-F9CFEE368178}" srcOrd="0" destOrd="0" presId="urn:microsoft.com/office/officeart/2005/8/layout/orgChart1"/>
    <dgm:cxn modelId="{5078D414-50D6-498A-9284-C1F52E97AE49}" type="presParOf" srcId="{DAA04C28-DD9F-440E-A6E1-F9CFEE368178}" destId="{1E0AC81E-B078-41DE-84C8-5F22F9EFCEBF}" srcOrd="0" destOrd="0" presId="urn:microsoft.com/office/officeart/2005/8/layout/orgChart1"/>
    <dgm:cxn modelId="{641C04F9-AD9C-4CEB-BFB1-62BB15B038C4}" type="presParOf" srcId="{1E0AC81E-B078-41DE-84C8-5F22F9EFCEBF}" destId="{0BC3A5D0-37FA-43CC-9746-C3A86D67904D}" srcOrd="0" destOrd="0" presId="urn:microsoft.com/office/officeart/2005/8/layout/orgChart1"/>
    <dgm:cxn modelId="{CC1800CA-2A5F-4437-AD55-A66451340943}" type="presParOf" srcId="{0BC3A5D0-37FA-43CC-9746-C3A86D67904D}" destId="{615FE4CF-59DF-4A4A-99F8-A6D2DC8FC809}" srcOrd="0" destOrd="0" presId="urn:microsoft.com/office/officeart/2005/8/layout/orgChart1"/>
    <dgm:cxn modelId="{E02E9B07-C194-427A-92C2-D41371F2BC1F}" type="presParOf" srcId="{0BC3A5D0-37FA-43CC-9746-C3A86D67904D}" destId="{5BE2400C-7DC3-417D-B8DF-F32689477EC7}" srcOrd="1" destOrd="0" presId="urn:microsoft.com/office/officeart/2005/8/layout/orgChart1"/>
    <dgm:cxn modelId="{606A2064-6F15-4E70-B796-B1DEF4B5C035}" type="presParOf" srcId="{1E0AC81E-B078-41DE-84C8-5F22F9EFCEBF}" destId="{750234D2-E639-47F7-A518-F51946B9FC26}" srcOrd="1" destOrd="0" presId="urn:microsoft.com/office/officeart/2005/8/layout/orgChart1"/>
    <dgm:cxn modelId="{BA2659E6-F915-47FD-A2E0-FDD23D914C5A}" type="presParOf" srcId="{1E0AC81E-B078-41DE-84C8-5F22F9EFCEBF}" destId="{B6D93E30-85A1-4EC6-B14E-BB86C5C48B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D48D566-F6E7-4391-AA8F-3461B72CF12F}" type="doc">
      <dgm:prSet loTypeId="urn:microsoft.com/office/officeart/2005/8/layout/radial3" loCatId="relationship" qsTypeId="urn:microsoft.com/office/officeart/2005/8/quickstyle/simple1#1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9DEFC978-9C7C-457C-BDD4-9205C7CD1340}">
      <dgm:prSet custT="1"/>
      <dgm:spPr>
        <a:solidFill>
          <a:srgbClr val="ACC5F2">
            <a:alpha val="49804"/>
          </a:srgbClr>
        </a:solidFill>
      </dgm:spPr>
      <dgm:t>
        <a:bodyPr/>
        <a:lstStyle/>
        <a:p>
          <a:pPr rtl="0"/>
          <a:r>
            <a:rPr lang="ru-RU" sz="2900" dirty="0" smtClean="0">
              <a:latin typeface="Times New Roman" pitchFamily="18" charset="0"/>
              <a:cs typeface="Times New Roman" pitchFamily="18" charset="0"/>
            </a:rPr>
            <a:t>Балтийский Банк — крупный московский банк. Тип – открытое акционерное общество. У банка более 5000 акционеров.</a:t>
          </a:r>
          <a:endParaRPr lang="ru-RU" sz="2900" dirty="0">
            <a:latin typeface="Times New Roman" pitchFamily="18" charset="0"/>
            <a:cs typeface="Times New Roman" pitchFamily="18" charset="0"/>
          </a:endParaRPr>
        </a:p>
      </dgm:t>
    </dgm:pt>
    <dgm:pt modelId="{68F5F03C-51B7-4981-9560-CF7E5202F8A3}" type="parTrans" cxnId="{E4A2E2B5-CA8F-46FE-9BA0-D6419FE572AF}">
      <dgm:prSet/>
      <dgm:spPr/>
      <dgm:t>
        <a:bodyPr/>
        <a:lstStyle/>
        <a:p>
          <a:endParaRPr lang="ru-RU"/>
        </a:p>
      </dgm:t>
    </dgm:pt>
    <dgm:pt modelId="{453DB8EE-0E9A-4937-9FF4-F0C2551F3F9F}" type="sibTrans" cxnId="{E4A2E2B5-CA8F-46FE-9BA0-D6419FE572AF}">
      <dgm:prSet/>
      <dgm:spPr/>
      <dgm:t>
        <a:bodyPr/>
        <a:lstStyle/>
        <a:p>
          <a:endParaRPr lang="ru-RU"/>
        </a:p>
      </dgm:t>
    </dgm:pt>
    <dgm:pt modelId="{D84567C9-3354-4292-8646-6E6E5555330A}" type="pres">
      <dgm:prSet presAssocID="{CD48D566-F6E7-4391-AA8F-3461B72CF12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BF51B3-EC0C-4880-AFB8-BE9720942C1A}" type="pres">
      <dgm:prSet presAssocID="{CD48D566-F6E7-4391-AA8F-3461B72CF12F}" presName="radial" presStyleCnt="0">
        <dgm:presLayoutVars>
          <dgm:animLvl val="ctr"/>
        </dgm:presLayoutVars>
      </dgm:prSet>
      <dgm:spPr/>
    </dgm:pt>
    <dgm:pt modelId="{4A60B85D-705D-498B-9AC5-A64A3167B955}" type="pres">
      <dgm:prSet presAssocID="{9DEFC978-9C7C-457C-BDD4-9205C7CD1340}" presName="centerShape" presStyleLbl="vennNode1" presStyleIdx="0" presStyleCnt="1" custScaleX="101401" custLinFactNeighborX="0" custLinFactNeighborY="406"/>
      <dgm:spPr/>
      <dgm:t>
        <a:bodyPr/>
        <a:lstStyle/>
        <a:p>
          <a:endParaRPr lang="ru-RU"/>
        </a:p>
      </dgm:t>
    </dgm:pt>
  </dgm:ptLst>
  <dgm:cxnLst>
    <dgm:cxn modelId="{5EA43CDA-D392-428F-B8F0-0EC34B6DE8DF}" type="presOf" srcId="{CD48D566-F6E7-4391-AA8F-3461B72CF12F}" destId="{D84567C9-3354-4292-8646-6E6E5555330A}" srcOrd="0" destOrd="0" presId="urn:microsoft.com/office/officeart/2005/8/layout/radial3"/>
    <dgm:cxn modelId="{E4A2E2B5-CA8F-46FE-9BA0-D6419FE572AF}" srcId="{CD48D566-F6E7-4391-AA8F-3461B72CF12F}" destId="{9DEFC978-9C7C-457C-BDD4-9205C7CD1340}" srcOrd="0" destOrd="0" parTransId="{68F5F03C-51B7-4981-9560-CF7E5202F8A3}" sibTransId="{453DB8EE-0E9A-4937-9FF4-F0C2551F3F9F}"/>
    <dgm:cxn modelId="{A3E744B4-AE5C-45FD-8C93-90AA1580A6CF}" type="presOf" srcId="{9DEFC978-9C7C-457C-BDD4-9205C7CD1340}" destId="{4A60B85D-705D-498B-9AC5-A64A3167B955}" srcOrd="0" destOrd="0" presId="urn:microsoft.com/office/officeart/2005/8/layout/radial3"/>
    <dgm:cxn modelId="{6454DC77-4CC5-4AAE-A963-38E304A3F360}" type="presParOf" srcId="{D84567C9-3354-4292-8646-6E6E5555330A}" destId="{F3BF51B3-EC0C-4880-AFB8-BE9720942C1A}" srcOrd="0" destOrd="0" presId="urn:microsoft.com/office/officeart/2005/8/layout/radial3"/>
    <dgm:cxn modelId="{D3DD4502-B22E-49ED-8309-243358592AAE}" type="presParOf" srcId="{F3BF51B3-EC0C-4880-AFB8-BE9720942C1A}" destId="{4A60B85D-705D-498B-9AC5-A64A3167B955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A77C23-3BBE-407C-A4CC-BF44904873D4}" type="doc">
      <dgm:prSet loTypeId="urn:microsoft.com/office/officeart/2005/8/layout/venn1" loCatId="relationship" qsTypeId="urn:microsoft.com/office/officeart/2005/8/quickstyle/3d3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A77B94F-6DAE-4D36-B22D-451FB14511F6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</a:rPr>
            <a:t>Кредит</a:t>
          </a:r>
          <a:r>
            <a:rPr lang="ru-RU" dirty="0" smtClean="0">
              <a:latin typeface="Times New Roman" pitchFamily="18" charset="0"/>
            </a:rPr>
            <a:t> – ссуда в денежной или товарной форме на условиях:</a:t>
          </a:r>
        </a:p>
        <a:p>
          <a:r>
            <a:rPr lang="ru-RU" dirty="0" smtClean="0">
              <a:latin typeface="Times New Roman" pitchFamily="18" charset="0"/>
            </a:rPr>
            <a:t>-платности</a:t>
          </a:r>
        </a:p>
        <a:p>
          <a:r>
            <a:rPr lang="ru-RU" dirty="0" smtClean="0">
              <a:latin typeface="Times New Roman" pitchFamily="18" charset="0"/>
            </a:rPr>
            <a:t>-срочности</a:t>
          </a:r>
        </a:p>
        <a:p>
          <a:r>
            <a:rPr lang="ru-RU" dirty="0" smtClean="0">
              <a:latin typeface="Times New Roman" pitchFamily="18" charset="0"/>
            </a:rPr>
            <a:t>-возвратности. </a:t>
          </a:r>
          <a:endParaRPr lang="ru-RU" dirty="0"/>
        </a:p>
      </dgm:t>
    </dgm:pt>
    <dgm:pt modelId="{E0B02E85-E5BF-43A3-8F3F-EF9594E7920C}" type="parTrans" cxnId="{8E540A63-7EF7-4ED7-BF29-27713281EC30}">
      <dgm:prSet/>
      <dgm:spPr/>
      <dgm:t>
        <a:bodyPr/>
        <a:lstStyle/>
        <a:p>
          <a:endParaRPr lang="ru-RU"/>
        </a:p>
      </dgm:t>
    </dgm:pt>
    <dgm:pt modelId="{DEEA9E43-76CF-40F4-A167-4ED0A851F549}" type="sibTrans" cxnId="{8E540A63-7EF7-4ED7-BF29-27713281EC30}">
      <dgm:prSet/>
      <dgm:spPr/>
      <dgm:t>
        <a:bodyPr/>
        <a:lstStyle/>
        <a:p>
          <a:endParaRPr lang="ru-RU"/>
        </a:p>
      </dgm:t>
    </dgm:pt>
    <dgm:pt modelId="{393E452C-43E2-41B3-8AEA-93E76446B72E}" type="pres">
      <dgm:prSet presAssocID="{4DA77C23-3BBE-407C-A4CC-BF44904873D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D0483F-A237-4354-BA53-420DA2302996}" type="pres">
      <dgm:prSet presAssocID="{9A77B94F-6DAE-4D36-B22D-451FB14511F6}" presName="circ1TxSh" presStyleLbl="vennNode1" presStyleIdx="0" presStyleCnt="1" custScaleX="98094" custScaleY="108398" custLinFactNeighborX="-39500"/>
      <dgm:spPr/>
      <dgm:t>
        <a:bodyPr/>
        <a:lstStyle/>
        <a:p>
          <a:endParaRPr lang="ru-RU"/>
        </a:p>
      </dgm:t>
    </dgm:pt>
  </dgm:ptLst>
  <dgm:cxnLst>
    <dgm:cxn modelId="{8E540A63-7EF7-4ED7-BF29-27713281EC30}" srcId="{4DA77C23-3BBE-407C-A4CC-BF44904873D4}" destId="{9A77B94F-6DAE-4D36-B22D-451FB14511F6}" srcOrd="0" destOrd="0" parTransId="{E0B02E85-E5BF-43A3-8F3F-EF9594E7920C}" sibTransId="{DEEA9E43-76CF-40F4-A167-4ED0A851F549}"/>
    <dgm:cxn modelId="{5CDC659D-DB88-4EE4-8C3A-A1CC6C238302}" type="presOf" srcId="{9A77B94F-6DAE-4D36-B22D-451FB14511F6}" destId="{CBD0483F-A237-4354-BA53-420DA2302996}" srcOrd="0" destOrd="0" presId="urn:microsoft.com/office/officeart/2005/8/layout/venn1"/>
    <dgm:cxn modelId="{8BB27F61-A007-4E48-B31B-62957DABC899}" type="presOf" srcId="{4DA77C23-3BBE-407C-A4CC-BF44904873D4}" destId="{393E452C-43E2-41B3-8AEA-93E76446B72E}" srcOrd="0" destOrd="0" presId="urn:microsoft.com/office/officeart/2005/8/layout/venn1"/>
    <dgm:cxn modelId="{9A9F3ED2-01B7-4779-A5DC-EEF00AE2D003}" type="presParOf" srcId="{393E452C-43E2-41B3-8AEA-93E76446B72E}" destId="{CBD0483F-A237-4354-BA53-420DA2302996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88B2C2-4E18-4053-95F5-39428C1B67D0}" type="doc">
      <dgm:prSet loTypeId="urn:microsoft.com/office/officeart/2005/8/layout/hierarchy2" loCatId="hierarchy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D96DAD13-A356-4027-82D6-99783968C26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900" dirty="0" smtClean="0">
              <a:latin typeface="Times New Roman" pitchFamily="18" charset="0"/>
              <a:cs typeface="Times New Roman" pitchFamily="18" charset="0"/>
            </a:rPr>
            <a:t>1 место в списках 10 самых прибыльных банков России  и 10 крупнейших банков России. </a:t>
          </a:r>
          <a:endParaRPr lang="ru-RU" sz="2900" dirty="0">
            <a:latin typeface="Times New Roman" pitchFamily="18" charset="0"/>
            <a:cs typeface="Times New Roman" pitchFamily="18" charset="0"/>
          </a:endParaRPr>
        </a:p>
      </dgm:t>
    </dgm:pt>
    <dgm:pt modelId="{1E5D0EE6-54C1-48C7-BAD6-C7EFAF672B06}" type="parTrans" cxnId="{23CBBA41-DA05-42A8-96BA-3DA8D78EDB10}">
      <dgm:prSet/>
      <dgm:spPr/>
      <dgm:t>
        <a:bodyPr/>
        <a:lstStyle/>
        <a:p>
          <a:endParaRPr lang="ru-RU"/>
        </a:p>
      </dgm:t>
    </dgm:pt>
    <dgm:pt modelId="{000ADAA7-97CE-42E5-B826-2BE6A4EB9787}" type="sibTrans" cxnId="{23CBBA41-DA05-42A8-96BA-3DA8D78EDB10}">
      <dgm:prSet/>
      <dgm:spPr/>
      <dgm:t>
        <a:bodyPr/>
        <a:lstStyle/>
        <a:p>
          <a:endParaRPr lang="ru-RU"/>
        </a:p>
      </dgm:t>
    </dgm:pt>
    <dgm:pt modelId="{4BAF1F5A-C4F1-4371-8EF8-6C345FE7E434}" type="pres">
      <dgm:prSet presAssocID="{DC88B2C2-4E18-4053-95F5-39428C1B67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BC704-1C70-4A86-83A0-9AAD83A5328D}" type="pres">
      <dgm:prSet presAssocID="{D96DAD13-A356-4027-82D6-99783968C264}" presName="root1" presStyleCnt="0"/>
      <dgm:spPr/>
    </dgm:pt>
    <dgm:pt modelId="{45682BEC-6135-4B2A-A774-36D88A0EE98F}" type="pres">
      <dgm:prSet presAssocID="{D96DAD13-A356-4027-82D6-99783968C264}" presName="LevelOneTextNode" presStyleLbl="node0" presStyleIdx="0" presStyleCnt="1" custScaleX="40323" custScaleY="741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1C3515-FF67-4D7E-A898-8AE9E2731B2E}" type="pres">
      <dgm:prSet presAssocID="{D96DAD13-A356-4027-82D6-99783968C264}" presName="level2hierChild" presStyleCnt="0"/>
      <dgm:spPr/>
    </dgm:pt>
  </dgm:ptLst>
  <dgm:cxnLst>
    <dgm:cxn modelId="{23CBBA41-DA05-42A8-96BA-3DA8D78EDB10}" srcId="{DC88B2C2-4E18-4053-95F5-39428C1B67D0}" destId="{D96DAD13-A356-4027-82D6-99783968C264}" srcOrd="0" destOrd="0" parTransId="{1E5D0EE6-54C1-48C7-BAD6-C7EFAF672B06}" sibTransId="{000ADAA7-97CE-42E5-B826-2BE6A4EB9787}"/>
    <dgm:cxn modelId="{32978C25-193C-4AC2-AAC7-C5F1BFFB5C37}" type="presOf" srcId="{D96DAD13-A356-4027-82D6-99783968C264}" destId="{45682BEC-6135-4B2A-A774-36D88A0EE98F}" srcOrd="0" destOrd="0" presId="urn:microsoft.com/office/officeart/2005/8/layout/hierarchy2"/>
    <dgm:cxn modelId="{E2C266DE-0F0D-4985-A057-77B6B9595371}" type="presOf" srcId="{DC88B2C2-4E18-4053-95F5-39428C1B67D0}" destId="{4BAF1F5A-C4F1-4371-8EF8-6C345FE7E434}" srcOrd="0" destOrd="0" presId="urn:microsoft.com/office/officeart/2005/8/layout/hierarchy2"/>
    <dgm:cxn modelId="{AF8CF6B3-6353-47D9-9EB0-7606CB1423AA}" type="presParOf" srcId="{4BAF1F5A-C4F1-4371-8EF8-6C345FE7E434}" destId="{9C9BC704-1C70-4A86-83A0-9AAD83A5328D}" srcOrd="0" destOrd="0" presId="urn:microsoft.com/office/officeart/2005/8/layout/hierarchy2"/>
    <dgm:cxn modelId="{414DA6C4-31AC-4E2F-890C-30F8F5ACFD98}" type="presParOf" srcId="{9C9BC704-1C70-4A86-83A0-9AAD83A5328D}" destId="{45682BEC-6135-4B2A-A774-36D88A0EE98F}" srcOrd="0" destOrd="0" presId="urn:microsoft.com/office/officeart/2005/8/layout/hierarchy2"/>
    <dgm:cxn modelId="{8314827F-F537-473C-9ECC-810233A0D612}" type="presParOf" srcId="{9C9BC704-1C70-4A86-83A0-9AAD83A5328D}" destId="{2E1C3515-FF67-4D7E-A898-8AE9E2731B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D2C89DB-A98B-4C99-AAB2-1FAB740C4262}" type="doc">
      <dgm:prSet loTypeId="urn:microsoft.com/office/officeart/2005/8/layout/venn1" loCatId="relationship" qsTypeId="urn:microsoft.com/office/officeart/2005/8/quickstyle/3d7" qsCatId="3D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03473970-7B39-40FD-83DF-567873B04305}">
      <dgm:prSet/>
      <dgm:spPr>
        <a:solidFill>
          <a:srgbClr val="DC84F4"/>
        </a:solidFill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По данным рейтингов РБК 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Forbes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на конец 2010 года — седьмой в России банк по объёму активов (среди частных банков — первый).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6B9DDFD-91ED-47A0-BE1B-A39407867C50}" type="parTrans" cxnId="{3E37E7C6-ABCF-4F65-ACB3-8C621080FEEE}">
      <dgm:prSet/>
      <dgm:spPr/>
      <dgm:t>
        <a:bodyPr/>
        <a:lstStyle/>
        <a:p>
          <a:endParaRPr lang="ru-RU"/>
        </a:p>
      </dgm:t>
    </dgm:pt>
    <dgm:pt modelId="{237929EE-BFC4-44A4-BF39-3331A45EA103}" type="sibTrans" cxnId="{3E37E7C6-ABCF-4F65-ACB3-8C621080FEEE}">
      <dgm:prSet/>
      <dgm:spPr/>
      <dgm:t>
        <a:bodyPr/>
        <a:lstStyle/>
        <a:p>
          <a:endParaRPr lang="ru-RU"/>
        </a:p>
      </dgm:t>
    </dgm:pt>
    <dgm:pt modelId="{CFC9D8E2-1691-46EA-B32E-E570257E97ED}" type="pres">
      <dgm:prSet presAssocID="{9D2C89DB-A98B-4C99-AAB2-1FAB740C426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DC490E-7396-4567-8843-24D8C7D34E1B}" type="pres">
      <dgm:prSet presAssocID="{03473970-7B39-40FD-83DF-567873B04305}" presName="circ1TxSh" presStyleLbl="vennNode1" presStyleIdx="0" presStyleCnt="1" custScaleY="94366" custLinFactNeighborX="532" custLinFactNeighborY="437"/>
      <dgm:spPr/>
      <dgm:t>
        <a:bodyPr/>
        <a:lstStyle/>
        <a:p>
          <a:endParaRPr lang="ru-RU"/>
        </a:p>
      </dgm:t>
    </dgm:pt>
  </dgm:ptLst>
  <dgm:cxnLst>
    <dgm:cxn modelId="{E0F01BFA-4764-4C46-A340-C49DB8A8D970}" type="presOf" srcId="{03473970-7B39-40FD-83DF-567873B04305}" destId="{4CDC490E-7396-4567-8843-24D8C7D34E1B}" srcOrd="0" destOrd="0" presId="urn:microsoft.com/office/officeart/2005/8/layout/venn1"/>
    <dgm:cxn modelId="{CE524EFE-FC3A-47D7-9538-F3F9042B1720}" type="presOf" srcId="{9D2C89DB-A98B-4C99-AAB2-1FAB740C4262}" destId="{CFC9D8E2-1691-46EA-B32E-E570257E97ED}" srcOrd="0" destOrd="0" presId="urn:microsoft.com/office/officeart/2005/8/layout/venn1"/>
    <dgm:cxn modelId="{3E37E7C6-ABCF-4F65-ACB3-8C621080FEEE}" srcId="{9D2C89DB-A98B-4C99-AAB2-1FAB740C4262}" destId="{03473970-7B39-40FD-83DF-567873B04305}" srcOrd="0" destOrd="0" parTransId="{36B9DDFD-91ED-47A0-BE1B-A39407867C50}" sibTransId="{237929EE-BFC4-44A4-BF39-3331A45EA103}"/>
    <dgm:cxn modelId="{E9FCD3A8-43E1-4B87-A7F5-B82ECC4E1E78}" type="presParOf" srcId="{CFC9D8E2-1691-46EA-B32E-E570257E97ED}" destId="{4CDC490E-7396-4567-8843-24D8C7D34E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716051F-FEF3-49DB-B6AC-FB15B7C79367}" type="doc">
      <dgm:prSet loTypeId="urn:microsoft.com/office/officeart/2005/8/layout/vList2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D25CD21-85DA-48FF-95ED-95237EF4B173}">
      <dgm:prSet/>
      <dgm:spPr/>
      <dgm:t>
        <a:bodyPr/>
        <a:lstStyle/>
        <a:p>
          <a:pPr algn="ctr"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Банк занимает 6 место в списке 10 самых прибыльных банков России и 8 в списке 10 крупнейших банков России.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F507BE-5BA0-4050-8C7B-6C96A0B0C4CD}" type="parTrans" cxnId="{56F7E459-3D39-4C60-A7D9-4E873268B503}">
      <dgm:prSet/>
      <dgm:spPr/>
      <dgm:t>
        <a:bodyPr/>
        <a:lstStyle/>
        <a:p>
          <a:endParaRPr lang="ru-RU"/>
        </a:p>
      </dgm:t>
    </dgm:pt>
    <dgm:pt modelId="{0A9756AB-E0CC-4FD2-B35E-43E38378DAB5}" type="sibTrans" cxnId="{56F7E459-3D39-4C60-A7D9-4E873268B503}">
      <dgm:prSet/>
      <dgm:spPr/>
      <dgm:t>
        <a:bodyPr/>
        <a:lstStyle/>
        <a:p>
          <a:endParaRPr lang="ru-RU"/>
        </a:p>
      </dgm:t>
    </dgm:pt>
    <dgm:pt modelId="{EBE11DC3-7598-42F7-85E9-A9EBBE70279E}" type="pres">
      <dgm:prSet presAssocID="{B716051F-FEF3-49DB-B6AC-FB15B7C793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F14AF4-53EC-4E13-8D11-A97B6E82F637}" type="pres">
      <dgm:prSet presAssocID="{5D25CD21-85DA-48FF-95ED-95237EF4B173}" presName="parentText" presStyleLbl="node1" presStyleIdx="0" presStyleCnt="1" custScaleY="78935" custLinFactNeighborX="5262" custLinFactNeighborY="67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98321B-130F-46C8-9466-D9FABCAAF4B6}" type="presOf" srcId="{B716051F-FEF3-49DB-B6AC-FB15B7C79367}" destId="{EBE11DC3-7598-42F7-85E9-A9EBBE70279E}" srcOrd="0" destOrd="0" presId="urn:microsoft.com/office/officeart/2005/8/layout/vList2"/>
    <dgm:cxn modelId="{E6AF3E9C-32FE-4729-92E3-8F428727EC84}" type="presOf" srcId="{5D25CD21-85DA-48FF-95ED-95237EF4B173}" destId="{0EF14AF4-53EC-4E13-8D11-A97B6E82F637}" srcOrd="0" destOrd="0" presId="urn:microsoft.com/office/officeart/2005/8/layout/vList2"/>
    <dgm:cxn modelId="{56F7E459-3D39-4C60-A7D9-4E873268B503}" srcId="{B716051F-FEF3-49DB-B6AC-FB15B7C79367}" destId="{5D25CD21-85DA-48FF-95ED-95237EF4B173}" srcOrd="0" destOrd="0" parTransId="{25F507BE-5BA0-4050-8C7B-6C96A0B0C4CD}" sibTransId="{0A9756AB-E0CC-4FD2-B35E-43E38378DAB5}"/>
    <dgm:cxn modelId="{B7683F58-319F-4155-B870-4D2DE3025667}" type="presParOf" srcId="{EBE11DC3-7598-42F7-85E9-A9EBBE70279E}" destId="{0EF14AF4-53EC-4E13-8D11-A97B6E82F6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69D94A8-3920-4084-9E70-8168FE0C3C8F}" type="doc">
      <dgm:prSet loTypeId="urn:microsoft.com/office/officeart/2005/8/layout/hierarchy4" loCatId="hierarchy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7079496-2E51-4A65-A530-28D807196811}">
      <dgm:prSet custT="1"/>
      <dgm:spPr/>
      <dgm:t>
        <a:bodyPr/>
        <a:lstStyle/>
        <a:p>
          <a:pPr rtl="0"/>
          <a:r>
            <a: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Если не брать деньги в кредит у людей и структур, которые мало известны вам, так как в случае проблем с возвратом кредита, с вами будут разбираться не по закону, а по весьма жестким правилам, которые могут стоить вам не только имущества, но и жизни.</a:t>
          </a:r>
          <a:endParaRPr lang="ru-RU" sz="27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44E314-E6D7-480E-A8D0-5A3E1C5BF737}" type="parTrans" cxnId="{7B72379E-9E14-4487-B5F0-85EC850DB9F0}">
      <dgm:prSet/>
      <dgm:spPr/>
      <dgm:t>
        <a:bodyPr/>
        <a:lstStyle/>
        <a:p>
          <a:endParaRPr lang="ru-RU"/>
        </a:p>
      </dgm:t>
    </dgm:pt>
    <dgm:pt modelId="{35E3EC08-EB27-436C-BD45-CBBD5425846F}" type="sibTrans" cxnId="{7B72379E-9E14-4487-B5F0-85EC850DB9F0}">
      <dgm:prSet/>
      <dgm:spPr/>
      <dgm:t>
        <a:bodyPr/>
        <a:lstStyle/>
        <a:p>
          <a:endParaRPr lang="ru-RU"/>
        </a:p>
      </dgm:t>
    </dgm:pt>
    <dgm:pt modelId="{0476E0E8-EDBB-4302-A4A3-DE429A086167}" type="pres">
      <dgm:prSet presAssocID="{169D94A8-3920-4084-9E70-8168FE0C3C8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272D83-264A-490E-A1A7-A1D42D3DD872}" type="pres">
      <dgm:prSet presAssocID="{C7079496-2E51-4A65-A530-28D807196811}" presName="vertOne" presStyleCnt="0"/>
      <dgm:spPr/>
    </dgm:pt>
    <dgm:pt modelId="{EF5A5A92-25F4-40BD-8475-48913EEC18FA}" type="pres">
      <dgm:prSet presAssocID="{C7079496-2E51-4A65-A530-28D80719681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65ACD7-78DA-48D9-86EC-802CC0780A0C}" type="pres">
      <dgm:prSet presAssocID="{C7079496-2E51-4A65-A530-28D807196811}" presName="horzOne" presStyleCnt="0"/>
      <dgm:spPr/>
    </dgm:pt>
  </dgm:ptLst>
  <dgm:cxnLst>
    <dgm:cxn modelId="{7B72379E-9E14-4487-B5F0-85EC850DB9F0}" srcId="{169D94A8-3920-4084-9E70-8168FE0C3C8F}" destId="{C7079496-2E51-4A65-A530-28D807196811}" srcOrd="0" destOrd="0" parTransId="{8444E314-E6D7-480E-A8D0-5A3E1C5BF737}" sibTransId="{35E3EC08-EB27-436C-BD45-CBBD5425846F}"/>
    <dgm:cxn modelId="{F74CF90E-10B1-41C6-A908-75E24254A2AF}" type="presOf" srcId="{169D94A8-3920-4084-9E70-8168FE0C3C8F}" destId="{0476E0E8-EDBB-4302-A4A3-DE429A086167}" srcOrd="0" destOrd="0" presId="urn:microsoft.com/office/officeart/2005/8/layout/hierarchy4"/>
    <dgm:cxn modelId="{0EBB61C2-39B1-485F-90A8-DAF870634739}" type="presOf" srcId="{C7079496-2E51-4A65-A530-28D807196811}" destId="{EF5A5A92-25F4-40BD-8475-48913EEC18FA}" srcOrd="0" destOrd="0" presId="urn:microsoft.com/office/officeart/2005/8/layout/hierarchy4"/>
    <dgm:cxn modelId="{2F12D188-19FE-4915-AC46-E7E1DCA26BC0}" type="presParOf" srcId="{0476E0E8-EDBB-4302-A4A3-DE429A086167}" destId="{22272D83-264A-490E-A1A7-A1D42D3DD872}" srcOrd="0" destOrd="0" presId="urn:microsoft.com/office/officeart/2005/8/layout/hierarchy4"/>
    <dgm:cxn modelId="{F4EBF26C-EF27-4660-B1FF-BEB651B75366}" type="presParOf" srcId="{22272D83-264A-490E-A1A7-A1D42D3DD872}" destId="{EF5A5A92-25F4-40BD-8475-48913EEC18FA}" srcOrd="0" destOrd="0" presId="urn:microsoft.com/office/officeart/2005/8/layout/hierarchy4"/>
    <dgm:cxn modelId="{3BE66880-146B-4210-957C-274DD6E8C74F}" type="presParOf" srcId="{22272D83-264A-490E-A1A7-A1D42D3DD872}" destId="{7965ACD7-78DA-48D9-86EC-802CC0780A0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718B0A5-91D2-4E98-B0A5-7B12C2DD205B}" type="doc">
      <dgm:prSet loTypeId="urn:microsoft.com/office/officeart/2005/8/layout/vList2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186CBD2-3FCA-43DB-90E6-FFC23395AEEF}">
      <dgm:prSet custT="1"/>
      <dgm:spPr/>
      <dgm:t>
        <a:bodyPr/>
        <a:lstStyle/>
        <a:p>
          <a:pPr algn="ctr" rtl="0"/>
          <a:r>
            <a:rPr lang="ru-RU" sz="2900" dirty="0" smtClean="0">
              <a:latin typeface="Times New Roman" pitchFamily="18" charset="0"/>
              <a:cs typeface="Times New Roman" pitchFamily="18" charset="0"/>
            </a:rPr>
            <a:t>Стремясь отдать долг одному кредитору, нельзя делать новые долги на более сложных условиях</a:t>
          </a:r>
          <a:endParaRPr lang="ru-RU" sz="2900" dirty="0">
            <a:latin typeface="Times New Roman" pitchFamily="18" charset="0"/>
            <a:cs typeface="Times New Roman" pitchFamily="18" charset="0"/>
          </a:endParaRPr>
        </a:p>
      </dgm:t>
    </dgm:pt>
    <dgm:pt modelId="{1B427F20-EE7A-4F7C-98BB-C30FB9B53D50}" type="parTrans" cxnId="{C32A86E6-08BD-40ED-8E88-A3CC50EE7A24}">
      <dgm:prSet/>
      <dgm:spPr/>
      <dgm:t>
        <a:bodyPr/>
        <a:lstStyle/>
        <a:p>
          <a:endParaRPr lang="ru-RU"/>
        </a:p>
      </dgm:t>
    </dgm:pt>
    <dgm:pt modelId="{2F057DB1-BC97-45E9-9378-64BEDD2D3DFF}" type="sibTrans" cxnId="{C32A86E6-08BD-40ED-8E88-A3CC50EE7A24}">
      <dgm:prSet/>
      <dgm:spPr/>
      <dgm:t>
        <a:bodyPr/>
        <a:lstStyle/>
        <a:p>
          <a:endParaRPr lang="ru-RU"/>
        </a:p>
      </dgm:t>
    </dgm:pt>
    <dgm:pt modelId="{78A9D749-3D82-44BC-87D5-92CD39BF8755}" type="pres">
      <dgm:prSet presAssocID="{E718B0A5-91D2-4E98-B0A5-7B12C2DD20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830A74-C894-49D0-BFCF-75CB43D7D36C}" type="pres">
      <dgm:prSet presAssocID="{3186CBD2-3FCA-43DB-90E6-FFC23395AEEF}" presName="parentText" presStyleLbl="node1" presStyleIdx="0" presStyleCnt="1" custScaleX="102975" custScaleY="1158004" custLinFactNeighborY="-230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2A86E6-08BD-40ED-8E88-A3CC50EE7A24}" srcId="{E718B0A5-91D2-4E98-B0A5-7B12C2DD205B}" destId="{3186CBD2-3FCA-43DB-90E6-FFC23395AEEF}" srcOrd="0" destOrd="0" parTransId="{1B427F20-EE7A-4F7C-98BB-C30FB9B53D50}" sibTransId="{2F057DB1-BC97-45E9-9378-64BEDD2D3DFF}"/>
    <dgm:cxn modelId="{14B2AB4D-B353-42BD-BCD4-37FCE0CB994B}" type="presOf" srcId="{3186CBD2-3FCA-43DB-90E6-FFC23395AEEF}" destId="{56830A74-C894-49D0-BFCF-75CB43D7D36C}" srcOrd="0" destOrd="0" presId="urn:microsoft.com/office/officeart/2005/8/layout/vList2"/>
    <dgm:cxn modelId="{7D3F732C-AEFF-4FFC-9827-40A3BEF176FE}" type="presOf" srcId="{E718B0A5-91D2-4E98-B0A5-7B12C2DD205B}" destId="{78A9D749-3D82-44BC-87D5-92CD39BF8755}" srcOrd="0" destOrd="0" presId="urn:microsoft.com/office/officeart/2005/8/layout/vList2"/>
    <dgm:cxn modelId="{62AFC924-CD2C-4F73-AFB3-C15368B49150}" type="presParOf" srcId="{78A9D749-3D82-44BC-87D5-92CD39BF8755}" destId="{56830A74-C894-49D0-BFCF-75CB43D7D3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6889192-3FC6-48AE-977A-8AFEA273DE8A}" type="doc">
      <dgm:prSet loTypeId="urn:microsoft.com/office/officeart/2005/8/layout/architecture+Icon" loCatId="relationship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872AEBB-D2BA-4E47-A461-AE533CA62A97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Как бы не была тяжела ситуация, нельзя брать в кредит, не задумываясь о последствиях!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F8451A-0583-49A6-9CE8-DBD31B8A335B}" type="parTrans" cxnId="{508B9F9D-AAFF-4509-A142-9C079BE1D3B0}">
      <dgm:prSet/>
      <dgm:spPr/>
      <dgm:t>
        <a:bodyPr/>
        <a:lstStyle/>
        <a:p>
          <a:endParaRPr lang="ru-RU"/>
        </a:p>
      </dgm:t>
    </dgm:pt>
    <dgm:pt modelId="{75421C40-EE11-43D2-8946-5900CC278778}" type="sibTrans" cxnId="{508B9F9D-AAFF-4509-A142-9C079BE1D3B0}">
      <dgm:prSet/>
      <dgm:spPr/>
      <dgm:t>
        <a:bodyPr/>
        <a:lstStyle/>
        <a:p>
          <a:endParaRPr lang="ru-RU"/>
        </a:p>
      </dgm:t>
    </dgm:pt>
    <dgm:pt modelId="{43E71442-2805-4646-8E01-DDD7B61D60CD}" type="pres">
      <dgm:prSet presAssocID="{B6889192-3FC6-48AE-977A-8AFEA273DE8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6C0F39-27DE-4AE3-98BE-281B9F31D31A}" type="pres">
      <dgm:prSet presAssocID="{A872AEBB-D2BA-4E47-A461-AE533CA62A97}" presName="vertOne" presStyleCnt="0"/>
      <dgm:spPr/>
    </dgm:pt>
    <dgm:pt modelId="{CD6A7F2E-5EB8-4E90-B949-6EF88E86CE98}" type="pres">
      <dgm:prSet presAssocID="{A872AEBB-D2BA-4E47-A461-AE533CA62A9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EBEE02-5597-42AB-B91F-330D43234CC4}" type="pres">
      <dgm:prSet presAssocID="{A872AEBB-D2BA-4E47-A461-AE533CA62A97}" presName="horzOne" presStyleCnt="0"/>
      <dgm:spPr/>
    </dgm:pt>
  </dgm:ptLst>
  <dgm:cxnLst>
    <dgm:cxn modelId="{D7BFB978-5F19-4BB6-97B9-086A9555FF9D}" type="presOf" srcId="{A872AEBB-D2BA-4E47-A461-AE533CA62A97}" destId="{CD6A7F2E-5EB8-4E90-B949-6EF88E86CE98}" srcOrd="0" destOrd="0" presId="urn:microsoft.com/office/officeart/2005/8/layout/architecture+Icon"/>
    <dgm:cxn modelId="{508B9F9D-AAFF-4509-A142-9C079BE1D3B0}" srcId="{B6889192-3FC6-48AE-977A-8AFEA273DE8A}" destId="{A872AEBB-D2BA-4E47-A461-AE533CA62A97}" srcOrd="0" destOrd="0" parTransId="{7EF8451A-0583-49A6-9CE8-DBD31B8A335B}" sibTransId="{75421C40-EE11-43D2-8946-5900CC278778}"/>
    <dgm:cxn modelId="{E5E06D0C-C8A9-43AD-96C3-7977760B3BC0}" type="presOf" srcId="{B6889192-3FC6-48AE-977A-8AFEA273DE8A}" destId="{43E71442-2805-4646-8E01-DDD7B61D60CD}" srcOrd="0" destOrd="0" presId="urn:microsoft.com/office/officeart/2005/8/layout/architecture+Icon"/>
    <dgm:cxn modelId="{244DF08E-3956-442B-9E63-A1994994B5BC}" type="presParOf" srcId="{43E71442-2805-4646-8E01-DDD7B61D60CD}" destId="{C86C0F39-27DE-4AE3-98BE-281B9F31D31A}" srcOrd="0" destOrd="0" presId="urn:microsoft.com/office/officeart/2005/8/layout/architecture+Icon"/>
    <dgm:cxn modelId="{BFFE1C60-7DD1-478F-97BE-FA2194C6C3D9}" type="presParOf" srcId="{C86C0F39-27DE-4AE3-98BE-281B9F31D31A}" destId="{CD6A7F2E-5EB8-4E90-B949-6EF88E86CE98}" srcOrd="0" destOrd="0" presId="urn:microsoft.com/office/officeart/2005/8/layout/architecture+Icon"/>
    <dgm:cxn modelId="{05C3E2BF-E8A6-495B-83CE-6F51308EFB6B}" type="presParOf" srcId="{C86C0F39-27DE-4AE3-98BE-281B9F31D31A}" destId="{A3EBEE02-5597-42AB-B91F-330D43234CC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ABCD82F-1577-43F3-821B-30C15267ED2C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19ED74F-A34A-4CBF-90B0-091A365C7CE1}">
      <dgm:prSet custT="1"/>
      <dgm:spPr/>
      <dgm:t>
        <a:bodyPr/>
        <a:lstStyle/>
        <a:p>
          <a:pPr algn="ctr" rtl="0"/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Если ответственно подходить к получению и возврату кредита. 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26043255-4EF5-4C0E-B294-34D4FD13509F}" type="parTrans" cxnId="{10598350-B96F-45D8-961D-FA1C4685CC10}">
      <dgm:prSet/>
      <dgm:spPr/>
      <dgm:t>
        <a:bodyPr/>
        <a:lstStyle/>
        <a:p>
          <a:endParaRPr lang="ru-RU"/>
        </a:p>
      </dgm:t>
    </dgm:pt>
    <dgm:pt modelId="{CF7362DC-5ED1-456E-B885-DFA74CF2C6B8}" type="sibTrans" cxnId="{10598350-B96F-45D8-961D-FA1C4685CC10}">
      <dgm:prSet/>
      <dgm:spPr/>
      <dgm:t>
        <a:bodyPr/>
        <a:lstStyle/>
        <a:p>
          <a:endParaRPr lang="ru-RU"/>
        </a:p>
      </dgm:t>
    </dgm:pt>
    <dgm:pt modelId="{92A558AD-DB8D-4F8D-A5A4-9CE4DE888390}" type="pres">
      <dgm:prSet presAssocID="{EABCD82F-1577-43F3-821B-30C15267ED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5192A3-6A59-4052-A58E-9F4ED84993A7}" type="pres">
      <dgm:prSet presAssocID="{319ED74F-A34A-4CBF-90B0-091A365C7CE1}" presName="parentText" presStyleLbl="node1" presStyleIdx="0" presStyleCnt="1" custScaleY="10578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598350-B96F-45D8-961D-FA1C4685CC10}" srcId="{EABCD82F-1577-43F3-821B-30C15267ED2C}" destId="{319ED74F-A34A-4CBF-90B0-091A365C7CE1}" srcOrd="0" destOrd="0" parTransId="{26043255-4EF5-4C0E-B294-34D4FD13509F}" sibTransId="{CF7362DC-5ED1-456E-B885-DFA74CF2C6B8}"/>
    <dgm:cxn modelId="{871A21DF-48B2-4461-B7B4-80C1C0D19A00}" type="presOf" srcId="{EABCD82F-1577-43F3-821B-30C15267ED2C}" destId="{92A558AD-DB8D-4F8D-A5A4-9CE4DE888390}" srcOrd="0" destOrd="0" presId="urn:microsoft.com/office/officeart/2005/8/layout/vList2"/>
    <dgm:cxn modelId="{0CB7381B-C217-4957-847A-0702D91744BB}" type="presOf" srcId="{319ED74F-A34A-4CBF-90B0-091A365C7CE1}" destId="{675192A3-6A59-4052-A58E-9F4ED84993A7}" srcOrd="0" destOrd="0" presId="urn:microsoft.com/office/officeart/2005/8/layout/vList2"/>
    <dgm:cxn modelId="{3CCE1F54-68FE-4CC4-A266-5FC28E70917A}" type="presParOf" srcId="{92A558AD-DB8D-4F8D-A5A4-9CE4DE888390}" destId="{675192A3-6A59-4052-A58E-9F4ED84993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4565BD3-9ED2-4737-A1F8-08924432CDB5}" type="doc">
      <dgm:prSet loTypeId="urn:microsoft.com/office/officeart/2005/8/layout/vList2" loCatId="list" qsTypeId="urn:microsoft.com/office/officeart/2005/8/quickstyle/3d7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90CDB970-431F-4817-B4F1-50744C8F640A}">
      <dgm:prSet custT="1"/>
      <dgm:spPr>
        <a:solidFill>
          <a:srgbClr val="FFFFFF">
            <a:alpha val="0"/>
          </a:srgbClr>
        </a:solidFill>
      </dgm:spPr>
      <dgm:t>
        <a:bodyPr/>
        <a:lstStyle/>
        <a:p>
          <a:pPr algn="just" rtl="0"/>
          <a:r>
            <a:rPr lang="ru-RU" sz="2400" dirty="0" smtClean="0">
              <a:solidFill>
                <a:schemeClr val="accent4">
                  <a:lumMod val="50000"/>
                </a:schemeClr>
              </a:solidFill>
            </a:rPr>
            <a:t>В</a:t>
          </a:r>
          <a:r>
            <a: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се больше и больше людей отдают предпочтение кредитам, которые становятся частью нашей жизни и дают возможность реализовать любого желание, о котором мы раньше только мечтали. Могу инвестировать в образование, сделать прекрасный ремонт, организовать потрясающий отдых теперь можно прямо сейчас, не надеясь на мифические будущие сбережения, –        </a:t>
          </a:r>
        </a:p>
        <a:p>
          <a:pPr algn="just" rtl="0"/>
          <a:r>
            <a:rPr lang="ru-RU" sz="28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нужно лишь взять кредит.</a:t>
          </a:r>
          <a:endParaRPr lang="ru-RU" sz="2800" b="0" i="1" dirty="0">
            <a:solidFill>
              <a:srgbClr val="8B212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264D1-AE89-49E7-8F88-CF1DDC84BCDE}" type="parTrans" cxnId="{54768B91-E739-44F7-9BC5-1A4D81EBEE6F}">
      <dgm:prSet/>
      <dgm:spPr/>
      <dgm:t>
        <a:bodyPr/>
        <a:lstStyle/>
        <a:p>
          <a:endParaRPr lang="ru-RU"/>
        </a:p>
      </dgm:t>
    </dgm:pt>
    <dgm:pt modelId="{145EC5E0-A04D-4240-8EA0-849A0D3FD5DC}" type="sibTrans" cxnId="{54768B91-E739-44F7-9BC5-1A4D81EBEE6F}">
      <dgm:prSet/>
      <dgm:spPr/>
      <dgm:t>
        <a:bodyPr/>
        <a:lstStyle/>
        <a:p>
          <a:endParaRPr lang="ru-RU"/>
        </a:p>
      </dgm:t>
    </dgm:pt>
    <dgm:pt modelId="{97583301-A4BE-4E11-8E57-6166ACBE45B1}" type="pres">
      <dgm:prSet presAssocID="{74565BD3-9ED2-4737-A1F8-08924432CD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2C6FC8-938A-4B98-860F-B9B1DB2391CA}" type="pres">
      <dgm:prSet presAssocID="{90CDB970-431F-4817-B4F1-50744C8F640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50C6D2-FA6F-4597-A08C-E645872982F9}" type="presOf" srcId="{90CDB970-431F-4817-B4F1-50744C8F640A}" destId="{802C6FC8-938A-4B98-860F-B9B1DB2391CA}" srcOrd="0" destOrd="0" presId="urn:microsoft.com/office/officeart/2005/8/layout/vList2"/>
    <dgm:cxn modelId="{54768B91-E739-44F7-9BC5-1A4D81EBEE6F}" srcId="{74565BD3-9ED2-4737-A1F8-08924432CDB5}" destId="{90CDB970-431F-4817-B4F1-50744C8F640A}" srcOrd="0" destOrd="0" parTransId="{E9C264D1-AE89-49E7-8F88-CF1DDC84BCDE}" sibTransId="{145EC5E0-A04D-4240-8EA0-849A0D3FD5DC}"/>
    <dgm:cxn modelId="{433F9DEB-B313-4B94-AD5E-0A159E326DFC}" type="presOf" srcId="{74565BD3-9ED2-4737-A1F8-08924432CDB5}" destId="{97583301-A4BE-4E11-8E57-6166ACBE45B1}" srcOrd="0" destOrd="0" presId="urn:microsoft.com/office/officeart/2005/8/layout/vList2"/>
    <dgm:cxn modelId="{A74014DB-1FD1-46B1-A024-6AC06E6C2AE7}" type="presParOf" srcId="{97583301-A4BE-4E11-8E57-6166ACBE45B1}" destId="{802C6FC8-938A-4B98-860F-B9B1DB2391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DB88D-D22C-40A6-A8A1-CAB4B463C952}" type="doc">
      <dgm:prSet loTypeId="urn:microsoft.com/office/officeart/2005/8/layout/venn1" loCatId="relationship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EE0A3945-4547-4F7F-9888-2668CCF89B22}">
      <dgm:prSet/>
      <dgm:spPr/>
      <dgm:t>
        <a:bodyPr/>
        <a:lstStyle/>
        <a:p>
          <a:pPr rtl="0"/>
          <a:r>
            <a:rPr lang="ru-RU" b="1" u="none" dirty="0" smtClean="0">
              <a:latin typeface="Times New Roman" pitchFamily="18" charset="0"/>
              <a:cs typeface="Times New Roman" pitchFamily="18" charset="0"/>
            </a:rPr>
            <a:t>Кредитор</a:t>
          </a:r>
          <a:r>
            <a:rPr lang="en-US" b="1" u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предоставляет ссуду на время, оставаясь собственником ссуженной стоимости.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538DFD0-D2BF-433C-8BC6-2A60FA5F7C26}" type="parTrans" cxnId="{4C1CDED9-5122-488D-9E9B-BD0415A3E735}">
      <dgm:prSet/>
      <dgm:spPr/>
      <dgm:t>
        <a:bodyPr/>
        <a:lstStyle/>
        <a:p>
          <a:endParaRPr lang="ru-RU"/>
        </a:p>
      </dgm:t>
    </dgm:pt>
    <dgm:pt modelId="{64AEAEB1-C140-4340-97C3-842A60BEFA87}" type="sibTrans" cxnId="{4C1CDED9-5122-488D-9E9B-BD0415A3E735}">
      <dgm:prSet/>
      <dgm:spPr/>
      <dgm:t>
        <a:bodyPr/>
        <a:lstStyle/>
        <a:p>
          <a:endParaRPr lang="ru-RU"/>
        </a:p>
      </dgm:t>
    </dgm:pt>
    <dgm:pt modelId="{E5873958-5575-4DA9-95F5-2829EDBDE894}" type="pres">
      <dgm:prSet presAssocID="{304DB88D-D22C-40A6-A8A1-CAB4B463C95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15A8CC-F983-4792-B75B-F440164223C7}" type="pres">
      <dgm:prSet presAssocID="{EE0A3945-4547-4F7F-9888-2668CCF89B22}" presName="circ1TxSh" presStyleLbl="vennNode1" presStyleIdx="0" presStyleCnt="1" custScaleX="100000" custScaleY="117242" custLinFactNeighborX="210" custLinFactNeighborY="0"/>
      <dgm:spPr/>
      <dgm:t>
        <a:bodyPr/>
        <a:lstStyle/>
        <a:p>
          <a:endParaRPr lang="ru-RU"/>
        </a:p>
      </dgm:t>
    </dgm:pt>
  </dgm:ptLst>
  <dgm:cxnLst>
    <dgm:cxn modelId="{A49C90B4-6396-4180-85CD-0F34B396F3FC}" type="presOf" srcId="{304DB88D-D22C-40A6-A8A1-CAB4B463C952}" destId="{E5873958-5575-4DA9-95F5-2829EDBDE894}" srcOrd="0" destOrd="0" presId="urn:microsoft.com/office/officeart/2005/8/layout/venn1"/>
    <dgm:cxn modelId="{4C1CDED9-5122-488D-9E9B-BD0415A3E735}" srcId="{304DB88D-D22C-40A6-A8A1-CAB4B463C952}" destId="{EE0A3945-4547-4F7F-9888-2668CCF89B22}" srcOrd="0" destOrd="0" parTransId="{A538DFD0-D2BF-433C-8BC6-2A60FA5F7C26}" sibTransId="{64AEAEB1-C140-4340-97C3-842A60BEFA87}"/>
    <dgm:cxn modelId="{E4B42925-49C9-44F4-A2B3-B53DBA024B89}" type="presOf" srcId="{EE0A3945-4547-4F7F-9888-2668CCF89B22}" destId="{CC15A8CC-F983-4792-B75B-F440164223C7}" srcOrd="0" destOrd="0" presId="urn:microsoft.com/office/officeart/2005/8/layout/venn1"/>
    <dgm:cxn modelId="{DF207671-9733-43CB-9F40-BDFF02F2DCF7}" type="presParOf" srcId="{E5873958-5575-4DA9-95F5-2829EDBDE894}" destId="{CC15A8CC-F983-4792-B75B-F440164223C7}" srcOrd="0" destOrd="0" presId="urn:microsoft.com/office/officeart/2005/8/layout/venn1"/>
  </dgm:cxnLst>
  <dgm:bg/>
  <dgm:whole/>
  <dgm:extLst>
    <a:ext uri="{C62137D5-CB1D-491B-B009-E17868A290BF}"/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4F4E53-6F1A-4647-BEA5-79F37BC3D387}" type="doc">
      <dgm:prSet loTypeId="urn:microsoft.com/office/officeart/2005/8/layout/venn1" loCatId="relationship" qsTypeId="urn:microsoft.com/office/officeart/2005/8/quickstyle/3d3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6EFF5104-3F49-4380-B868-1E3A99476AD5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Источником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ссуды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могут стать собственные накопления, а также заемные средства, полученные от других хозяйствующих субъектов.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5EB87950-276A-4266-B578-6721FCF7BC0E}" type="parTrans" cxnId="{C44F09E0-52A4-4F86-9885-9A1C5C62B5E5}">
      <dgm:prSet/>
      <dgm:spPr/>
      <dgm:t>
        <a:bodyPr/>
        <a:lstStyle/>
        <a:p>
          <a:endParaRPr lang="ru-RU"/>
        </a:p>
      </dgm:t>
    </dgm:pt>
    <dgm:pt modelId="{FD961321-4D37-47AD-8160-19EDD1820C7C}" type="sibTrans" cxnId="{C44F09E0-52A4-4F86-9885-9A1C5C62B5E5}">
      <dgm:prSet/>
      <dgm:spPr/>
      <dgm:t>
        <a:bodyPr/>
        <a:lstStyle/>
        <a:p>
          <a:endParaRPr lang="ru-RU"/>
        </a:p>
      </dgm:t>
    </dgm:pt>
    <dgm:pt modelId="{848412C3-03E3-416D-98B0-C4677231648E}" type="pres">
      <dgm:prSet presAssocID="{9A4F4E53-6F1A-4647-BEA5-79F37BC3D38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68772D-C230-4721-9D2F-3305B884F1B9}" type="pres">
      <dgm:prSet presAssocID="{6EFF5104-3F49-4380-B868-1E3A99476AD5}" presName="circ1TxSh" presStyleLbl="vennNode1" presStyleIdx="0" presStyleCnt="1" custScaleY="107421"/>
      <dgm:spPr/>
      <dgm:t>
        <a:bodyPr/>
        <a:lstStyle/>
        <a:p>
          <a:endParaRPr lang="ru-RU"/>
        </a:p>
      </dgm:t>
    </dgm:pt>
  </dgm:ptLst>
  <dgm:cxnLst>
    <dgm:cxn modelId="{9AD43D1B-CC88-42D3-A702-2FC043DABB9E}" type="presOf" srcId="{9A4F4E53-6F1A-4647-BEA5-79F37BC3D387}" destId="{848412C3-03E3-416D-98B0-C4677231648E}" srcOrd="0" destOrd="0" presId="urn:microsoft.com/office/officeart/2005/8/layout/venn1"/>
    <dgm:cxn modelId="{C44F09E0-52A4-4F86-9885-9A1C5C62B5E5}" srcId="{9A4F4E53-6F1A-4647-BEA5-79F37BC3D387}" destId="{6EFF5104-3F49-4380-B868-1E3A99476AD5}" srcOrd="0" destOrd="0" parTransId="{5EB87950-276A-4266-B578-6721FCF7BC0E}" sibTransId="{FD961321-4D37-47AD-8160-19EDD1820C7C}"/>
    <dgm:cxn modelId="{70F10109-FBAE-4547-BC83-976EDC605784}" type="presOf" srcId="{6EFF5104-3F49-4380-B868-1E3A99476AD5}" destId="{8268772D-C230-4721-9D2F-3305B884F1B9}" srcOrd="0" destOrd="0" presId="urn:microsoft.com/office/officeart/2005/8/layout/venn1"/>
    <dgm:cxn modelId="{E4B098B5-C5ED-48AC-AD11-647CC1A86A9B}" type="presParOf" srcId="{848412C3-03E3-416D-98B0-C4677231648E}" destId="{8268772D-C230-4721-9D2F-3305B884F1B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0FC2EF-D363-49A9-9107-D3F58F9D8170}" type="doc">
      <dgm:prSet loTypeId="urn:microsoft.com/office/officeart/2005/8/layout/hierarchy4" loCatId="relationship" qsTypeId="urn:microsoft.com/office/officeart/2005/8/quickstyle/3d7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492A14F-FED2-4E34-881B-2D73252C7C8E}">
      <dgm:prSet/>
      <dgm:spPr>
        <a:solidFill>
          <a:schemeClr val="accent3">
            <a:lumMod val="20000"/>
            <a:lumOff val="80000"/>
            <a:alpha val="80000"/>
          </a:schemeClr>
        </a:solidFill>
      </dgm:spPr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Заемщик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получает ссуду и обязуется ее возвратить к обусловленному сроку. Он использует ссуду в производстве или обращении, чтобы извлечь доход.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Заемщик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платит за кредит ссудный процент.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3B91DD-E242-4CE4-A0AB-CB0C06168F4E}" type="parTrans" cxnId="{AD82E978-ED32-432D-8E78-7F24D3AE1EBC}">
      <dgm:prSet/>
      <dgm:spPr/>
      <dgm:t>
        <a:bodyPr/>
        <a:lstStyle/>
        <a:p>
          <a:endParaRPr lang="ru-RU"/>
        </a:p>
      </dgm:t>
    </dgm:pt>
    <dgm:pt modelId="{6B941F59-A338-4086-967D-44C02771A104}" type="sibTrans" cxnId="{AD82E978-ED32-432D-8E78-7F24D3AE1EBC}">
      <dgm:prSet/>
      <dgm:spPr/>
      <dgm:t>
        <a:bodyPr/>
        <a:lstStyle/>
        <a:p>
          <a:endParaRPr lang="ru-RU"/>
        </a:p>
      </dgm:t>
    </dgm:pt>
    <dgm:pt modelId="{D57341E3-4049-4A37-B51E-918A5CF11A40}" type="pres">
      <dgm:prSet presAssocID="{320FC2EF-D363-49A9-9107-D3F58F9D817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EE3F8FC-9CC6-41C8-B48B-092D1C61EA91}" type="pres">
      <dgm:prSet presAssocID="{5492A14F-FED2-4E34-881B-2D73252C7C8E}" presName="vertOne" presStyleCnt="0"/>
      <dgm:spPr/>
      <dgm:t>
        <a:bodyPr/>
        <a:lstStyle/>
        <a:p>
          <a:endParaRPr lang="ru-RU"/>
        </a:p>
      </dgm:t>
    </dgm:pt>
    <dgm:pt modelId="{0AC569A5-6B2D-4203-AC43-D2FC86091DEF}" type="pres">
      <dgm:prSet presAssocID="{5492A14F-FED2-4E34-881B-2D73252C7C8E}" presName="txOne" presStyleLbl="node0" presStyleIdx="0" presStyleCnt="1" custLinFactNeighborY="-1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B71092-6B22-40DD-9909-0BCDD52F4FEF}" type="pres">
      <dgm:prSet presAssocID="{5492A14F-FED2-4E34-881B-2D73252C7C8E}" presName="horzOne" presStyleCnt="0"/>
      <dgm:spPr/>
      <dgm:t>
        <a:bodyPr/>
        <a:lstStyle/>
        <a:p>
          <a:endParaRPr lang="ru-RU"/>
        </a:p>
      </dgm:t>
    </dgm:pt>
  </dgm:ptLst>
  <dgm:cxnLst>
    <dgm:cxn modelId="{CF76F051-48ED-4F9A-A9A7-2C4095A574CD}" type="presOf" srcId="{320FC2EF-D363-49A9-9107-D3F58F9D8170}" destId="{D57341E3-4049-4A37-B51E-918A5CF11A40}" srcOrd="0" destOrd="0" presId="urn:microsoft.com/office/officeart/2005/8/layout/hierarchy4"/>
    <dgm:cxn modelId="{AD82E978-ED32-432D-8E78-7F24D3AE1EBC}" srcId="{320FC2EF-D363-49A9-9107-D3F58F9D8170}" destId="{5492A14F-FED2-4E34-881B-2D73252C7C8E}" srcOrd="0" destOrd="0" parTransId="{5B3B91DD-E242-4CE4-A0AB-CB0C06168F4E}" sibTransId="{6B941F59-A338-4086-967D-44C02771A104}"/>
    <dgm:cxn modelId="{8AEBF8F9-8AEB-40CF-924F-1CA14DC64CDF}" type="presOf" srcId="{5492A14F-FED2-4E34-881B-2D73252C7C8E}" destId="{0AC569A5-6B2D-4203-AC43-D2FC86091DEF}" srcOrd="0" destOrd="0" presId="urn:microsoft.com/office/officeart/2005/8/layout/hierarchy4"/>
    <dgm:cxn modelId="{DBF6DFF9-3A13-4C55-A1CB-15E0009C15C9}" type="presParOf" srcId="{D57341E3-4049-4A37-B51E-918A5CF11A40}" destId="{EEE3F8FC-9CC6-41C8-B48B-092D1C61EA91}" srcOrd="0" destOrd="0" presId="urn:microsoft.com/office/officeart/2005/8/layout/hierarchy4"/>
    <dgm:cxn modelId="{AD632591-F256-4129-B8CB-1257DF78C903}" type="presParOf" srcId="{EEE3F8FC-9CC6-41C8-B48B-092D1C61EA91}" destId="{0AC569A5-6B2D-4203-AC43-D2FC86091DEF}" srcOrd="0" destOrd="0" presId="urn:microsoft.com/office/officeart/2005/8/layout/hierarchy4"/>
    <dgm:cxn modelId="{926964D1-5F31-4C82-903F-2C8293CD95D1}" type="presParOf" srcId="{EEE3F8FC-9CC6-41C8-B48B-092D1C61EA91}" destId="{CAB71092-6B22-40DD-9909-0BCDD52F4F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30C5F1-B85A-4009-93D6-E12AE8B477DF}" type="doc">
      <dgm:prSet loTypeId="urn:microsoft.com/office/officeart/2005/8/layout/vList2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B835874-ED5D-4634-88C2-B7C520D2716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ru-RU" sz="3600" dirty="0" smtClean="0">
              <a:latin typeface="Times New Roman" pitchFamily="18" charset="0"/>
              <a:cs typeface="Times New Roman" pitchFamily="18" charset="0"/>
            </a:rPr>
            <a:t>Мне деньги для чего нужны?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3600" dirty="0" smtClean="0"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sz="3600" dirty="0" smtClean="0">
              <a:latin typeface="Times New Roman" pitchFamily="18" charset="0"/>
              <a:cs typeface="Times New Roman" pitchFamily="18" charset="0"/>
            </a:rPr>
            <a:t>Работать на меня должны.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A86D7E7D-B6D1-44EE-9710-5DB2D82C4364}" type="parTrans" cxnId="{3574FBD7-D3CB-4228-ADAF-BCA984620862}">
      <dgm:prSet/>
      <dgm:spPr/>
      <dgm:t>
        <a:bodyPr/>
        <a:lstStyle/>
        <a:p>
          <a:endParaRPr lang="ru-RU"/>
        </a:p>
      </dgm:t>
    </dgm:pt>
    <dgm:pt modelId="{811D4E7F-8C0C-49DB-8CC2-F6FD21148D35}" type="sibTrans" cxnId="{3574FBD7-D3CB-4228-ADAF-BCA984620862}">
      <dgm:prSet/>
      <dgm:spPr/>
      <dgm:t>
        <a:bodyPr/>
        <a:lstStyle/>
        <a:p>
          <a:endParaRPr lang="ru-RU"/>
        </a:p>
      </dgm:t>
    </dgm:pt>
    <dgm:pt modelId="{3D4A6EE3-DDF5-41F1-8039-05869D05A48D}" type="pres">
      <dgm:prSet presAssocID="{5C30C5F1-B85A-4009-93D6-E12AE8B477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40FD8D-40FD-4C43-A72E-6F3FBC74A133}" type="pres">
      <dgm:prSet presAssocID="{8B835874-ED5D-4634-88C2-B7C520D271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496AAE-1D9A-4E34-A9EA-BD29A2EE5CCF}" type="presOf" srcId="{8B835874-ED5D-4634-88C2-B7C520D27163}" destId="{A240FD8D-40FD-4C43-A72E-6F3FBC74A133}" srcOrd="0" destOrd="0" presId="urn:microsoft.com/office/officeart/2005/8/layout/vList2"/>
    <dgm:cxn modelId="{CAF5449F-7960-418A-A55E-BE7174575B70}" type="presOf" srcId="{5C30C5F1-B85A-4009-93D6-E12AE8B477DF}" destId="{3D4A6EE3-DDF5-41F1-8039-05869D05A48D}" srcOrd="0" destOrd="0" presId="urn:microsoft.com/office/officeart/2005/8/layout/vList2"/>
    <dgm:cxn modelId="{3574FBD7-D3CB-4228-ADAF-BCA984620862}" srcId="{5C30C5F1-B85A-4009-93D6-E12AE8B477DF}" destId="{8B835874-ED5D-4634-88C2-B7C520D27163}" srcOrd="0" destOrd="0" parTransId="{A86D7E7D-B6D1-44EE-9710-5DB2D82C4364}" sibTransId="{811D4E7F-8C0C-49DB-8CC2-F6FD21148D35}"/>
    <dgm:cxn modelId="{7B38CB97-CEF6-4A28-BAB2-B3CBE0DA43E9}" type="presParOf" srcId="{3D4A6EE3-DDF5-41F1-8039-05869D05A48D}" destId="{A240FD8D-40FD-4C43-A72E-6F3FBC74A1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29F090-AE8D-4951-9B5F-8C4ED69BD77B}" type="doc">
      <dgm:prSet loTypeId="urn:microsoft.com/office/officeart/2005/8/layout/hierarchy4" loCatId="relationship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A483C17-63B8-4314-B350-C57B8775F766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900" dirty="0" smtClean="0">
              <a:latin typeface="Times New Roman" pitchFamily="18" charset="0"/>
              <a:cs typeface="Times New Roman" pitchFamily="18" charset="0"/>
            </a:rPr>
            <a:t>Кредит обеспечивается объектом недвижимости на покупку, которого используется. Ставка по кредиту от 13,5 до 16%</a:t>
          </a:r>
          <a:endParaRPr lang="ru-RU" sz="2900" dirty="0">
            <a:latin typeface="Times New Roman" pitchFamily="18" charset="0"/>
            <a:cs typeface="Times New Roman" pitchFamily="18" charset="0"/>
          </a:endParaRPr>
        </a:p>
      </dgm:t>
    </dgm:pt>
    <dgm:pt modelId="{E297725F-223F-4402-90DC-FD2FFDABB271}" type="parTrans" cxnId="{1C89F02D-1D3F-46E6-A951-D237E8616CEE}">
      <dgm:prSet/>
      <dgm:spPr/>
      <dgm:t>
        <a:bodyPr/>
        <a:lstStyle/>
        <a:p>
          <a:endParaRPr lang="ru-RU"/>
        </a:p>
      </dgm:t>
    </dgm:pt>
    <dgm:pt modelId="{D9B780AA-8C6B-4C8D-82D6-65BA314C3619}" type="sibTrans" cxnId="{1C89F02D-1D3F-46E6-A951-D237E8616CEE}">
      <dgm:prSet/>
      <dgm:spPr/>
      <dgm:t>
        <a:bodyPr/>
        <a:lstStyle/>
        <a:p>
          <a:endParaRPr lang="ru-RU"/>
        </a:p>
      </dgm:t>
    </dgm:pt>
    <dgm:pt modelId="{9B9D728B-967B-4AB3-A647-841987B1156F}" type="pres">
      <dgm:prSet presAssocID="{FD29F090-AE8D-4951-9B5F-8C4ED69BD77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C8E951D-EFDE-4AA5-9E81-D5F380922B22}" type="pres">
      <dgm:prSet presAssocID="{4A483C17-63B8-4314-B350-C57B8775F766}" presName="vertOne" presStyleCnt="0"/>
      <dgm:spPr/>
      <dgm:t>
        <a:bodyPr/>
        <a:lstStyle/>
        <a:p>
          <a:endParaRPr lang="ru-RU"/>
        </a:p>
      </dgm:t>
    </dgm:pt>
    <dgm:pt modelId="{D36EE335-25BB-4237-B5B5-8AFCAAC2F824}" type="pres">
      <dgm:prSet presAssocID="{4A483C17-63B8-4314-B350-C57B8775F766}" presName="txOne" presStyleLbl="node0" presStyleIdx="0" presStyleCnt="1" custLinFactNeighborX="4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A44FB9-94C3-495D-B6EA-BA4F6EA50C76}" type="pres">
      <dgm:prSet presAssocID="{4A483C17-63B8-4314-B350-C57B8775F766}" presName="horzOne" presStyleCnt="0"/>
      <dgm:spPr/>
      <dgm:t>
        <a:bodyPr/>
        <a:lstStyle/>
        <a:p>
          <a:endParaRPr lang="ru-RU"/>
        </a:p>
      </dgm:t>
    </dgm:pt>
  </dgm:ptLst>
  <dgm:cxnLst>
    <dgm:cxn modelId="{381697D8-9439-47CC-98A3-39B475358E61}" type="presOf" srcId="{FD29F090-AE8D-4951-9B5F-8C4ED69BD77B}" destId="{9B9D728B-967B-4AB3-A647-841987B1156F}" srcOrd="0" destOrd="0" presId="urn:microsoft.com/office/officeart/2005/8/layout/hierarchy4"/>
    <dgm:cxn modelId="{963AA311-9398-4015-9E4C-E153D794F773}" type="presOf" srcId="{4A483C17-63B8-4314-B350-C57B8775F766}" destId="{D36EE335-25BB-4237-B5B5-8AFCAAC2F824}" srcOrd="0" destOrd="0" presId="urn:microsoft.com/office/officeart/2005/8/layout/hierarchy4"/>
    <dgm:cxn modelId="{1C89F02D-1D3F-46E6-A951-D237E8616CEE}" srcId="{FD29F090-AE8D-4951-9B5F-8C4ED69BD77B}" destId="{4A483C17-63B8-4314-B350-C57B8775F766}" srcOrd="0" destOrd="0" parTransId="{E297725F-223F-4402-90DC-FD2FFDABB271}" sibTransId="{D9B780AA-8C6B-4C8D-82D6-65BA314C3619}"/>
    <dgm:cxn modelId="{7DE99B80-55A6-4427-8229-829BC78302A8}" type="presParOf" srcId="{9B9D728B-967B-4AB3-A647-841987B1156F}" destId="{FC8E951D-EFDE-4AA5-9E81-D5F380922B22}" srcOrd="0" destOrd="0" presId="urn:microsoft.com/office/officeart/2005/8/layout/hierarchy4"/>
    <dgm:cxn modelId="{D95EA963-8A6A-4E5C-964D-8E08FFCFED20}" type="presParOf" srcId="{FC8E951D-EFDE-4AA5-9E81-D5F380922B22}" destId="{D36EE335-25BB-4237-B5B5-8AFCAAC2F824}" srcOrd="0" destOrd="0" presId="urn:microsoft.com/office/officeart/2005/8/layout/hierarchy4"/>
    <dgm:cxn modelId="{8BBD1D0E-7E03-4C6C-8F32-C894D38D68BC}" type="presParOf" srcId="{FC8E951D-EFDE-4AA5-9E81-D5F380922B22}" destId="{6EA44FB9-94C3-495D-B6EA-BA4F6EA50C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8D3513-7DDA-4747-8D34-7E8A5E1393C1}" type="doc">
      <dgm:prSet loTypeId="urn:microsoft.com/office/officeart/2005/8/layout/v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A88F588-CD15-4FD1-892C-ECC14B486E54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Залогом выступает недвижимость в постройке, которой участвовал капитал Сбербанка. Ставка по данному кредиту составляет от 13,25 до 15,75%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8342A27-B447-428C-90EB-4473FED2E77B}" type="parTrans" cxnId="{C49E6776-0394-4637-8A95-7043C09AC60F}">
      <dgm:prSet/>
      <dgm:spPr/>
      <dgm:t>
        <a:bodyPr/>
        <a:lstStyle/>
        <a:p>
          <a:endParaRPr lang="ru-RU"/>
        </a:p>
      </dgm:t>
    </dgm:pt>
    <dgm:pt modelId="{053E3F72-2435-4A12-8EC2-508247C92641}" type="sibTrans" cxnId="{C49E6776-0394-4637-8A95-7043C09AC60F}">
      <dgm:prSet/>
      <dgm:spPr/>
      <dgm:t>
        <a:bodyPr/>
        <a:lstStyle/>
        <a:p>
          <a:endParaRPr lang="ru-RU"/>
        </a:p>
      </dgm:t>
    </dgm:pt>
    <dgm:pt modelId="{9A43A148-840E-4AE1-9FA6-4C2F9746ACEE}" type="pres">
      <dgm:prSet presAssocID="{078D3513-7DDA-4747-8D34-7E8A5E1393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27B2BC-33B2-4D43-A7F5-2CE0870F4F40}" type="pres">
      <dgm:prSet presAssocID="{4A88F588-CD15-4FD1-892C-ECC14B486E54}" presName="parentText" presStyleLbl="node1" presStyleIdx="0" presStyleCnt="1" custScaleY="113242" custLinFactNeighborY="48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64192-B73F-4C26-85C8-DF61326F4FCB}" type="presOf" srcId="{078D3513-7DDA-4747-8D34-7E8A5E1393C1}" destId="{9A43A148-840E-4AE1-9FA6-4C2F9746ACEE}" srcOrd="0" destOrd="0" presId="urn:microsoft.com/office/officeart/2005/8/layout/vList2"/>
    <dgm:cxn modelId="{31230CE3-661C-4754-BDF3-5C6AAE2A550B}" type="presOf" srcId="{4A88F588-CD15-4FD1-892C-ECC14B486E54}" destId="{EF27B2BC-33B2-4D43-A7F5-2CE0870F4F40}" srcOrd="0" destOrd="0" presId="urn:microsoft.com/office/officeart/2005/8/layout/vList2"/>
    <dgm:cxn modelId="{C49E6776-0394-4637-8A95-7043C09AC60F}" srcId="{078D3513-7DDA-4747-8D34-7E8A5E1393C1}" destId="{4A88F588-CD15-4FD1-892C-ECC14B486E54}" srcOrd="0" destOrd="0" parTransId="{E8342A27-B447-428C-90EB-4473FED2E77B}" sibTransId="{053E3F72-2435-4A12-8EC2-508247C92641}"/>
    <dgm:cxn modelId="{FF6D68F1-BB60-4456-9FD8-876293A9B6A0}" type="presParOf" srcId="{9A43A148-840E-4AE1-9FA6-4C2F9746ACEE}" destId="{EF27B2BC-33B2-4D43-A7F5-2CE0870F4F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140CE4-855D-4101-B4CF-78ED4BD37CA6}" type="doc">
      <dgm:prSet loTypeId="urn:microsoft.com/office/officeart/2005/8/layout/vList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D5D3304-3AB4-4378-BBF2-EF16C608C87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Залогом выступает любое принимаемое банком имущество за исключением кредитуемого объекта. Процент кредита – 15,5-16% годовых. 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A782C6-A03E-4EC0-8B59-9AA934CEB93C}" type="parTrans" cxnId="{100E1EFD-B02C-4AD1-9190-22428C3E9CCE}">
      <dgm:prSet/>
      <dgm:spPr/>
      <dgm:t>
        <a:bodyPr/>
        <a:lstStyle/>
        <a:p>
          <a:endParaRPr lang="ru-RU"/>
        </a:p>
      </dgm:t>
    </dgm:pt>
    <dgm:pt modelId="{856005E4-16E7-40AD-8EFE-92F48F64A587}" type="sibTrans" cxnId="{100E1EFD-B02C-4AD1-9190-22428C3E9CCE}">
      <dgm:prSet/>
      <dgm:spPr/>
      <dgm:t>
        <a:bodyPr/>
        <a:lstStyle/>
        <a:p>
          <a:endParaRPr lang="ru-RU"/>
        </a:p>
      </dgm:t>
    </dgm:pt>
    <dgm:pt modelId="{0C332212-E7B6-4016-9726-92F91C98A4D5}" type="pres">
      <dgm:prSet presAssocID="{DF140CE4-855D-4101-B4CF-78ED4BD37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AC4A81-86EE-489B-8E67-97FA620E65E2}" type="pres">
      <dgm:prSet presAssocID="{CD5D3304-3AB4-4378-BBF2-EF16C608C871}" presName="parentText" presStyleLbl="node1" presStyleIdx="0" presStyleCnt="1" custLinFactNeighborY="-8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28E4B-59B7-448A-8880-43F23795E621}" type="presOf" srcId="{DF140CE4-855D-4101-B4CF-78ED4BD37CA6}" destId="{0C332212-E7B6-4016-9726-92F91C98A4D5}" srcOrd="0" destOrd="0" presId="urn:microsoft.com/office/officeart/2005/8/layout/vList2"/>
    <dgm:cxn modelId="{100E1EFD-B02C-4AD1-9190-22428C3E9CCE}" srcId="{DF140CE4-855D-4101-B4CF-78ED4BD37CA6}" destId="{CD5D3304-3AB4-4378-BBF2-EF16C608C871}" srcOrd="0" destOrd="0" parTransId="{B9A782C6-A03E-4EC0-8B59-9AA934CEB93C}" sibTransId="{856005E4-16E7-40AD-8EFE-92F48F64A587}"/>
    <dgm:cxn modelId="{ACFD29BF-154D-471B-8880-452292CF8556}" type="presOf" srcId="{CD5D3304-3AB4-4378-BBF2-EF16C608C871}" destId="{DCAC4A81-86EE-489B-8E67-97FA620E65E2}" srcOrd="0" destOrd="0" presId="urn:microsoft.com/office/officeart/2005/8/layout/vList2"/>
    <dgm:cxn modelId="{2B124799-5F68-4AC2-BDAB-D88A9D362C68}" type="presParOf" srcId="{0C332212-E7B6-4016-9726-92F91C98A4D5}" destId="{DCAC4A81-86EE-489B-8E67-97FA620E65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ACFF01-4237-464C-BFBD-8E14972E0504}">
      <dsp:nvSpPr>
        <dsp:cNvPr id="0" name=""/>
        <dsp:cNvSpPr/>
      </dsp:nvSpPr>
      <dsp:spPr>
        <a:xfrm>
          <a:off x="0" y="-146813"/>
          <a:ext cx="4750248" cy="5226175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1" kern="1200" dirty="0" smtClean="0">
              <a:latin typeface="Times New Roman" pitchFamily="18" charset="0"/>
              <a:cs typeface="Times New Roman" pitchFamily="18" charset="0"/>
            </a:rPr>
            <a:t>Мы, молодые, только начинаем свою жизнь самостоятельно и несмотря на законы экономики, хотим иметь все необходимое  сегодня. Как быть? Есть ли такие возможности? </a:t>
          </a:r>
          <a:endParaRPr lang="en-US" sz="2700" b="0" i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1" kern="1200" dirty="0" smtClean="0">
              <a:latin typeface="Times New Roman" pitchFamily="18" charset="0"/>
              <a:cs typeface="Times New Roman" pitchFamily="18" charset="0"/>
            </a:rPr>
            <a:t>Есть!</a:t>
          </a:r>
          <a:endParaRPr lang="ru-RU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-146813"/>
        <a:ext cx="4750248" cy="522617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E9E328-63D6-49B4-83A5-AD9146B151E1}">
      <dsp:nvSpPr>
        <dsp:cNvPr id="0" name=""/>
        <dsp:cNvSpPr/>
      </dsp:nvSpPr>
      <dsp:spPr>
        <a:xfrm>
          <a:off x="0" y="1666026"/>
          <a:ext cx="4429156" cy="3954600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Выдается молодой семье, в которой хотя бы один из супругов не старше 35 лет, с детьми, либо без детей. Проценты по кредиту от 13,2 до 15,5 % (зависит от кредитной программы).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66026"/>
        <a:ext cx="4429156" cy="39546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0332F-0D92-466C-9260-22FFAC7274F9}">
      <dsp:nvSpPr>
        <dsp:cNvPr id="0" name=""/>
        <dsp:cNvSpPr/>
      </dsp:nvSpPr>
      <dsp:spPr>
        <a:xfrm>
          <a:off x="0" y="287836"/>
          <a:ext cx="6249876" cy="4493487"/>
        </a:xfrm>
        <a:prstGeom prst="roundRect">
          <a:avLst/>
        </a:prstGeom>
        <a:solidFill>
          <a:srgbClr val="C8C8DE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perspectiveContrastingRightFacing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На приобретение нового, подержанного, отечественного, импортного автомобиля или другого транспортного средства (мотоцикл, судно и др.) в салонах, которые заключили договор со Сбербанком, либо у официальных дилеров. Кредит выдается под 15-17% годовых на срок до 5 лет. 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87836"/>
        <a:ext cx="6249876" cy="449348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3C74D1-855E-4BBE-87AA-3571311AE6BF}">
      <dsp:nvSpPr>
        <dsp:cNvPr id="0" name=""/>
        <dsp:cNvSpPr/>
      </dsp:nvSpPr>
      <dsp:spPr>
        <a:xfrm>
          <a:off x="436416" y="0"/>
          <a:ext cx="4973316" cy="55007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Чтобы получить кредит нужно иметь хорошую кредитную историю или получать зарплату на счет Сбербанка или «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зарплатную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» карту. Ставка по кредиту составляет 20% годовых, на срок до 3 лет. 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416" y="0"/>
        <a:ext cx="4973316" cy="550072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0F68A9-91F5-4BAF-9DE9-4673D534E9A7}">
      <dsp:nvSpPr>
        <dsp:cNvPr id="0" name=""/>
        <dsp:cNvSpPr/>
      </dsp:nvSpPr>
      <dsp:spPr>
        <a:xfrm>
          <a:off x="2023" y="0"/>
          <a:ext cx="4139357" cy="414340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Обеспечивается поручительством. Выдается в рублях под 19% годовых на 5 лет. Кредит выдается платежеспособным гражданам, доход которых подтвержден справкой НДФЛ-2.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23" y="0"/>
        <a:ext cx="4139357" cy="414340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FBCA88-D6AB-448A-ABB8-4AB1175C0528}">
      <dsp:nvSpPr>
        <dsp:cNvPr id="0" name=""/>
        <dsp:cNvSpPr/>
      </dsp:nvSpPr>
      <dsp:spPr>
        <a:xfrm>
          <a:off x="0" y="173874"/>
          <a:ext cx="4714907" cy="486720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Выдается под пенсию или зарплату на срок до 5 лет под 19 процентов годовых. Возраст заемщика – начиная с 55-60 до 75 лет по окончании срока кредита. </a:t>
          </a:r>
          <a:endParaRPr lang="ru-RU" sz="35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73874"/>
        <a:ext cx="4714907" cy="48672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3C74D1-855E-4BBE-87AA-3571311AE6BF}">
      <dsp:nvSpPr>
        <dsp:cNvPr id="0" name=""/>
        <dsp:cNvSpPr/>
      </dsp:nvSpPr>
      <dsp:spPr>
        <a:xfrm>
          <a:off x="483938" y="127572"/>
          <a:ext cx="3940814" cy="4658234"/>
        </a:xfrm>
        <a:prstGeom prst="ellipse">
          <a:avLst/>
        </a:prstGeom>
        <a:solidFill>
          <a:schemeClr val="accent6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itchFamily="18" charset="0"/>
              <a:cs typeface="Times New Roman" pitchFamily="18" charset="0"/>
            </a:rPr>
            <a:t>Кредит на образование </a:t>
          </a: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Сбербанк выдает на срок до 11 лет с отсрочкой основного платежа на период обучения, под 12% годовых. 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3938" y="127572"/>
        <a:ext cx="3940814" cy="4658234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4DD4FF-A7E9-435B-B339-31DF5C117645}">
      <dsp:nvSpPr>
        <dsp:cNvPr id="0" name=""/>
        <dsp:cNvSpPr/>
      </dsp:nvSpPr>
      <dsp:spPr>
        <a:xfrm>
          <a:off x="0" y="339526"/>
          <a:ext cx="5500726" cy="44644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Один из банков, входящих в группу ВТБ. Занимает 6 место в списке 10 крупнейших банков России, по числу чистых активов. 3 место в списке 10 самых прибыльных банков России.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39526"/>
        <a:ext cx="5500726" cy="446448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3C74D1-855E-4BBE-87AA-3571311AE6BF}">
      <dsp:nvSpPr>
        <dsp:cNvPr id="0" name=""/>
        <dsp:cNvSpPr/>
      </dsp:nvSpPr>
      <dsp:spPr>
        <a:xfrm>
          <a:off x="487408" y="0"/>
          <a:ext cx="4052832" cy="4572032"/>
        </a:xfrm>
        <a:prstGeom prst="ellipse">
          <a:avLst/>
        </a:prstGeom>
        <a:solidFill>
          <a:schemeClr val="accent6">
            <a:lumMod val="20000"/>
            <a:lumOff val="8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Банк занимает 9 место в списке 10 самых прибыльных банков России. Тип- общество с ограниченной ответственностью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7408" y="0"/>
        <a:ext cx="4052832" cy="4572032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5FE4CF-59DF-4A4A-99F8-A6D2DC8FC809}">
      <dsp:nvSpPr>
        <dsp:cNvPr id="0" name=""/>
        <dsp:cNvSpPr/>
      </dsp:nvSpPr>
      <dsp:spPr>
        <a:xfrm>
          <a:off x="17" y="842106"/>
          <a:ext cx="4143386" cy="45893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Банк занимает 8 место в списке 10 самых прибыльных банков России и 9 место в списке 10 крупнейших банков России. 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" y="842106"/>
        <a:ext cx="4143386" cy="4589356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60B85D-705D-498B-9AC5-A64A3167B955}">
      <dsp:nvSpPr>
        <dsp:cNvPr id="0" name=""/>
        <dsp:cNvSpPr/>
      </dsp:nvSpPr>
      <dsp:spPr>
        <a:xfrm>
          <a:off x="214312" y="0"/>
          <a:ext cx="4462219" cy="4400568"/>
        </a:xfrm>
        <a:prstGeom prst="ellipse">
          <a:avLst/>
        </a:prstGeom>
        <a:solidFill>
          <a:srgbClr val="ACC5F2">
            <a:alpha val="4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Балтийский Банк — крупный московский банк. Тип – открытое акционерное общество. У банка более 5000 акционеров.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4312" y="0"/>
        <a:ext cx="4462219" cy="440056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D0483F-A237-4354-BA53-420DA2302996}">
      <dsp:nvSpPr>
        <dsp:cNvPr id="0" name=""/>
        <dsp:cNvSpPr/>
      </dsp:nvSpPr>
      <dsp:spPr>
        <a:xfrm>
          <a:off x="0" y="10"/>
          <a:ext cx="4414812" cy="48785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</a:rPr>
            <a:t>Кредит</a:t>
          </a:r>
          <a:r>
            <a:rPr lang="ru-RU" sz="3100" kern="1200" dirty="0" smtClean="0">
              <a:latin typeface="Times New Roman" pitchFamily="18" charset="0"/>
            </a:rPr>
            <a:t> – ссуда в денежной или товарной форме на условиях: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</a:rPr>
            <a:t>-платности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</a:rPr>
            <a:t>-срочности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</a:rPr>
            <a:t>-возвратности. </a:t>
          </a:r>
          <a:endParaRPr lang="ru-RU" sz="3100" kern="1200" dirty="0"/>
        </a:p>
      </dsp:txBody>
      <dsp:txXfrm>
        <a:off x="0" y="10"/>
        <a:ext cx="4414812" cy="487855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82BEC-6135-4B2A-A774-36D88A0EE98F}">
      <dsp:nvSpPr>
        <dsp:cNvPr id="0" name=""/>
        <dsp:cNvSpPr/>
      </dsp:nvSpPr>
      <dsp:spPr>
        <a:xfrm>
          <a:off x="71419" y="571493"/>
          <a:ext cx="3571937" cy="328616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1 место в списках 10 самых прибыльных банков России  и 10 крупнейших банков России. 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419" y="571493"/>
        <a:ext cx="3571937" cy="3286168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DC490E-7396-4567-8843-24D8C7D34E1B}">
      <dsp:nvSpPr>
        <dsp:cNvPr id="0" name=""/>
        <dsp:cNvSpPr/>
      </dsp:nvSpPr>
      <dsp:spPr>
        <a:xfrm>
          <a:off x="0" y="1736673"/>
          <a:ext cx="5072066" cy="4786305"/>
        </a:xfrm>
        <a:prstGeom prst="ellipse">
          <a:avLst/>
        </a:prstGeom>
        <a:solidFill>
          <a:srgbClr val="DC84F4"/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По данным рейтингов РБК и </a:t>
          </a:r>
          <a:r>
            <a:rPr lang="ru-RU" sz="3100" kern="1200" dirty="0" err="1" smtClean="0">
              <a:latin typeface="Times New Roman" pitchFamily="18" charset="0"/>
              <a:cs typeface="Times New Roman" pitchFamily="18" charset="0"/>
            </a:rPr>
            <a:t>Forbes</a:t>
          </a: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 на конец 2010 года — седьмой в России банк по объёму активов (среди частных банков — первый). 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736673"/>
        <a:ext cx="5072066" cy="4786305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F14AF4-53EC-4E13-8D11-A97B6E82F637}">
      <dsp:nvSpPr>
        <dsp:cNvPr id="0" name=""/>
        <dsp:cNvSpPr/>
      </dsp:nvSpPr>
      <dsp:spPr>
        <a:xfrm>
          <a:off x="0" y="393992"/>
          <a:ext cx="4071966" cy="43923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itchFamily="18" charset="0"/>
              <a:cs typeface="Times New Roman" pitchFamily="18" charset="0"/>
            </a:rPr>
            <a:t>Банк занимает 6 место в списке 10 самых прибыльных банков России и 8 в списке 10 крупнейших банков России.  </a:t>
          </a:r>
          <a:endParaRPr lang="ru-RU" sz="3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93992"/>
        <a:ext cx="4071966" cy="4392353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5A5A92-25F4-40BD-8475-48913EEC18FA}">
      <dsp:nvSpPr>
        <dsp:cNvPr id="0" name=""/>
        <dsp:cNvSpPr/>
      </dsp:nvSpPr>
      <dsp:spPr>
        <a:xfrm>
          <a:off x="0" y="0"/>
          <a:ext cx="4177604" cy="5500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Если не брать деньги в кредит у людей и структур, которые мало известны вам, так как в случае проблем с возвратом кредита, с вами будут разбираться не по закону, а по весьма жестким правилам, которые могут стоить вам не только имущества, но и жизни.</a:t>
          </a:r>
          <a:endParaRPr lang="ru-RU" sz="2700" kern="12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177604" cy="5500701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830A74-C894-49D0-BFCF-75CB43D7D36C}">
      <dsp:nvSpPr>
        <dsp:cNvPr id="0" name=""/>
        <dsp:cNvSpPr/>
      </dsp:nvSpPr>
      <dsp:spPr>
        <a:xfrm>
          <a:off x="0" y="0"/>
          <a:ext cx="4398246" cy="37186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Стремясь отдать долг одному кредитору, нельзя делать новые долги на более сложных условиях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398246" cy="3718604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6A7F2E-5EB8-4E90-B949-6EF88E86CE98}">
      <dsp:nvSpPr>
        <dsp:cNvPr id="0" name=""/>
        <dsp:cNvSpPr/>
      </dsp:nvSpPr>
      <dsp:spPr>
        <a:xfrm>
          <a:off x="0" y="0"/>
          <a:ext cx="8534752" cy="168592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itchFamily="18" charset="0"/>
              <a:cs typeface="Times New Roman" pitchFamily="18" charset="0"/>
            </a:rPr>
            <a:t>Как бы не была тяжела ситуация, нельзя брать в кредит, не задумываясь о последствиях!</a:t>
          </a:r>
          <a:endParaRPr lang="ru-RU" sz="3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534752" cy="1685924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5192A3-6A59-4052-A58E-9F4ED84993A7}">
      <dsp:nvSpPr>
        <dsp:cNvPr id="0" name=""/>
        <dsp:cNvSpPr/>
      </dsp:nvSpPr>
      <dsp:spPr>
        <a:xfrm>
          <a:off x="0" y="105096"/>
          <a:ext cx="3143272" cy="3647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Если ответственно подходить к получению и возврату кредита. 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05096"/>
        <a:ext cx="3143272" cy="3647458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C6FC8-938A-4B98-860F-B9B1DB2391CA}">
      <dsp:nvSpPr>
        <dsp:cNvPr id="0" name=""/>
        <dsp:cNvSpPr/>
      </dsp:nvSpPr>
      <dsp:spPr>
        <a:xfrm>
          <a:off x="0" y="2461"/>
          <a:ext cx="5500726" cy="4610165"/>
        </a:xfrm>
        <a:prstGeom prst="roundRect">
          <a:avLst/>
        </a:prstGeom>
        <a:solidFill>
          <a:srgbClr val="FFFFFF">
            <a:alpha val="0"/>
          </a:srgb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</a:rPr>
            <a:t>В</a:t>
          </a: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се больше и больше людей отдают предпочтение кредитам, которые становятся частью нашей жизни и дают возможность реализовать любого желание, о котором мы раньше только мечтали. Могу инвестировать в образование, сделать прекрасный ремонт, организовать потрясающий отдых теперь можно прямо сейчас, не надеясь на мифические будущие сбережения, –        </a:t>
          </a:r>
        </a:p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нужно лишь взять кредит.</a:t>
          </a:r>
          <a:endParaRPr lang="ru-RU" sz="2800" b="0" i="1" kern="1200" dirty="0">
            <a:solidFill>
              <a:srgbClr val="8B212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61"/>
        <a:ext cx="5500726" cy="461016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15A8CC-F983-4792-B75B-F440164223C7}">
      <dsp:nvSpPr>
        <dsp:cNvPr id="0" name=""/>
        <dsp:cNvSpPr/>
      </dsp:nvSpPr>
      <dsp:spPr>
        <a:xfrm>
          <a:off x="0" y="71443"/>
          <a:ext cx="4143372" cy="4857772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u="none" kern="1200" dirty="0" smtClean="0">
              <a:latin typeface="Times New Roman" pitchFamily="18" charset="0"/>
              <a:cs typeface="Times New Roman" pitchFamily="18" charset="0"/>
            </a:rPr>
            <a:t>Кредитор</a:t>
          </a:r>
          <a:r>
            <a:rPr lang="en-US" sz="3500" b="1" u="none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500" kern="1200" dirty="0" smtClean="0">
              <a:latin typeface="Times New Roman" pitchFamily="18" charset="0"/>
              <a:cs typeface="Times New Roman" pitchFamily="18" charset="0"/>
            </a:rPr>
            <a:t>предоставляет ссуду на время, оставаясь собственником ссуженной стоимости. </a:t>
          </a:r>
          <a:endParaRPr lang="ru-RU" sz="3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71443"/>
        <a:ext cx="4143372" cy="485777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68772D-C230-4721-9D2F-3305B884F1B9}">
      <dsp:nvSpPr>
        <dsp:cNvPr id="0" name=""/>
        <dsp:cNvSpPr/>
      </dsp:nvSpPr>
      <dsp:spPr>
        <a:xfrm>
          <a:off x="0" y="7130"/>
          <a:ext cx="4464496" cy="4795806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Источником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ссуды 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могут стать собственные накопления, а также заемные средства, полученные от других хозяйствующих субъектов.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7130"/>
        <a:ext cx="4464496" cy="479580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569A5-6B2D-4203-AC43-D2FC86091DEF}">
      <dsp:nvSpPr>
        <dsp:cNvPr id="0" name=""/>
        <dsp:cNvSpPr/>
      </dsp:nvSpPr>
      <dsp:spPr>
        <a:xfrm>
          <a:off x="0" y="0"/>
          <a:ext cx="5651011" cy="547260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8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Заемщик</a:t>
          </a: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получает ссуду и обязуется ее возвратить к обусловленному сроку. Он использует ссуду в производстве или обращении, чтобы извлечь доход. </a:t>
          </a:r>
          <a:r>
            <a:rPr lang="ru-RU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Заемщик</a:t>
          </a: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платит за кредит ссудный процент.</a:t>
          </a:r>
          <a:endParaRPr lang="ru-RU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651011" cy="547260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40FD8D-40FD-4C43-A72E-6F3FBC74A133}">
      <dsp:nvSpPr>
        <dsp:cNvPr id="0" name=""/>
        <dsp:cNvSpPr/>
      </dsp:nvSpPr>
      <dsp:spPr>
        <a:xfrm>
          <a:off x="0" y="77743"/>
          <a:ext cx="7572428" cy="155902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itchFamily="18" charset="0"/>
              <a:cs typeface="Times New Roman" pitchFamily="18" charset="0"/>
            </a:rPr>
            <a:t>Мне деньги для чего нужны?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36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itchFamily="18" charset="0"/>
              <a:cs typeface="Times New Roman" pitchFamily="18" charset="0"/>
            </a:rPr>
            <a:t>Работать на меня должны.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77743"/>
        <a:ext cx="7572428" cy="155902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6EE335-25BB-4237-B5B5-8AFCAAC2F824}">
      <dsp:nvSpPr>
        <dsp:cNvPr id="0" name=""/>
        <dsp:cNvSpPr/>
      </dsp:nvSpPr>
      <dsp:spPr>
        <a:xfrm>
          <a:off x="0" y="0"/>
          <a:ext cx="8964488" cy="164307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Кредит обеспечивается объектом недвижимости на покупку, которого используется. Ставка по кредиту от 13,5 до 16%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964488" cy="164307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27B2BC-33B2-4D43-A7F5-2CE0870F4F40}">
      <dsp:nvSpPr>
        <dsp:cNvPr id="0" name=""/>
        <dsp:cNvSpPr/>
      </dsp:nvSpPr>
      <dsp:spPr>
        <a:xfrm>
          <a:off x="0" y="596305"/>
          <a:ext cx="4286248" cy="486514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Залогом выступает недвижимость в постройке, которой участвовал капитал Сбербанка. Ставка по данному кредиту составляет от 13,25 до 15,75%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96305"/>
        <a:ext cx="4286248" cy="486514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AC4A81-86EE-489B-8E67-97FA620E65E2}">
      <dsp:nvSpPr>
        <dsp:cNvPr id="0" name=""/>
        <dsp:cNvSpPr/>
      </dsp:nvSpPr>
      <dsp:spPr>
        <a:xfrm>
          <a:off x="0" y="87119"/>
          <a:ext cx="8745340" cy="1482974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Залогом выступает любое принимаемое банком имущество за исключением кредитуемого объекта. Процент кредита – 15,5-16% годовых. 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87119"/>
        <a:ext cx="8745340" cy="1482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Макет ''Архитектура''"/>
  <dgm:desc val="Служит для отображения иерархических отношений, которые строятся снизу вверх. Этот макет хорошо подходит для показа архитектурных компонентов или объектов, построенных на базе других объектов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BAA6E6-A473-48EF-B861-414343EBE103}" type="datetimeFigureOut">
              <a:rPr lang="ru-RU"/>
              <a:pPr>
                <a:defRPr/>
              </a:pPr>
              <a:t>06.12.2013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68F63-1239-4B07-BC9B-E4161B5C7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28A86-F8F0-4A45-827B-0D9731559E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D62F4-B5DF-47D6-91F9-5026B96BDA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8A9A4-8E31-49ED-842E-79343ECA6D9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8E7D79-3B99-4A22-9148-090CBE8C32F9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64C4D4-6210-479E-AEC9-E0C110366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B66A8-B779-4C3A-94E4-45AB793FDA9C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BE7D9-5697-4B1C-8ECF-15D110E61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E4D7D-2ACE-48D8-8155-A66D7F272113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8848-DCED-47C4-9FBE-3F8DB783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50BA-0F5F-443E-B945-AA25C4C8B152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4CF8A-6EFF-4B97-BE22-5DDAC742B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32DB1-363A-4666-9B0A-9886C6C988AC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E843F8-2C3D-4B4C-B5E5-6FE743643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E45DFD1-521A-4919-B8F1-1CD0E4E83E3A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29FA32A-89DC-4EFE-938D-67DA18E3E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0FBC589-3B0A-4D4E-94B8-18FD52EC7EA1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2EF8B07-4DD8-41D9-8952-69874A529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D728-1B6F-42B3-AD71-4BAC28D6BFE3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FDA2-D280-4374-A4DF-3309FE847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6C54A-4ED5-4D08-8AF2-1F11D7D59E54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450AB5C-CCA6-420A-B545-FE26B423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0272E-58C0-4893-A244-0E1D408C2502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363BE-F1AE-4754-99D4-51C2D4C11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C679BF-ECA5-4729-8250-5C66C2A0316E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34266B7B-69B0-4271-A42B-E600A780E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5CC8ED0-8CDC-4BC7-9A54-990DAF08C5B3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F458A29-9328-4560-A12D-DEAB25488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0" r:id="rId6"/>
    <p:sldLayoutId id="2147483676" r:id="rId7"/>
    <p:sldLayoutId id="2147483669" r:id="rId8"/>
    <p:sldLayoutId id="2147483677" r:id="rId9"/>
    <p:sldLayoutId id="2147483668" r:id="rId10"/>
    <p:sldLayoutId id="2147483678" r:id="rId1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1B587C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4E8542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4.jpeg"/><Relationship Id="rId9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8.jpeg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30.png"/><Relationship Id="rId9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33.jpeg"/><Relationship Id="rId9" Type="http://schemas.microsoft.com/office/2007/relationships/diagramDrawing" Target="../diagrams/drawing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38.png"/><Relationship Id="rId9" Type="http://schemas.microsoft.com/office/2007/relationships/diagramDrawing" Target="../diagrams/drawing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19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48.png"/><Relationship Id="rId9" Type="http://schemas.microsoft.com/office/2007/relationships/diagramDrawing" Target="../diagrams/drawin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53.png"/><Relationship Id="rId7" Type="http://schemas.openxmlformats.org/officeDocument/2006/relationships/diagramLayout" Target="../diagrams/layout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diagramData" Target="../diagrams/data24.xml"/><Relationship Id="rId5" Type="http://schemas.openxmlformats.org/officeDocument/2006/relationships/image" Target="../media/image55.jpeg"/><Relationship Id="rId10" Type="http://schemas.microsoft.com/office/2007/relationships/diagramDrawing" Target="../diagrams/drawing24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6.jpe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еля\Desktop\ж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988" y="5732463"/>
            <a:ext cx="50419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кредит и бизнес"/>
          <p:cNvPicPr>
            <a:picLocks noChangeAspect="1" noChangeArrowheads="1"/>
          </p:cNvPicPr>
          <p:nvPr/>
        </p:nvPicPr>
        <p:blipFill>
          <a:blip r:embed="rId3" cstate="print"/>
          <a:srcRect r="1155"/>
          <a:stretch>
            <a:fillRect/>
          </a:stretch>
        </p:blipFill>
        <p:spPr bwMode="auto">
          <a:xfrm>
            <a:off x="500034" y="3175"/>
            <a:ext cx="8189913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6513" y="4902200"/>
            <a:ext cx="9217026" cy="830263"/>
          </a:xfrm>
          <a:prstGeom prst="rect">
            <a:avLst/>
          </a:prstGeom>
          <a:solidFill>
            <a:srgbClr val="E8812C"/>
          </a:solidFill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Жить в кредит возможно?!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9000" y="5907088"/>
            <a:ext cx="40941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Деньги любят счет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Аделя\Desktop\плд.png"/>
          <p:cNvPicPr>
            <a:picLocks noChangeAspect="1" noChangeArrowheads="1"/>
          </p:cNvPicPr>
          <p:nvPr/>
        </p:nvPicPr>
        <p:blipFill>
          <a:blip r:embed="rId3" cstate="print"/>
          <a:srcRect l="8299" t="16034" b="21387"/>
          <a:stretch>
            <a:fillRect/>
          </a:stretch>
        </p:blipFill>
        <p:spPr bwMode="auto">
          <a:xfrm>
            <a:off x="100013" y="3143250"/>
            <a:ext cx="88963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Кредит «На недвижимость».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</p:nvPr>
        </p:nvGraphicFramePr>
        <p:xfrm>
          <a:off x="251520" y="1600200"/>
          <a:ext cx="8745340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olimp-kredit.ru/jpg/nst/kredit_molodaia_semia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23530"/>
          <a:stretch/>
        </p:blipFill>
        <p:spPr bwMode="auto">
          <a:xfrm>
            <a:off x="220782" y="4143380"/>
            <a:ext cx="4351218" cy="264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Кредит «Молодая семья».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www.housecontrol.ru/img/material/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1571612"/>
            <a:ext cx="4303494" cy="285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7" name="Объект 3"/>
          <p:cNvGraphicFramePr>
            <a:graphicFrameLocks/>
          </p:cNvGraphicFramePr>
          <p:nvPr/>
        </p:nvGraphicFramePr>
        <p:xfrm>
          <a:off x="4286248" y="357190"/>
          <a:ext cx="4429156" cy="728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Автокредит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179512" y="1428736"/>
          <a:ext cx="6249876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7" name="Picture 2" descr="http://www.prizyv.ru/wp-content/uploads/2013/01/%D0%BA%D0%BB%D1%8E%D1%87%D0%B8-%D0%BE%D1%82-%D0%BC%D0%B0%D1%88%D0%B8%D0%BD%D1%8B.jpg"/>
          <p:cNvPicPr>
            <a:picLocks noChangeAspect="1" noChangeArrowheads="1"/>
          </p:cNvPicPr>
          <p:nvPr/>
        </p:nvPicPr>
        <p:blipFill>
          <a:blip r:embed="rId8" cstate="print"/>
          <a:srcRect l="35072" b="11337"/>
          <a:stretch>
            <a:fillRect/>
          </a:stretch>
        </p:blipFill>
        <p:spPr bwMode="auto">
          <a:xfrm>
            <a:off x="6026150" y="1557338"/>
            <a:ext cx="3154363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6" descr="http://13kredit.ru/wp-content/uploads/2013/04/133.jpg"/>
          <p:cNvPicPr>
            <a:picLocks noChangeAspect="1" noChangeArrowheads="1"/>
          </p:cNvPicPr>
          <p:nvPr/>
        </p:nvPicPr>
        <p:blipFill>
          <a:blip r:embed="rId9" cstate="print"/>
          <a:srcRect l="2042"/>
          <a:stretch>
            <a:fillRect/>
          </a:stretch>
        </p:blipFill>
        <p:spPr bwMode="auto">
          <a:xfrm>
            <a:off x="5715000" y="4429125"/>
            <a:ext cx="3429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://bashregion.ru/uploads/posts/2012-12/1356231837_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6736" b="12874"/>
          <a:stretch/>
        </p:blipFill>
        <p:spPr bwMode="auto">
          <a:xfrm>
            <a:off x="-1" y="4342652"/>
            <a:ext cx="4000497" cy="2586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Доверительный кредит.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Temp\happy_business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1"/>
            <a:ext cx="3857620" cy="349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3286116" y="1428736"/>
          <a:ext cx="607223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nternet-zadanie.ru/wp-content/uploads/2013/10/2198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14564"/>
          <a:stretch/>
        </p:blipFill>
        <p:spPr bwMode="auto">
          <a:xfrm>
            <a:off x="5080019" y="4018833"/>
            <a:ext cx="4003953" cy="2839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8434" name="Picture 2" descr="http://homeinvestorsinc.com/wp-content/uploads/2013/02/sell-a-ho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80019" y="1556792"/>
            <a:ext cx="402848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Кредит на неотложные нужды.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428596" y="2000240"/>
          <a:ext cx="4143404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kedrbank.com/templates/default/images/slider-images/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r="56140"/>
          <a:stretch/>
        </p:blipFill>
        <p:spPr bwMode="auto">
          <a:xfrm>
            <a:off x="214282" y="1571612"/>
            <a:ext cx="3857652" cy="5214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smtClean="0"/>
              <a:t>     </a:t>
            </a:r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Пенсионный кредит.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4071934" y="1643050"/>
          <a:ext cx="4714908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Образовательный кредит.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://trendclub.ru/upload/media/images/android/96158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97284" y="1571612"/>
            <a:ext cx="4246716" cy="2828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2294" name="Picture 6" descr="http://mahalla1.ru/wp-content/uploads/2012/11/Znanie-sil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81755" y="4214818"/>
            <a:ext cx="4298757" cy="2491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6" name="Содержимое 7"/>
          <p:cNvGraphicFramePr>
            <a:graphicFrameLocks/>
          </p:cNvGraphicFramePr>
          <p:nvPr/>
        </p:nvGraphicFramePr>
        <p:xfrm>
          <a:off x="-71470" y="1571612"/>
          <a:ext cx="471490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4294967295"/>
          </p:nvPr>
        </p:nvGraphicFramePr>
        <p:xfrm>
          <a:off x="3643306" y="1857364"/>
          <a:ext cx="5500726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746" name="AutoShape 2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7" name="AutoShape 4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8" name="AutoShape 6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9" name="AutoShape 8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AutoShape 10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1" name="AutoShape 12" descr="http://upload.wikimedia.org/wikipedia/ru/2/27/Vtb.sv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31752" name="Группа 10"/>
          <p:cNvGrpSpPr>
            <a:grpSpLocks/>
          </p:cNvGrpSpPr>
          <p:nvPr/>
        </p:nvGrpSpPr>
        <p:grpSpPr bwMode="auto">
          <a:xfrm>
            <a:off x="0" y="155575"/>
            <a:ext cx="9144000" cy="1844675"/>
            <a:chOff x="787559" y="4753693"/>
            <a:chExt cx="6762750" cy="1771651"/>
          </a:xfrm>
        </p:grpSpPr>
        <p:pic>
          <p:nvPicPr>
            <p:cNvPr id="31754" name="Picture 16" descr="банк ВТБ 2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73709" y="4753693"/>
              <a:ext cx="3276600" cy="177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Picture 18" descr="Банк ВТБ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7559" y="4753693"/>
              <a:ext cx="3486150" cy="177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 descr="http://www.profile.ru/sites/default/files/articles/moscowcit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2" y="2143116"/>
            <a:ext cx="3923928" cy="4351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5credits.ru/wp-content/uploads/2012/04/homecr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418" t="6516" r="4915" b="5307"/>
          <a:stretch/>
        </p:blipFill>
        <p:spPr bwMode="auto">
          <a:xfrm rot="171657">
            <a:off x="4781547" y="2506406"/>
            <a:ext cx="4259096" cy="424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sz="2000" b="1" smtClean="0"/>
              <a:t>Хоум Кредит энд Финанс Банк</a:t>
            </a:r>
          </a:p>
        </p:txBody>
      </p:sp>
      <p:pic>
        <p:nvPicPr>
          <p:cNvPr id="32771" name="Picture 4" descr="http://creditbanking.ru/uploads/logo/911.gif"/>
          <p:cNvPicPr>
            <a:picLocks noChangeAspect="1" noChangeArrowheads="1"/>
          </p:cNvPicPr>
          <p:nvPr/>
        </p:nvPicPr>
        <p:blipFill>
          <a:blip r:embed="rId4" cstate="print"/>
          <a:srcRect t="-2" b="5206"/>
          <a:stretch>
            <a:fillRect/>
          </a:stretch>
        </p:blipFill>
        <p:spPr bwMode="auto">
          <a:xfrm>
            <a:off x="539750" y="80963"/>
            <a:ext cx="438943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7"/>
          <p:cNvGraphicFramePr>
            <a:graphicFrameLocks/>
          </p:cNvGraphicFramePr>
          <p:nvPr/>
        </p:nvGraphicFramePr>
        <p:xfrm>
          <a:off x="0" y="1785926"/>
          <a:ext cx="5143504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/>
              <a:t>Райффайзенбанк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28662" y="1071546"/>
          <a:ext cx="4143404" cy="664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795" name="Picture 2" descr="http://fnlive.ru/images/2013/october/7/48f83b928d0ba.jpg"/>
          <p:cNvPicPr>
            <a:picLocks noChangeAspect="1" noChangeArrowheads="1"/>
          </p:cNvPicPr>
          <p:nvPr/>
        </p:nvPicPr>
        <p:blipFill>
          <a:blip r:embed="rId8" cstate="print"/>
          <a:srcRect l="4836" t="20943" r="4279" b="21970"/>
          <a:stretch>
            <a:fillRect/>
          </a:stretch>
        </p:blipFill>
        <p:spPr bwMode="auto">
          <a:xfrm>
            <a:off x="96838" y="219075"/>
            <a:ext cx="65468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upload.wikimedia.org/wikipedia/commons/0/06/Raiffeisen_Bank_in_Prag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86446" y="1857364"/>
            <a:ext cx="3000396" cy="4572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ralmik.com/wp-content/uploads/2013/04/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11828" y="1782198"/>
            <a:ext cx="6132173" cy="4599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sz="quarter" idx="1"/>
          </p:nvPr>
        </p:nvGraphicFramePr>
        <p:xfrm>
          <a:off x="71406" y="1714488"/>
          <a:ext cx="4750248" cy="493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363" name="Picture 14" descr="http://news.progorodnn.ru/userfiles/picoriginal/img-20130804195201-916.jpg"/>
          <p:cNvPicPr>
            <a:picLocks noChangeAspect="1" noChangeArrowheads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95536" y="1885952"/>
          <a:ext cx="4890844" cy="440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818" name="Picture 2" descr="http://www.itfirm.ru/galery/8/4.jpg"/>
          <p:cNvPicPr>
            <a:picLocks noChangeAspect="1" noChangeArrowheads="1"/>
          </p:cNvPicPr>
          <p:nvPr/>
        </p:nvPicPr>
        <p:blipFill>
          <a:blip r:embed="rId9" cstate="print"/>
          <a:srcRect t="4414" b="8298"/>
          <a:stretch>
            <a:fillRect/>
          </a:stretch>
        </p:blipFill>
        <p:spPr bwMode="auto">
          <a:xfrm>
            <a:off x="971550" y="96838"/>
            <a:ext cx="684053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www.restate.ru/materials/attachment/b7a398860b74666db9e9368bcd492ef63221dd13/2985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398316" cy="493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http://portamur.ru/upload/iblock/18f/sberbank_2.jpg"/>
          <p:cNvPicPr>
            <a:picLocks noChangeAspect="1" noChangeArrowheads="1"/>
          </p:cNvPicPr>
          <p:nvPr/>
        </p:nvPicPr>
        <p:blipFill>
          <a:blip r:embed="rId2" cstate="print"/>
          <a:srcRect t="28468" b="29117"/>
          <a:stretch>
            <a:fillRect/>
          </a:stretch>
        </p:blipFill>
        <p:spPr bwMode="auto">
          <a:xfrm>
            <a:off x="428625" y="168275"/>
            <a:ext cx="59880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photos.wikimapia.org/p/00/01/27/55/00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355976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idx="1"/>
          </p:nvPr>
        </p:nvGraphicFramePr>
        <p:xfrm>
          <a:off x="620685" y="1777989"/>
          <a:ext cx="371477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/>
              <a:t>Альфа-банк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071934" y="0"/>
          <a:ext cx="5072066" cy="8215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891" name="Picture 4" descr="http://igru-sha.ru/userfiles/images/logo-alfabank.jpg"/>
          <p:cNvPicPr>
            <a:picLocks noChangeAspect="1" noChangeArrowheads="1"/>
          </p:cNvPicPr>
          <p:nvPr/>
        </p:nvPicPr>
        <p:blipFill>
          <a:blip r:embed="rId8" cstate="print"/>
          <a:srcRect l="8772" t="28426" r="10782" b="36420"/>
          <a:stretch>
            <a:fillRect/>
          </a:stretch>
        </p:blipFill>
        <p:spPr bwMode="auto">
          <a:xfrm>
            <a:off x="584200" y="0"/>
            <a:ext cx="434816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xn--90ahbuecfp8j.xn--p1ai/img/alf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/>
            </a:extLst>
          </a:blip>
          <a:srcRect r="6334" b="3216"/>
          <a:stretch/>
        </p:blipFill>
        <p:spPr bwMode="auto">
          <a:xfrm>
            <a:off x="-357223" y="2714620"/>
            <a:ext cx="4746343" cy="459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expert.ru/data/public/327109/327195/un300-200_jpg_300x200_crop_q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0" y="1928813"/>
            <a:ext cx="50228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http://ocenkasochi.ru/sites/default/files/logopartner/unicred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42875"/>
            <a:ext cx="604996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857752" y="1714488"/>
          <a:ext cx="407196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FNWZs5fWJuk/T3DHNTJJbwI/AAAAAAAAHN8/bQApZREcqKY/s1600/fea121a68c52.jpg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  <a:extLst>
              <a:ext uri="{28A0092B-C50C-407E-A947-70E740481C1C}"/>
            </a:extLst>
          </a:blip>
          <a:srcRect l="20899"/>
          <a:stretch/>
        </p:blipFill>
        <p:spPr bwMode="auto">
          <a:xfrm>
            <a:off x="1714480" y="1500174"/>
            <a:ext cx="5643602" cy="4173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299450" cy="1196975"/>
          </a:xfrm>
        </p:spPr>
        <p:txBody>
          <a:bodyPr/>
          <a:lstStyle/>
          <a:p>
            <a:pPr algn="ctr" eaLnBrk="1" hangingPunct="1"/>
            <a:r>
              <a:rPr lang="ru-RU" sz="4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 чем надо помнить, </a:t>
            </a: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когда берешь кредит?!</a:t>
            </a:r>
            <a:endParaRPr lang="ru-RU" sz="4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 l="6935" r="2820" b="57954"/>
          <a:stretch>
            <a:fillRect/>
          </a:stretch>
        </p:blipFill>
        <p:spPr bwMode="auto">
          <a:xfrm>
            <a:off x="0" y="4929188"/>
            <a:ext cx="9144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Взять кредит? </a:t>
            </a:r>
            <a:r>
              <a:rPr lang="ru-RU" sz="40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Нет ничего проще!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4714876" y="1428760"/>
          <a:ext cx="4177604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763" y="4013200"/>
            <a:ext cx="4456112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20" y="1571612"/>
            <a:ext cx="4429722" cy="300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forbes.ru/sites/default/files/slideshow/9445623_X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-2325" t="52594" r="57679"/>
          <a:stretch/>
        </p:blipFill>
        <p:spPr bwMode="auto">
          <a:xfrm>
            <a:off x="4143372" y="2071678"/>
            <a:ext cx="3378818" cy="357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8" descr="http://spinpike.com/wp-content/uploads/2012/12/bistriy-kredit-290x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2" y="2071678"/>
            <a:ext cx="4873472" cy="357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Взять кредит сегодня может </a:t>
            </a:r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каждый</a:t>
            </a:r>
            <a:r>
              <a:rPr 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solidFill>
                  <a:srgbClr val="E6781E"/>
                </a:solidFill>
                <a:latin typeface="Times New Roman" pitchFamily="18" charset="0"/>
                <a:cs typeface="Times New Roman" pitchFamily="18" charset="0"/>
              </a:rPr>
              <a:t>а отдать?</a:t>
            </a:r>
          </a:p>
        </p:txBody>
      </p:sp>
      <p:pic>
        <p:nvPicPr>
          <p:cNvPr id="12" name="Picture 2" descr="http://www.forbes.ru/sites/default/files/slideshow/9445623_X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61839" t="49188" r="3212" b="1"/>
          <a:stretch/>
        </p:blipFill>
        <p:spPr bwMode="auto">
          <a:xfrm>
            <a:off x="7358082" y="2071678"/>
            <a:ext cx="1785918" cy="378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4732753" y="2279544"/>
          <a:ext cx="4398246" cy="380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357188" y="228600"/>
            <a:ext cx="8715375" cy="9906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Берите кредиты в </a:t>
            </a:r>
            <a:r>
              <a:rPr lang="ru-RU" sz="4000" b="1" dirty="0" smtClean="0">
                <a:solidFill>
                  <a:srgbClr val="E6781E"/>
                </a:solidFill>
                <a:latin typeface="Times New Roman" pitchFamily="18" charset="0"/>
                <a:cs typeface="Times New Roman" pitchFamily="18" charset="0"/>
              </a:rPr>
              <a:t>надежных банках.</a:t>
            </a:r>
            <a:endParaRPr lang="ru-RU" sz="4000" dirty="0" smtClean="0">
              <a:solidFill>
                <a:srgbClr val="E678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285720" y="1600200"/>
          <a:ext cx="8534752" cy="168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0" name="Picture 4" descr="http://nysebitch.com/imglib/negativnie-emocii-treidera-nys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43240" y="3312862"/>
            <a:ext cx="5821248" cy="330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" name="Picture 4" descr="Каждый пятый заемщик не сможет больше получить креди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 r="25659"/>
          <a:stretch>
            <a:fillRect/>
          </a:stretch>
        </p:blipFill>
        <p:spPr bwMode="auto">
          <a:xfrm>
            <a:off x="225677" y="3286124"/>
            <a:ext cx="4346323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00bankov.com/blog/wp-content/uploads/Fotolia_42197703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 r="7247"/>
          <a:stretch>
            <a:fillRect/>
          </a:stretch>
        </p:blipFill>
        <p:spPr bwMode="auto">
          <a:xfrm>
            <a:off x="0" y="1494233"/>
            <a:ext cx="9144000" cy="539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5058" name="Заголовок 7"/>
          <p:cNvSpPr>
            <a:spLocks noGrp="1"/>
          </p:cNvSpPr>
          <p:nvPr>
            <p:ph type="title"/>
          </p:nvPr>
        </p:nvSpPr>
        <p:spPr>
          <a:xfrm>
            <a:off x="612775" y="228600"/>
            <a:ext cx="8031163" cy="9906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Жить в кредит </a:t>
            </a:r>
            <a:r>
              <a:rPr lang="ru-RU" b="1" dirty="0" smtClean="0">
                <a:solidFill>
                  <a:srgbClr val="E8812C"/>
                </a:solidFill>
                <a:latin typeface="Times New Roman" pitchFamily="18" charset="0"/>
                <a:cs typeface="Times New Roman" pitchFamily="18" charset="0"/>
              </a:rPr>
              <a:t>возможно!!! 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1"/>
          </p:nvPr>
        </p:nvGraphicFramePr>
        <p:xfrm>
          <a:off x="428596" y="1785926"/>
          <a:ext cx="3143272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663300"/>
                </a:solidFill>
                <a:latin typeface="Times New Roman" pitchFamily="18" charset="0"/>
              </a:rPr>
              <a:t>Кредит-</a:t>
            </a:r>
            <a:r>
              <a:rPr lang="ru-RU" sz="4800" b="1" dirty="0" smtClean="0">
                <a:latin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E6781E"/>
                </a:solidFill>
                <a:latin typeface="Times New Roman" pitchFamily="18" charset="0"/>
              </a:rPr>
              <a:t>это</a:t>
            </a:r>
            <a:r>
              <a:rPr lang="ru-RU" sz="4800" b="1" dirty="0" smtClean="0"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E6781E"/>
                </a:solidFill>
                <a:latin typeface="Times New Roman" pitchFamily="18" charset="0"/>
              </a:rPr>
              <a:t>новые возможности и ответственность!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46082" name="Picture 4" descr="http://krediti-v-bankah.ru/wp-content/uploads/2012/12/140.jpg"/>
          <p:cNvPicPr>
            <a:picLocks noChangeAspect="1" noChangeArrowheads="1"/>
          </p:cNvPicPr>
          <p:nvPr/>
        </p:nvPicPr>
        <p:blipFill>
          <a:blip r:embed="rId2" cstate="print"/>
          <a:srcRect b="2402"/>
          <a:stretch>
            <a:fillRect/>
          </a:stretch>
        </p:blipFill>
        <p:spPr bwMode="auto">
          <a:xfrm>
            <a:off x="857250" y="1585913"/>
            <a:ext cx="8286750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634163" y="4714875"/>
            <a:ext cx="2581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6960" b="9126"/>
          <a:stretch>
            <a:fillRect/>
          </a:stretch>
        </p:blipFill>
        <p:spPr bwMode="auto">
          <a:xfrm>
            <a:off x="4286248" y="4723569"/>
            <a:ext cx="2571768" cy="2195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4" descr="http://mostehnadzor.com/wp-content/uploads/2012/03/canstockphoto2618091-590x300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/>
            <a:extLst/>
          </a:blip>
          <a:srcRect l="20521"/>
          <a:stretch/>
        </p:blipFill>
        <p:spPr bwMode="auto">
          <a:xfrm>
            <a:off x="4345615" y="1499419"/>
            <a:ext cx="4798385" cy="32869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Что такое кредит?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214282" y="1700808"/>
          <a:ext cx="4500594" cy="48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390" name="Picture 18" descr="http://sprocketink.com/wp-content/uploads/2011/11/fifteen-minutes-300x225.jpg"/>
          <p:cNvPicPr>
            <a:picLocks noChangeAspect="1" noChangeArrowheads="1"/>
          </p:cNvPicPr>
          <p:nvPr/>
        </p:nvPicPr>
        <p:blipFill>
          <a:blip r:embed="rId10" cstate="print"/>
          <a:srcRect l="22340" t="3827" r="21379" b="8977"/>
          <a:stretch>
            <a:fillRect/>
          </a:stretch>
        </p:blipFill>
        <p:spPr bwMode="auto">
          <a:xfrm>
            <a:off x="5857875" y="3357563"/>
            <a:ext cx="17208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://vip74.ru/sites/default/files/styles/main_image_in_publication/public/v.i.p.nedvizhimost/2013.06.07-mozhet-li-molodaya-semya-samostoyatelno-kupit-kvartiru/051.jpg?itok=Ssv9d4BL"/>
          <p:cNvPicPr>
            <a:picLocks noChangeAspect="1" noChangeArrowheads="1"/>
          </p:cNvPicPr>
          <p:nvPr/>
        </p:nvPicPr>
        <p:blipFill>
          <a:blip r:embed="rId2" cstate="print"/>
          <a:srcRect l="10204" r="9711" b="27905"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sz="quarter" idx="1"/>
          </p:nvPr>
        </p:nvGraphicFramePr>
        <p:xfrm>
          <a:off x="3428992" y="1571612"/>
          <a:ext cx="5500726" cy="461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0" y="3571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Заключение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 descr="http://pics.realty.rbc.ru/realty_pics/v3/44/86/0418c3016d7151a275a2c38fc6812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4348" y="1857364"/>
            <a:ext cx="7858180" cy="5000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857224" y="214290"/>
            <a:ext cx="7277953" cy="923330"/>
          </a:xfr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Спасибо за внимание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" y="274638"/>
            <a:ext cx="9036050" cy="12096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Субъекты кредитных отношений кредитор </a:t>
            </a:r>
            <a:r>
              <a:rPr lang="ru-RU" sz="4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заемщик</a:t>
            </a:r>
            <a:r>
              <a:rPr lang="ru-RU" b="1" i="1" dirty="0">
                <a:solidFill>
                  <a:schemeClr val="tx1"/>
                </a:solidFill>
              </a:rPr>
              <a:t/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t="25385" b="13699"/>
          <a:stretch>
            <a:fillRect/>
          </a:stretch>
        </p:blipFill>
        <p:spPr bwMode="auto">
          <a:xfrm>
            <a:off x="3500430" y="1594703"/>
            <a:ext cx="5603142" cy="5263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3" name="Схема 2"/>
          <p:cNvGraphicFramePr/>
          <p:nvPr/>
        </p:nvGraphicFramePr>
        <p:xfrm>
          <a:off x="71438" y="1714488"/>
          <a:ext cx="4143372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050" cy="18589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Субъекты кредитных отношений кредитор </a:t>
            </a:r>
            <a:r>
              <a:rPr lang="ru-RU" sz="4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заемщик   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7" name="Picture 6" descr="D:\MediaPartner\HMB\Presentation\Услуги МБ\Image\ImagePrint\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" r="49929" b="23813"/>
          <a:stretch/>
        </p:blipFill>
        <p:spPr bwMode="auto">
          <a:xfrm>
            <a:off x="35496" y="1556792"/>
            <a:ext cx="4464496" cy="509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3" name="Схема 2"/>
          <p:cNvGraphicFramePr/>
          <p:nvPr/>
        </p:nvGraphicFramePr>
        <p:xfrm>
          <a:off x="4572000" y="1785926"/>
          <a:ext cx="4464496" cy="4810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129" y="1643050"/>
            <a:ext cx="4672916" cy="2938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" name="Picture 2" descr="http://www.19rus.info/media/2013/08/mortgage-rates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0461" y="3645024"/>
            <a:ext cx="482609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Субъекты кредитных отношений</a:t>
            </a:r>
            <a:endParaRPr lang="ru-RU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3635896" y="1428736"/>
          <a:ext cx="565101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Формы  кредитов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www.tampabay.com/multimedia/archive/00108/a4s_creditcards0220_10871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29058" y="3345210"/>
            <a:ext cx="5286806" cy="351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7" name="Picture 16" descr="работа в хоум кредит webcli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323933"/>
            <a:ext cx="5301101" cy="3534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15" name="Схема 14"/>
          <p:cNvGraphicFramePr/>
          <p:nvPr/>
        </p:nvGraphicFramePr>
        <p:xfrm>
          <a:off x="928662" y="1571612"/>
          <a:ext cx="7572428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olgarskiydom.com/images/del/r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6201" t="5951" b="11238"/>
          <a:stretch/>
        </p:blipFill>
        <p:spPr bwMode="auto">
          <a:xfrm>
            <a:off x="4143404" y="3434074"/>
            <a:ext cx="4929190" cy="335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Ипотечный кредит.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http://saurfang.ru/uploads/vtorichryn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3571876"/>
            <a:ext cx="4473434" cy="316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108106" y="1714488"/>
          <a:ext cx="8964488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Объект 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75" y="1700213"/>
            <a:ext cx="90519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 l="8422"/>
          <a:stretch>
            <a:fillRect/>
          </a:stretch>
        </p:blipFill>
        <p:spPr bwMode="auto">
          <a:xfrm>
            <a:off x="0" y="1673600"/>
            <a:ext cx="6215074" cy="518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Кредит «Ипотечный +».</a:t>
            </a:r>
            <a:endParaRPr lang="ru-RU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4851402" y="1209659"/>
          <a:ext cx="428624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Объект 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6638" y="1200150"/>
            <a:ext cx="4297362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6638" y="1200150"/>
            <a:ext cx="4297362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0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1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2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13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Горизонт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ppt/theme/themeOverride15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16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17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18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Горизонт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4.xml><?xml version="1.0" encoding="utf-8"?>
<a:themeOverride xmlns:a="http://schemas.openxmlformats.org/drawingml/2006/main">
  <a:clrScheme name="Техническая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6.xml><?xml version="1.0" encoding="utf-8"?>
<a:themeOverride xmlns:a="http://schemas.openxmlformats.org/drawingml/2006/main">
  <a:clrScheme name="Горизонт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8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9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2396</TotalTime>
  <Words>789</Words>
  <Application>Microsoft Office PowerPoint</Application>
  <PresentationFormat>Экран (4:3)</PresentationFormat>
  <Paragraphs>63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Обычная</vt:lpstr>
      <vt:lpstr>Слайд 1</vt:lpstr>
      <vt:lpstr>Слайд 2</vt:lpstr>
      <vt:lpstr>Что такое кредит?</vt:lpstr>
      <vt:lpstr>Субъекты кредитных отношений кредитор и заемщик  </vt:lpstr>
      <vt:lpstr>Субъекты кредитных отношений кредитор и заемщик     </vt:lpstr>
      <vt:lpstr>Субъекты кредитных отношений</vt:lpstr>
      <vt:lpstr>  Формы  кредитов</vt:lpstr>
      <vt:lpstr>Ипотечный кредит.</vt:lpstr>
      <vt:lpstr>Кредит «Ипотечный +».</vt:lpstr>
      <vt:lpstr>Кредит «На недвижимость».</vt:lpstr>
      <vt:lpstr>Кредит «Молодая семья».</vt:lpstr>
      <vt:lpstr>Автокредит</vt:lpstr>
      <vt:lpstr>Доверительный кредит.</vt:lpstr>
      <vt:lpstr>Кредит на неотложные нужды.</vt:lpstr>
      <vt:lpstr>     Пенсионный кредит.</vt:lpstr>
      <vt:lpstr>Образовательный кредит.</vt:lpstr>
      <vt:lpstr>Слайд 17</vt:lpstr>
      <vt:lpstr>Хоум Кредит энд Финанс Банк</vt:lpstr>
      <vt:lpstr>Райффайзенбанк</vt:lpstr>
      <vt:lpstr>Слайд 20</vt:lpstr>
      <vt:lpstr>Слайд 21</vt:lpstr>
      <vt:lpstr>Альфа-банк </vt:lpstr>
      <vt:lpstr>Слайд 23</vt:lpstr>
      <vt:lpstr>О чем надо помнить, когда берешь кредит?!</vt:lpstr>
      <vt:lpstr>Взять кредит? Нет ничего проще!</vt:lpstr>
      <vt:lpstr>Взять кредит сегодня может  каждый, а отдать?</vt:lpstr>
      <vt:lpstr>Берите кредиты в надежных банках.</vt:lpstr>
      <vt:lpstr>Жить в кредит возможно!!! </vt:lpstr>
      <vt:lpstr>Кредит- это новые возможности и ответственность!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Выгодно ли жить в долг?</dc:title>
  <dc:creator>ВКТС</dc:creator>
  <cp:lastModifiedBy>STUDENT</cp:lastModifiedBy>
  <cp:revision>196</cp:revision>
  <dcterms:created xsi:type="dcterms:W3CDTF">2013-02-03T11:25:56Z</dcterms:created>
  <dcterms:modified xsi:type="dcterms:W3CDTF">2013-12-06T09:04:47Z</dcterms:modified>
</cp:coreProperties>
</file>