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335" r:id="rId2"/>
    <p:sldId id="303" r:id="rId3"/>
    <p:sldId id="304" r:id="rId4"/>
    <p:sldId id="334" r:id="rId5"/>
    <p:sldId id="302" r:id="rId6"/>
    <p:sldId id="305" r:id="rId7"/>
    <p:sldId id="259" r:id="rId8"/>
    <p:sldId id="261" r:id="rId9"/>
    <p:sldId id="263" r:id="rId10"/>
    <p:sldId id="266" r:id="rId11"/>
    <p:sldId id="268" r:id="rId12"/>
    <p:sldId id="306" r:id="rId13"/>
    <p:sldId id="274" r:id="rId14"/>
    <p:sldId id="275" r:id="rId15"/>
    <p:sldId id="277" r:id="rId16"/>
    <p:sldId id="307" r:id="rId17"/>
    <p:sldId id="280" r:id="rId18"/>
    <p:sldId id="338" r:id="rId19"/>
    <p:sldId id="337" r:id="rId20"/>
    <p:sldId id="339" r:id="rId21"/>
    <p:sldId id="340" r:id="rId22"/>
    <p:sldId id="341" r:id="rId23"/>
    <p:sldId id="343" r:id="rId24"/>
    <p:sldId id="346" r:id="rId25"/>
    <p:sldId id="347" r:id="rId26"/>
    <p:sldId id="348" r:id="rId27"/>
    <p:sldId id="34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00FF"/>
    <a:srgbClr val="006600"/>
    <a:srgbClr val="800000"/>
    <a:srgbClr val="00CC00"/>
    <a:srgbClr val="FF00FF"/>
    <a:srgbClr val="FF0066"/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103" autoAdjust="0"/>
  </p:normalViewPr>
  <p:slideViewPr>
    <p:cSldViewPr>
      <p:cViewPr>
        <p:scale>
          <a:sx n="78" d="100"/>
          <a:sy n="78" d="100"/>
        </p:scale>
        <p:origin x="-138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9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695D5D-3DCC-4866-AC02-2AEC1C7E4DFD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825926-D2A0-4A2F-8988-8D315E9CC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485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AA1A8-A266-4A47-A22F-CE4C5FDB523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BB98C96-D58C-42D1-9A72-F2615C5D309D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13B8572-4E79-4A97-A616-ED89D7592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08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654E0-33CA-40E0-B1A3-DE48316699BB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62CF6-359F-4AC7-BB41-3542553D4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0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CEEC9-E5BF-4B50-B0C8-C05F33536795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3F2C1-3A7D-4B75-998B-A28FE8DD1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598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206E79-7D21-4AAA-B6BA-6D2C67BC0B94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90C17F-2C82-4FFA-8357-4328AE2E7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42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64DDEFE-5238-424B-99AA-15E2649CE545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F0FEBDD-728F-4346-A10B-B2FD74486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2531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D7A8C7-9074-47FE-84B4-E5C78C7E485C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15D6E4-6272-4658-B14D-F768074A3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92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E5F127-D6C1-4523-A7E4-9CBB7F2BF2A7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075903-DF26-4462-A01F-B06668DA5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76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C6178D-59A1-4E74-90CF-491A956B867D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7AD6BF-A74D-465C-BE2D-3D21D43B6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88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3435E-21A3-48A8-9864-487697A7779D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D5DDE-7375-42A7-9296-D77673EEE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76D3794-66E3-4CF0-BBE3-C091FC4124F1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5DFF836-D15A-430B-A2B8-CDFC22D84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282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3B8241D-B75D-4F93-B4EE-114CD65508E0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1086342-E09C-4363-926D-A41BE3EA8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59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4B37BE7-A525-442F-92B2-A218B1A4FC73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1E6727A-8A9C-4672-AA7A-FD23BB682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56" r:id="rId7"/>
    <p:sldLayoutId id="2147483865" r:id="rId8"/>
    <p:sldLayoutId id="2147483866" r:id="rId9"/>
    <p:sldLayoutId id="2147483857" r:id="rId10"/>
    <p:sldLayoutId id="2147483858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DE8CD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2.jpeg"/><Relationship Id="rId16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-fotki.yandex.ru/get/5603/tatyana2q8-medvedeva.1fe/0_5b3ef_d84b7aa9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7038" y="260350"/>
            <a:ext cx="8229600" cy="47529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i="1" u="sng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000" b="1" i="1" u="sng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5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244" name="Прямоугольник 8"/>
          <p:cNvSpPr>
            <a:spLocks noChangeArrowheads="1"/>
          </p:cNvSpPr>
          <p:nvPr/>
        </p:nvSpPr>
        <p:spPr bwMode="auto">
          <a:xfrm>
            <a:off x="928688" y="714375"/>
            <a:ext cx="76438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ru-RU">
                <a:latin typeface="Cambria" pitchFamily="18" charset="0"/>
              </a:rPr>
              <a:t/>
            </a:r>
            <a:br>
              <a:rPr lang="ru-RU">
                <a:latin typeface="Cambria" pitchFamily="18" charset="0"/>
              </a:rPr>
            </a:br>
            <a:endParaRPr lang="ru-RU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5" y="1668463"/>
            <a:ext cx="8215313" cy="200025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«Встреча друзей»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Заседание семейного клуба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«Островок детства»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71750" y="5929313"/>
            <a:ext cx="4572000" cy="5842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Тяжинский, 2013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thabarova\Desktop\77470510_large_XR_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338" y="960438"/>
            <a:ext cx="8569325" cy="58975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270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ru-RU" sz="2700" smtClean="0">
              <a:solidFill>
                <a:srgbClr val="0000FF"/>
              </a:solidFill>
            </a:endParaRPr>
          </a:p>
        </p:txBody>
      </p:sp>
      <p:pic>
        <p:nvPicPr>
          <p:cNvPr id="32775" name="Picture 7" descr="http://www.sndko.ru/attaches/news_3351/39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4076042" cy="2714644"/>
          </a:xfrm>
          <a:prstGeom prst="rect">
            <a:avLst/>
          </a:prstGeom>
          <a:noFill/>
          <a:effectLst>
            <a:innerShdw blurRad="1003300">
              <a:schemeClr val="accent4">
                <a:lumMod val="75000"/>
              </a:schemeClr>
            </a:innerShdw>
          </a:effectLst>
        </p:spPr>
      </p:pic>
      <p:pic>
        <p:nvPicPr>
          <p:cNvPr id="32777" name="Picture 9" descr="http://kemoblast.ru/uploads/2012/10/MG_99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357166"/>
            <a:ext cx="4072769" cy="2713483"/>
          </a:xfrm>
          <a:prstGeom prst="rect">
            <a:avLst/>
          </a:prstGeom>
          <a:noFill/>
          <a:effectLst>
            <a:innerShdw blurRad="482600">
              <a:schemeClr val="accent4">
                <a:lumMod val="75000"/>
              </a:schemeClr>
            </a:innerShdw>
          </a:effectLst>
        </p:spPr>
      </p:pic>
      <p:pic>
        <p:nvPicPr>
          <p:cNvPr id="32779" name="Picture 11" descr="http://kemoblast.ru/uploads/2012/10/MG_98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71670" y="3214686"/>
            <a:ext cx="5322466" cy="3546094"/>
          </a:xfrm>
          <a:prstGeom prst="rect">
            <a:avLst/>
          </a:prstGeom>
          <a:noFill/>
          <a:effectLst>
            <a:innerShdw blurRad="1054100">
              <a:schemeClr val="accent4">
                <a:lumMod val="75000"/>
              </a:schemeClr>
            </a:inn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Users\thabarova\Desktop\77470510_large_XR_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-142875"/>
            <a:ext cx="9364663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14376" y="0"/>
            <a:ext cx="8629624" cy="893961"/>
          </a:xfrm>
        </p:spPr>
        <p:txBody>
          <a:bodyPr>
            <a:noAutofit/>
          </a:bodyPr>
          <a:lstStyle/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Ну конечно же - с улыбки!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57484" y="1214422"/>
            <a:ext cx="2857715" cy="357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965200">
              <a:schemeClr val="accent4">
                <a:lumMod val="75000"/>
              </a:schemeClr>
            </a:innerShdw>
          </a:effec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10" y="1142984"/>
            <a:ext cx="2928958" cy="342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04900">
              <a:schemeClr val="accent4">
                <a:lumMod val="75000"/>
              </a:schemeClr>
            </a:inn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00364" y="3571876"/>
            <a:ext cx="319622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863600">
              <a:schemeClr val="accent4">
                <a:lumMod val="75000"/>
              </a:schemeClr>
            </a:inn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thabarova\Desktop\77470510_large_XR_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0"/>
            <a:ext cx="7286625" cy="10001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Группа «Петрушки»</a:t>
            </a:r>
            <a:endParaRPr lang="ru-RU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1508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3940805" cy="370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508000">
              <a:srgbClr val="7030A0"/>
            </a:inn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1857364"/>
            <a:ext cx="4349781" cy="287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17500">
              <a:srgbClr val="7030A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thabarova\Desktop\77470510_large_XR_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710535"/>
          </a:xfrm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Группа «Артемон» </a:t>
            </a:r>
            <a:endParaRPr lang="ru-RU" sz="6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3307432" cy="363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850900">
              <a:schemeClr val="accent3">
                <a:lumMod val="50000"/>
              </a:schemeClr>
            </a:inn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Picture 2" descr="K:\Зубцова\SDC137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7686" y="1714488"/>
            <a:ext cx="4572032" cy="3429024"/>
          </a:xfrm>
          <a:prstGeom prst="rect">
            <a:avLst/>
          </a:prstGeom>
          <a:noFill/>
          <a:ln>
            <a:noFill/>
          </a:ln>
          <a:effectLst>
            <a:innerShdw blurRad="1016000">
              <a:schemeClr val="accent3">
                <a:lumMod val="50000"/>
              </a:scheme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thabarova\Desktop\77470510_large_XR_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357188"/>
            <a:ext cx="8248650" cy="809625"/>
          </a:xfrm>
        </p:spPr>
        <p:txBody>
          <a:bodyPr>
            <a:normAutofit fontScale="92500" lnSpcReduction="20000"/>
          </a:bodyPr>
          <a:lstStyle/>
          <a:p>
            <a:pPr marL="457200" indent="-45720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Группа «Пьеро»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3556" name="Picture 3" descr="K:\группа пьеро\SDC130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1857375"/>
            <a:ext cx="40259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K:\группа пьеро\SDC119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785938"/>
            <a:ext cx="4238625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thabarova\Desktop\77470510_large_XR_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928662" y="50629"/>
            <a:ext cx="7529538" cy="735165"/>
          </a:xfrm>
        </p:spPr>
        <p:txBody>
          <a:bodyPr>
            <a:noAutofit/>
          </a:bodyPr>
          <a:lstStyle/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Группа «Черепашки»</a:t>
            </a:r>
            <a:endParaRPr lang="ru-RU" sz="5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Крот\Desktop\сайт\DSCN21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29256" y="1643050"/>
            <a:ext cx="3514947" cy="3972623"/>
          </a:xfrm>
          <a:prstGeom prst="rect">
            <a:avLst/>
          </a:prstGeom>
          <a:noFill/>
          <a:effectLst>
            <a:innerShdw blurRad="1231900">
              <a:schemeClr val="accent4">
                <a:lumMod val="75000"/>
              </a:schemeClr>
            </a:innerShdw>
          </a:effectLst>
        </p:spPr>
      </p:pic>
      <p:pic>
        <p:nvPicPr>
          <p:cNvPr id="14" name="Picture 3" descr="D:\нина\все дети\DSCN21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44" y="1643050"/>
            <a:ext cx="5048252" cy="3786190"/>
          </a:xfrm>
          <a:prstGeom prst="rect">
            <a:avLst/>
          </a:prstGeom>
          <a:noFill/>
          <a:effectLst>
            <a:innerShdw blurRad="609600">
              <a:schemeClr val="accent4">
                <a:lumMod val="75000"/>
              </a:schemeClr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thabarova\Desktop\77470510_large_XR_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8286808" cy="449413"/>
          </a:xfrm>
        </p:spPr>
        <p:txBody>
          <a:bodyPr>
            <a:noAutofit/>
          </a:bodyPr>
          <a:lstStyle/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 </a:t>
            </a:r>
            <a:br>
              <a:rPr lang="ru-RU" sz="5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5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5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Группа</a:t>
            </a:r>
            <a:r>
              <a:rPr lang="ru-RU" sz="5400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«Буратино»</a:t>
            </a:r>
            <a:endParaRPr lang="ru-RU" sz="5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4071966" cy="367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520700">
              <a:schemeClr val="accent4">
                <a:lumMod val="75000"/>
              </a:schemeClr>
            </a:innerShdw>
          </a:effectLst>
        </p:spPr>
      </p:pic>
      <p:pic>
        <p:nvPicPr>
          <p:cNvPr id="5123" name="Picture 3" descr="D:\нина\детки\SDC167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0562" y="1643050"/>
            <a:ext cx="4524375" cy="3393281"/>
          </a:xfrm>
          <a:prstGeom prst="rect">
            <a:avLst/>
          </a:prstGeom>
          <a:noFill/>
          <a:effectLst>
            <a:innerShdw blurRad="965200">
              <a:schemeClr val="accent4">
                <a:lumMod val="75000"/>
              </a:schemeClr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thabarova\Desktop\77470510_large_XR_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642918"/>
          </a:xfrm>
        </p:spPr>
        <p:txBody>
          <a:bodyPr>
            <a:noAutofit/>
          </a:bodyPr>
          <a:lstStyle/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Группа «</a:t>
            </a:r>
            <a:r>
              <a:rPr lang="ru-RU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Мальвина</a:t>
            </a: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»</a:t>
            </a:r>
            <a:endParaRPr lang="ru-RU" sz="5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6314" y="1857364"/>
            <a:ext cx="3914727" cy="37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838200">
              <a:schemeClr val="accent4">
                <a:lumMod val="75000"/>
              </a:schemeClr>
            </a:innerShdw>
          </a:effectLst>
        </p:spPr>
      </p:pic>
      <p:pic>
        <p:nvPicPr>
          <p:cNvPr id="26629" name="Picture 4" descr="http://nsportal.ru/sites/default/files/styles/media_gallery_large/public/styles/media_gallery_large/public/sdc17291_0.jpg?itok=pCPjeSu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71688"/>
            <a:ext cx="431006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thabarova\Desktop\77470510_large_XR_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G:\Участие в жизни ДОУ\Выставка оранжевое настроение октябрь\Оранжевая выставка\251020132584.jpg"/>
          <p:cNvPicPr>
            <a:picLocks noChangeAspect="1" noChangeArrowheads="1"/>
          </p:cNvPicPr>
          <p:nvPr/>
        </p:nvPicPr>
        <p:blipFill>
          <a:blip r:embed="rId3" cstate="email"/>
          <a:srcRect r="-615"/>
          <a:stretch>
            <a:fillRect/>
          </a:stretch>
        </p:blipFill>
        <p:spPr bwMode="auto">
          <a:xfrm>
            <a:off x="179388" y="333375"/>
            <a:ext cx="6111875" cy="6119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92733" y="3789040"/>
            <a:ext cx="2951267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:\Участие в жизни ДОУ\Выставка оранжевое настроение октябрь\Оранжевая выставка\25102013258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0638" y="115888"/>
            <a:ext cx="2773362" cy="283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:\Users\thabarova\Desktop\77470510_large_XR_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G:\Участие в жизни ДОУ\Выставка оранжевое настроение октябрь\Оранжевая выставка\2510201325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345288" cy="32589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507" name="Picture 3" descr="G:\Участие в жизни ДОУ\Выставка оранжевое настроение октябрь\Оранжевая выставка\2510201325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653040"/>
            <a:ext cx="4273280" cy="32049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508" name="Picture 4" descr="G:\Участие в жизни ДОУ\Выставка оранжевое настроение октябрь\Оранжевая выставка\25102013259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115888"/>
            <a:ext cx="4176712" cy="288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9" name="Picture 5" descr="G:\Участие в жизни ДОУ\Выставка оранжевое настроение октябрь\Оранжевая выставка\251020132591.jpg"/>
          <p:cNvPicPr>
            <a:picLocks noChangeAspect="1" noChangeArrowheads="1"/>
          </p:cNvPicPr>
          <p:nvPr/>
        </p:nvPicPr>
        <p:blipFill>
          <a:blip r:embed="rId6" cstate="email"/>
          <a:srcRect r="-1724"/>
          <a:stretch>
            <a:fillRect/>
          </a:stretch>
        </p:blipFill>
        <p:spPr bwMode="auto">
          <a:xfrm>
            <a:off x="4716463" y="3263900"/>
            <a:ext cx="4176712" cy="344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-fotki.yandex.ru/get/5603/tatyana2q8-medvedeva.1fe/0_5b3ef_d84b7aa9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7038" y="260350"/>
            <a:ext cx="8229600" cy="47529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i="1" u="sng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000" b="1" i="1" u="sng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5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75" y="642938"/>
            <a:ext cx="7715250" cy="4616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Тот, кто стал учителем, поймет,</a:t>
            </a:r>
            <a:b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Какое счастье быть полезным людям,</a:t>
            </a:r>
            <a:b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Учить Его Величество — Народ!</a:t>
            </a:r>
            <a:b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Нести ему дар мудрости и знанья</a:t>
            </a:r>
            <a:b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 доброты своей сердечный свет —</a:t>
            </a:r>
            <a:b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Нет на земле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ответственней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призванья,</a:t>
            </a:r>
            <a:b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Почетнее и радостнее нет.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thabarova\Desktop\77470510_large_XR_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C:\Users\user\Desktop\Новая папка\0410201324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248472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7" name="Picture 3" descr="C:\Users\user\Desktop\Новая папка\0410201324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07496" y="692696"/>
            <a:ext cx="4536504" cy="4389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23850" y="5300663"/>
            <a:ext cx="3600450" cy="1354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«Черепашка»,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Поделку выполнил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Малев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Максим с мамой и сестрой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«Отправляемся в путешествие!»</a:t>
            </a:r>
          </a:p>
          <a:p>
            <a:pPr>
              <a:defRPr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9338" y="5300663"/>
            <a:ext cx="3889375" cy="1354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«Черепашка»,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Поделку выполнил Попович Антон с мамой и сестрой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«По морям, по волнам…»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thabarova\Desktop\77470510_large_XR_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C:\Users\user\Desktop\Новая папка\0410201324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60350"/>
            <a:ext cx="3095625" cy="412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 descr="C:\Users\user\Desktop\Новая папка\041020132390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563938" y="260350"/>
            <a:ext cx="5257800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288" y="4724400"/>
            <a:ext cx="8208962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«Буратино», </a:t>
            </a:r>
          </a:p>
          <a:p>
            <a:pPr algn="ctr"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поделки выполнены </a:t>
            </a:r>
          </a:p>
          <a:p>
            <a:pPr algn="ctr">
              <a:defRPr/>
            </a:pPr>
            <a:r>
              <a:rPr lang="ru-RU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Виниченко</a:t>
            </a: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Сашей с мамой </a:t>
            </a:r>
          </a:p>
          <a:p>
            <a:pPr algn="ctr"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«Лесная история»</a:t>
            </a:r>
          </a:p>
          <a:p>
            <a:pPr algn="ctr"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«Дары леса»</a:t>
            </a:r>
          </a:p>
          <a:p>
            <a:pPr algn="ctr">
              <a:defRPr/>
            </a:pP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Users\thabarova\Desktop\77470510_large_XR_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9192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Методическое объединение </a:t>
            </a:r>
            <a:br>
              <a:rPr lang="ru-RU" sz="2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«Интеграция образовательных областей </a:t>
            </a:r>
            <a:r>
              <a:rPr lang="ru-RU" sz="18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«Коммуникация» и «Художественное творчество» в процессе использования дидактических игр с детьми дошкольного возраста»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chemeClr val="bg2"/>
              </a:solidFill>
            </a:endParaRPr>
          </a:p>
        </p:txBody>
      </p:sp>
      <p:pic>
        <p:nvPicPr>
          <p:cNvPr id="54274" name="Picture 2" descr="C:\Users\Крот\Desktop\Районное МО логопедов\DSC038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85852" y="1643050"/>
            <a:ext cx="6286512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Users\thabarova\Desktop\77470510_large_XR_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600075" y="314325"/>
            <a:ext cx="8229600" cy="94297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Методическое объединение  </a:t>
            </a:r>
            <a:br>
              <a:rPr lang="ru-RU" sz="2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«Анализ и синтез как исследовательские методы на интегрированном занятии»</a:t>
            </a:r>
            <a:endParaRPr lang="ru-RU" sz="2000" b="1" dirty="0" smtClean="0">
              <a:solidFill>
                <a:schemeClr val="bg2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775" y="1412875"/>
            <a:ext cx="38576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«Чудо человек»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33801" name="Picture 9" descr="C:\Users\Оля\Desktop\фото 1 сент\SDC100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2" name="Picture 10" descr="C:\Users\Оля\Desktop\фото 1 сент\SDC101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C:\Users\thabarova\Desktop\77470510_large_XR_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600075" y="314325"/>
            <a:ext cx="8229600" cy="94297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Методическое объединение  </a:t>
            </a:r>
            <a:b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«Анализ и синтез как исследовательские методы на интегрированном занятии»</a:t>
            </a:r>
            <a:endParaRPr lang="ru-RU" sz="2000" b="1" dirty="0" smtClean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713" y="1196975"/>
            <a:ext cx="5153025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кружок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«Счастливый английский</a:t>
            </a:r>
            <a:r>
              <a:rPr lang="ru-RU" sz="2000" b="1" dirty="0">
                <a:solidFill>
                  <a:srgbClr val="37633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19475" y="1844675"/>
            <a:ext cx="18192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" indent="-53975" algn="ctr" eaLnBrk="0" hangingPunct="0">
              <a:defRPr/>
            </a:pPr>
            <a:r>
              <a:rPr lang="ru-RU" sz="2000" b="1" dirty="0">
                <a:solidFill>
                  <a:schemeClr val="bg2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«Животные»</a:t>
            </a:r>
            <a:endParaRPr lang="ru-RU" sz="2000" b="1" dirty="0">
              <a:solidFill>
                <a:schemeClr val="bg2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Cambria"/>
              <a:ea typeface="+mj-ea"/>
              <a:cs typeface="+mj-cs"/>
            </a:endParaRPr>
          </a:p>
        </p:txBody>
      </p:sp>
      <p:pic>
        <p:nvPicPr>
          <p:cNvPr id="50178" name="Picture 2" descr="C:\Users\Оля\Desktop\фото 1 сент\SDC101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4008445" cy="3006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9" name="Picture 3" descr="C:\Users\Оля\Desktop\фото 1 сент\SDC101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4135488" cy="310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C:\Users\thabarova\Desktop\77470510_large_XR_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600075" y="314325"/>
            <a:ext cx="8229600" cy="94297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Методическое объединение  </a:t>
            </a:r>
            <a:b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«Анализ и синтез как исследовательские методы на интегрированном занятии»</a:t>
            </a:r>
            <a:endParaRPr lang="ru-RU" sz="2000" b="1" dirty="0" smtClean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2275" y="1484313"/>
            <a:ext cx="5153025" cy="6778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37633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92275" y="1484313"/>
            <a:ext cx="57213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" indent="-53975" algn="ctr" eaLnBrk="0" hangingPunct="0">
              <a:defRPr/>
            </a:pPr>
            <a:r>
              <a:rPr lang="ru-RU" sz="2000" b="1" dirty="0">
                <a:solidFill>
                  <a:schemeClr val="bg2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«Путешествие в стану геометрических фигур»</a:t>
            </a:r>
            <a:endParaRPr lang="ru-RU" sz="2000" b="1" dirty="0">
              <a:solidFill>
                <a:schemeClr val="bg2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Cambria"/>
              <a:ea typeface="+mj-ea"/>
              <a:cs typeface="+mj-cs"/>
            </a:endParaRPr>
          </a:p>
        </p:txBody>
      </p:sp>
      <p:pic>
        <p:nvPicPr>
          <p:cNvPr id="51202" name="Picture 2" descr="C:\Users\Оля\Desktop\фото 1 сент\SDC101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991472" cy="2993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3" name="Picture 3" descr="C:\Users\Оля\Desktop\фото 1 сент\SDC101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C:\Users\thabarova\Desktop\77470510_large_XR_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5785" y="357168"/>
            <a:ext cx="8229600" cy="7143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763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года 2014</a:t>
            </a:r>
            <a:r>
              <a:rPr lang="ru-RU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714356"/>
            <a:ext cx="4529129" cy="373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7686" y="3000372"/>
            <a:ext cx="4547699" cy="364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thabarova\Desktop\77470510_large_XR_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95505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МАДОУ «Тяжинский детский сад № 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«Золотой ключик» </a:t>
            </a:r>
            <a:r>
              <a:rPr lang="ru-RU" sz="5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Picture 2" descr="K:\Эмблема д.сада\emblem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4306230" cy="430623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-fotki.yandex.ru/get/5603/tatyana2q8-medvedeva.1fe/0_5b3ef_d84b7aa9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7038" y="260350"/>
            <a:ext cx="8229600" cy="47529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5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38" y="1428750"/>
            <a:ext cx="607218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kern="1400" dirty="0">
                <a:solidFill>
                  <a:srgbClr val="000000"/>
                </a:solidFill>
                <a:latin typeface="Times New Roman"/>
                <a:cs typeface="+mn-cs"/>
              </a:rPr>
              <a:t> </a:t>
            </a: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0" y="357188"/>
            <a:ext cx="3571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/>
          </a:p>
        </p:txBody>
      </p:sp>
      <p:pic>
        <p:nvPicPr>
          <p:cNvPr id="12300" name="Picture 12" descr="http://dou75.ru/38/images/stories/news/image001.jpg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5786" y="642918"/>
            <a:ext cx="7572386" cy="5715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-fotki.yandex.ru/get/5603/tatyana2q8-medvedeva.1fe/0_5b3ef_d84b7aa9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7038" y="260350"/>
            <a:ext cx="8229600" cy="47529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i="1" u="sng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000" b="1" i="1" u="sng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5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316" name="Прямоугольник 8"/>
          <p:cNvSpPr>
            <a:spLocks noChangeArrowheads="1"/>
          </p:cNvSpPr>
          <p:nvPr/>
        </p:nvSpPr>
        <p:spPr bwMode="auto">
          <a:xfrm>
            <a:off x="928688" y="714375"/>
            <a:ext cx="76438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ru-RU">
                <a:latin typeface="Cambria" pitchFamily="18" charset="0"/>
              </a:rPr>
              <a:t/>
            </a:r>
            <a:br>
              <a:rPr lang="ru-RU">
                <a:latin typeface="Cambria" pitchFamily="18" charset="0"/>
              </a:rPr>
            </a:br>
            <a:endParaRPr lang="ru-RU">
              <a:latin typeface="Cambria" pitchFamily="18" charset="0"/>
            </a:endParaRPr>
          </a:p>
        </p:txBody>
      </p:sp>
      <p:pic>
        <p:nvPicPr>
          <p:cNvPr id="11" name="Рисунок 10" descr="D:\Калимулина Света\101MSDCF\DSC0010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651397">
            <a:off x="509746" y="-312757"/>
            <a:ext cx="1905251" cy="2160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:\Калимулина Света\101MSDCF\DSC0010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42908" y="3000372"/>
            <a:ext cx="1656184" cy="1857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:\Калимулина Света\101MSDCF\DSC0011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9672" y="4833611"/>
            <a:ext cx="1928826" cy="2024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D:\Калимулина Света\101MSDCF\DSC0012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14678" y="5214950"/>
            <a:ext cx="1714512" cy="1843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D:\Калимулина Света\101MSDCF\DSC00105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1862898" cy="1767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D:\Калимулина Света\101MSDCF\DSC00109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90" y="5286388"/>
            <a:ext cx="1592314" cy="17335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D:\Калимулина Света\101MSDCF\DSC00120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80528" y="1412776"/>
            <a:ext cx="1832729" cy="1974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C:\Users\212\Desktop\102\DSC00138.JPG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76056" y="-243408"/>
            <a:ext cx="2127750" cy="178461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1" name="Рисунок 20" descr="C:\Users\212\Desktop\102\DSC00148.JPG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29272" y="2924944"/>
            <a:ext cx="2114728" cy="154468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4" name="Рисунок 23" descr="C:\Users\212\Desktop\102\DSC00144.JPG"/>
          <p:cNvPicPr/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615872" y="-243408"/>
            <a:ext cx="1651054" cy="1692881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5" name="Рисунок 24" descr="C:\Users\212\Desktop\102\DSC00142.JPG"/>
          <p:cNvPicPr/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195736" y="-243408"/>
            <a:ext cx="1532314" cy="161467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6" name="Рисунок 25" descr="G:\Калимулина Света\к 5 октября\0039.jpg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64" y="4071942"/>
            <a:ext cx="1571636" cy="2140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2" name="Picture 2" descr="K:\Юбилей детского сада\DSC03691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57290" y="928670"/>
            <a:ext cx="6480720" cy="4860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33" name="Picture 21" descr="C:\Users\Крот\Desktop\Рисунок2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57950" y="4857760"/>
            <a:ext cx="1474786" cy="2000240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31" name="Picture 23" descr="http://nsportal.ru/sites/default/files/styles/large/public/novyy_risunok_93.png?itok=3oAeC_xe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63" y="0"/>
            <a:ext cx="15716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 descr="E:\Калимулина Света\101MSDCF\DSC00095.JPG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83300" y="1357298"/>
            <a:ext cx="1760700" cy="1597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-fotki.yandex.ru/get/5603/tatyana2q8-medvedeva.1fe/0_5b3ef_d84b7aa9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7038" y="260350"/>
            <a:ext cx="8229600" cy="47529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5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38" y="1428750"/>
            <a:ext cx="607218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kern="1400" dirty="0">
                <a:solidFill>
                  <a:srgbClr val="000000"/>
                </a:solidFill>
                <a:latin typeface="Times New Roman"/>
                <a:cs typeface="+mn-cs"/>
              </a:rPr>
              <a:t> </a:t>
            </a:r>
          </a:p>
        </p:txBody>
      </p:sp>
      <p:pic>
        <p:nvPicPr>
          <p:cNvPr id="61442" name="Picture 2" descr="http://gdouds7.rprim.gov.spb.ru/assets/previews/2/uploads/%D1%87%D0%B1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5856" y="1058704"/>
            <a:ext cx="3513104" cy="2213256"/>
          </a:xfrm>
          <a:prstGeom prst="rect">
            <a:avLst/>
          </a:prstGeom>
          <a:noFill/>
          <a:effectLst>
            <a:innerShdw blurRad="838200">
              <a:schemeClr val="bg2">
                <a:lumMod val="60000"/>
                <a:lumOff val="40000"/>
              </a:schemeClr>
            </a:innerShdw>
          </a:effectLst>
        </p:spPr>
      </p:pic>
      <p:pic>
        <p:nvPicPr>
          <p:cNvPr id="61446" name="Picture 6" descr="http://www.kandalaksha.org/gallery3/data/File00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3500438"/>
            <a:ext cx="3945109" cy="2941615"/>
          </a:xfrm>
          <a:prstGeom prst="rect">
            <a:avLst/>
          </a:prstGeom>
          <a:noFill/>
          <a:effectLst>
            <a:innerShdw blurRad="635000">
              <a:schemeClr val="bg2">
                <a:lumMod val="60000"/>
                <a:lumOff val="40000"/>
              </a:schemeClr>
            </a:innerShdw>
          </a:effectLst>
        </p:spPr>
      </p:pic>
      <p:pic>
        <p:nvPicPr>
          <p:cNvPr id="61448" name="Picture 8" descr="http://yahooeu.ru/uploads/posts/07/12/03/2/25_newyear_492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4876" y="3809170"/>
            <a:ext cx="4143404" cy="2810610"/>
          </a:xfrm>
          <a:prstGeom prst="rect">
            <a:avLst/>
          </a:prstGeom>
          <a:noFill/>
          <a:effectLst>
            <a:innerShdw blurRad="520700">
              <a:schemeClr val="bg2">
                <a:lumMod val="60000"/>
                <a:lumOff val="40000"/>
              </a:schemeClr>
            </a:innerShdw>
          </a:effectLst>
        </p:spPr>
      </p:pic>
      <p:pic>
        <p:nvPicPr>
          <p:cNvPr id="61452" name="Picture 12" descr="http://www.nanny-club.ru/wp-content/uploads/2008/12/wwwdet-sadcom_foto_38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6747" y="1000108"/>
            <a:ext cx="4011657" cy="2591530"/>
          </a:xfrm>
          <a:prstGeom prst="rect">
            <a:avLst/>
          </a:prstGeom>
          <a:noFill/>
          <a:effectLst>
            <a:innerShdw blurRad="876300">
              <a:schemeClr val="bg2">
                <a:lumMod val="60000"/>
                <a:lumOff val="40000"/>
              </a:schemeClr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214313" y="0"/>
            <a:ext cx="89296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Первые детские сады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-fotki.yandex.ru/get/5603/tatyana2q8-medvedeva.1fe/0_5b3ef_d84b7aa9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7038" y="260350"/>
            <a:ext cx="8229600" cy="47529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5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25" y="357188"/>
            <a:ext cx="59293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27 сентября– День Воспитателя и всех дошкольных работников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428736"/>
            <a:ext cx="6572296" cy="5216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8334" marR="80201" indent="1604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40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Дата для «Дня Воспитателя и всех работников дошкольного образования» была выбрана не случайно, а приурочена к открытию первого </a:t>
            </a:r>
          </a:p>
          <a:p>
            <a:pPr marL="128334" marR="80201" indent="1604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40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детского сада Российской империи. Это событие произошло в городе Санкт- Петербурге. </a:t>
            </a:r>
          </a:p>
          <a:p>
            <a:pPr marL="128334" marR="80201" indent="1604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40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27 сентября 1863 года по инициативе </a:t>
            </a:r>
          </a:p>
          <a:p>
            <a:pPr marL="128334" marR="80201" indent="1604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40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Аделаиды Семеновны</a:t>
            </a:r>
          </a:p>
          <a:p>
            <a:pPr marL="128334" marR="80201" indent="1604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40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Симонович.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kern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6082" name="Picture 2" descr="http://www.ptiburdukov.ru/pick/09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2000240"/>
            <a:ext cx="2381250" cy="3495675"/>
          </a:xfrm>
          <a:prstGeom prst="rect">
            <a:avLst/>
          </a:prstGeom>
          <a:effectLst>
            <a:innerShdw blurRad="939800">
              <a:schemeClr val="bg2">
                <a:lumMod val="60000"/>
                <a:lumOff val="40000"/>
              </a:scheme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thabarova\Desktop\77470510_large_XR_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2000250"/>
            <a:ext cx="8715375" cy="20716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…А помнишь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как все начиналось?</a:t>
            </a:r>
            <a:endParaRPr lang="ru-RU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6388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550" y="381000"/>
            <a:ext cx="8229600" cy="2209800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74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pic>
        <p:nvPicPr>
          <p:cNvPr id="17412" name="Picture 3" descr="C:\Users\thabarova\Desktop\77470510_large_XR_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Заголовок 1"/>
          <p:cNvSpPr txBox="1">
            <a:spLocks/>
          </p:cNvSpPr>
          <p:nvPr/>
        </p:nvSpPr>
        <p:spPr bwMode="auto">
          <a:xfrm>
            <a:off x="684213" y="0"/>
            <a:ext cx="7772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i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7414" name="Подзаголовок 2"/>
          <p:cNvSpPr txBox="1">
            <a:spLocks/>
          </p:cNvSpPr>
          <p:nvPr/>
        </p:nvSpPr>
        <p:spPr bwMode="auto">
          <a:xfrm>
            <a:off x="323850" y="908050"/>
            <a:ext cx="85693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90" y="285728"/>
            <a:ext cx="4024256" cy="302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444500">
              <a:prstClr val="black"/>
            </a:innerShdw>
          </a:effec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43174" y="3429000"/>
            <a:ext cx="4429156" cy="323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469900">
              <a:prstClr val="black"/>
            </a:innerShdw>
          </a:effec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521810" cy="317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558800">
              <a:prstClr val="black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habarova\Desktop\77470510_large_XR_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5800" y="381"/>
            <a:ext cx="7772400" cy="1470025"/>
          </a:xfrm>
        </p:spPr>
        <p:txBody>
          <a:bodyPr/>
          <a:lstStyle/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solidFill>
                  <a:srgbClr val="C00000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3600" b="1" u="sng" dirty="0">
                <a:solidFill>
                  <a:srgbClr val="C00000"/>
                </a:solidFill>
                <a:latin typeface="Monotype Corsiva" pitchFamily="66" charset="0"/>
                <a:ea typeface="+mn-ea"/>
                <a:cs typeface="+mn-cs"/>
              </a:rPr>
            </a:b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4463" y="500042"/>
            <a:ext cx="477981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584200">
              <a:schemeClr val="accent4">
                <a:lumMod val="75000"/>
              </a:schemeClr>
            </a:innerShdw>
          </a:effec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488" y="3429000"/>
            <a:ext cx="6010556" cy="324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98500">
              <a:schemeClr val="accent4">
                <a:lumMod val="75000"/>
              </a:schemeClr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857750" y="1143000"/>
            <a:ext cx="4500563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«Золотой ключик»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2244</TotalTime>
  <Words>199</Words>
  <Application>Microsoft Office PowerPoint</Application>
  <PresentationFormat>Экран (4:3)</PresentationFormat>
  <Paragraphs>60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Слайд 10</vt:lpstr>
      <vt:lpstr>Ну конечно же - с улыбки!</vt:lpstr>
      <vt:lpstr>Слайд 12</vt:lpstr>
      <vt:lpstr>  Группа «Артемон» </vt:lpstr>
      <vt:lpstr>Слайд 14</vt:lpstr>
      <vt:lpstr>Группа «Черепашки»</vt:lpstr>
      <vt:lpstr>    Группа «Буратино»</vt:lpstr>
      <vt:lpstr>Группа «Мальвина»</vt:lpstr>
      <vt:lpstr>Слайд 18</vt:lpstr>
      <vt:lpstr>Слайд 19</vt:lpstr>
      <vt:lpstr>Слайд 20</vt:lpstr>
      <vt:lpstr>Слайд 21</vt:lpstr>
      <vt:lpstr>      Методическое объединение   «Интеграция образовательных областей  «Коммуникация» и «Художественное творчество» в процессе использования дидактических игр с детьми дошкольного возраста» </vt:lpstr>
      <vt:lpstr>      Методическое объединение    «Анализ и синтез как исследовательские методы на интегрированном занятии»</vt:lpstr>
      <vt:lpstr>      Методическое объединение    «Анализ и синтез как исследовательские методы на интегрированном занятии»</vt:lpstr>
      <vt:lpstr>      Методическое объединение    «Анализ и синтез как исследовательские методы на интегрированном занятии»</vt:lpstr>
      <vt:lpstr>      Воспитатель года 2014 </vt:lpstr>
      <vt:lpstr>       МАДОУ «Тяжинский детский сад № 3«Золотой ключик»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Караваева Галина</dc:creator>
  <cp:lastModifiedBy>re</cp:lastModifiedBy>
  <cp:revision>205</cp:revision>
  <dcterms:created xsi:type="dcterms:W3CDTF">2012-04-10T10:07:23Z</dcterms:created>
  <dcterms:modified xsi:type="dcterms:W3CDTF">2014-05-01T09:59:24Z</dcterms:modified>
</cp:coreProperties>
</file>