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9"/>
  </p:notesMasterIdLst>
  <p:sldIdLst>
    <p:sldId id="295" r:id="rId2"/>
    <p:sldId id="258" r:id="rId3"/>
    <p:sldId id="259" r:id="rId4"/>
    <p:sldId id="280" r:id="rId5"/>
    <p:sldId id="261" r:id="rId6"/>
    <p:sldId id="264" r:id="rId7"/>
    <p:sldId id="266" r:id="rId8"/>
    <p:sldId id="265" r:id="rId9"/>
    <p:sldId id="301" r:id="rId10"/>
    <p:sldId id="278" r:id="rId11"/>
    <p:sldId id="267" r:id="rId12"/>
    <p:sldId id="268" r:id="rId13"/>
    <p:sldId id="299" r:id="rId14"/>
    <p:sldId id="302" r:id="rId15"/>
    <p:sldId id="298" r:id="rId16"/>
    <p:sldId id="305" r:id="rId17"/>
    <p:sldId id="304" r:id="rId18"/>
    <p:sldId id="273" r:id="rId19"/>
    <p:sldId id="274" r:id="rId20"/>
    <p:sldId id="275" r:id="rId21"/>
    <p:sldId id="276" r:id="rId22"/>
    <p:sldId id="284" r:id="rId23"/>
    <p:sldId id="277" r:id="rId24"/>
    <p:sldId id="291" r:id="rId25"/>
    <p:sldId id="283" r:id="rId26"/>
    <p:sldId id="300" r:id="rId27"/>
    <p:sldId id="26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55223-A4C3-455F-800F-9636F9B1EDB5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963D9-2B48-4B23-BA71-0D7B3144B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907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963D9-2B48-4B23-BA71-0D7B3144BAC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6214-08A1-4908-B239-3AD86045101B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4F87E-71EC-4BC5-B41D-B511CDB65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56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6214-08A1-4908-B239-3AD86045101B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4F87E-71EC-4BC5-B41D-B511CDB65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057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6214-08A1-4908-B239-3AD86045101B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4F87E-71EC-4BC5-B41D-B511CDB65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7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883B0-FAB8-4ABC-A815-5F9054D1E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6214-08A1-4908-B239-3AD86045101B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4F87E-71EC-4BC5-B41D-B511CDB65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366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6214-08A1-4908-B239-3AD86045101B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4F87E-71EC-4BC5-B41D-B511CDB65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47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6214-08A1-4908-B239-3AD86045101B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4F87E-71EC-4BC5-B41D-B511CDB65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45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6214-08A1-4908-B239-3AD86045101B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4F87E-71EC-4BC5-B41D-B511CDB65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872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6214-08A1-4908-B239-3AD86045101B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4F87E-71EC-4BC5-B41D-B511CDB65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411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6214-08A1-4908-B239-3AD86045101B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4F87E-71EC-4BC5-B41D-B511CDB65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39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6214-08A1-4908-B239-3AD86045101B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4F87E-71EC-4BC5-B41D-B511CDB65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660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6214-08A1-4908-B239-3AD86045101B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4F87E-71EC-4BC5-B41D-B511CDB65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0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96214-08A1-4908-B239-3AD86045101B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4F87E-71EC-4BC5-B41D-B511CDB65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73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016.radikal.ru/i334/1103/43/cae29abed3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1428736"/>
            <a:ext cx="85725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 вторжение неприятеля в страну, а также вообще насильственное вторжение.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5720" y="1134768"/>
            <a:ext cx="4142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613" y="1183542"/>
            <a:ext cx="4773613" cy="1406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016.radikal.ru/i334/1103/43/cae29abed3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pic>
        <p:nvPicPr>
          <p:cNvPr id="16386" name="Picture 2" descr="http://chpz.ru/wp-content/uploads/2012/02/%D0%9C%D0%BE%D0%BD%D0%B3%D0%BE%D0%BB%D1%8C%D1%81%D0%BA%D0%B0%D1%8F-%D0%BA%D0%BE%D0%BD%D0%BD%D0%B8%D1%86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00584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016.radikal.ru/i334/1103/43/cae29abed3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pic>
        <p:nvPicPr>
          <p:cNvPr id="3" name="Picture 4" descr="Mail0002"/>
          <p:cNvPicPr>
            <a:picLocks noChangeAspect="1" noChangeArrowheads="1"/>
          </p:cNvPicPr>
          <p:nvPr/>
        </p:nvPicPr>
        <p:blipFill>
          <a:blip r:embed="rId3" cstate="print"/>
          <a:srcRect b="67847"/>
          <a:stretch>
            <a:fillRect/>
          </a:stretch>
        </p:blipFill>
        <p:spPr bwMode="auto">
          <a:xfrm>
            <a:off x="214282" y="774962"/>
            <a:ext cx="8715436" cy="549354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016.radikal.ru/i334/1103/43/cae29abed3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pic>
        <p:nvPicPr>
          <p:cNvPr id="3" name="Picture 5" descr="Mail0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643438" cy="71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Mail00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2779" y="0"/>
            <a:ext cx="4641221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1474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76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016.radikal.ru/i334/1103/43/cae29abed3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pic>
        <p:nvPicPr>
          <p:cNvPr id="3" name="Рисунок 2" descr="&amp;Rcy;&amp;ucy;&amp;scy;&amp;scy;&amp;kcy;&amp;icy;&amp;iecy; &amp;kcy;&amp;ncy;&amp;yacy;&amp;zhcy;&amp;iecy;&amp;scy;&amp;tcy;&amp;vcy;&amp;acy; &amp;kcy;&amp;ocy;&amp;ncy;&amp;tscy;&amp;acy; XII - &amp;ncy;&amp;acy;&amp;chcy;&amp;acy;&amp;lcy;&amp;acy; XIII &amp;vcy;.: 1 - &amp;gcy;&amp;rcy;&amp;acy;&amp;ncy;&amp;icy;&amp;tscy;&amp;acy; &amp;rcy;&amp;ucy;&amp;scy;&amp;scy;&amp;kcy;&amp;icy;&amp;khcy; &amp;zcy;&amp;iecy;&amp;mcy;&amp;iecy;&amp;lcy;&amp;softcy; &amp;pcy;&amp;iecy;&amp;rcy;&amp;iecy;&amp;dcy; &amp;mcy;&amp;ocy;&amp;ncy;&amp;gcy;&amp;ocy;&amp;lcy;&amp;softcy;&amp;scy;&amp;kcy;&amp;icy;&amp;mcy; &amp;zcy;&amp;acy;&amp;vcy;&amp;ocy;&amp;iecy;&amp;vcy;&amp;acy;&amp;ncy;&amp;icy;&amp;iecy;&amp;mcy;, 2 - &amp;gcy;&amp;rcy;&amp;acy;&amp;ncy;&amp;icy;&amp;tscy;&amp;ycy; &amp;rcy;&amp;ucy;&amp;scy;&amp;scy;&amp;kcy;&amp;icy;&amp;khcy; &amp;kcy;&amp;ncy;&amp;yacy;&amp;zhcy;&amp;iecy;&amp;scy;&amp;tcy;&amp;vcy;, 3 - &amp;pcy;&amp;ocy;&amp;khcy;&amp;ocy;&amp;dcy; &amp;mcy;&amp;ocy;&amp;ncy;&amp;gcy;&amp;ocy;&amp;lcy;&amp;ocy;-&amp;tcy;&amp;acy;&amp;tcy;&amp;acy;&amp;rcy; 1236-1238 &amp;gcy;&amp;gcy;., 4 - &amp;pcy;&amp;ocy;&amp;khcy;&amp;ocy;&amp;dcy;&amp;ycy; &amp;mcy;&amp;ocy;&amp;ncy;&amp;gcy;&amp;ocy;&amp;lcy;&amp;ocy;-&amp;tcy;&amp;acy;&amp;tcy;&amp;acy;&amp;rcy; &amp;vcy; 1239-1240 &amp;gcy;&amp;gcy;. 1 - &amp;Kcy;&amp;icy;&amp;iecy;&amp;vcy;&amp;vcy;&amp;iecy;&amp;ocy;&amp;iecy; &amp;kcy;&amp;ncy;&amp;yacy;&amp;zhcy;&amp;iecy;&amp;scy;&amp;tcy;&amp;vcy;&amp;ocy;, 2- &amp;CHcy;&amp;iecy;&amp;rcy;&amp;ncy;&amp;icy;&amp;gcy;&amp;ocy;&amp;vcy;&amp;scy;&amp;kcy;&amp;ocy;&amp;iecy; &amp;kcy;&amp;ncy;&amp;yacy;&amp;zhcy;&amp;iecy;&amp;scy;&amp;tcy;&amp;vcy;&amp;ocy;, 3 - &amp;Pcy;&amp;iecy;&amp;rcy;&amp;iecy;&amp;yacy;&amp;scy;&amp;lcy;&amp;acy;&amp;vcy;&amp;scy;&amp;kcy;&amp;ocy;&amp;iecy; &amp;kcy;&amp;ncy;&amp;yacy;&amp;zhcy;&amp;iecy;&amp;scy;&amp;tcy;&amp;vcy;&amp;ocy;, 4 - &amp;Ncy;&amp;ocy;&amp;vcy;&amp;gcy;&amp;ocy;&amp;rcy;&amp;ocy;&amp;dcy;-&amp;Scy;&amp;iecy;-&amp;vcy;&amp;iecy;&amp;rcy;&amp;scy;&amp;kcy;&amp;ocy;&amp;iecy; &amp;kcy;&amp;ncy;&amp;yacy;&amp;zhcy;&amp;iecy;&amp;scy;&amp;tcy;&amp;vcy;&amp;ocy;, 5 - &amp;Tcy;&amp;ucy;&amp;rcy;&amp;ocy;&amp;vcy;&amp;ocy;-&amp;Pcy;&amp;icy;&amp;ncy;&amp;scy;&amp;kcy;&amp;ocy;&amp;iecy; &amp;kcy;&amp;ncy;&amp;yacy;&amp;zhcy;&amp;iecy;&amp;scy;&amp;tcy;&amp;vcy;&amp;ocy;, 6 - &amp;Vcy;&amp;lcy;&amp;acy;&amp;dcy;&amp;icy;&amp;mcy;&amp;icy;&amp;rcy;&amp;ocy;-&amp;Vcy;&amp;ocy;&amp;lcy;&amp;ycy;&amp;ncy;&amp;scy;&amp;kcy;&amp;ocy;&amp;iecy; &amp;kcy;&amp;ncy;&amp;yacy;&amp;zhcy;&amp;iecy;&amp;scy;&amp;tcy;&amp;vcy;&amp;ocy;, 7 - &amp;Gcy;&amp;acy;&amp;lcy;&amp;icy;&amp;tscy;&amp;kcy;&amp;ocy;&amp;iecy; &amp;kcy;&amp;ncy;&amp;yacy;&amp;zhcy;&amp;iecy;&amp;scy;&amp;tcy;&amp;vcy;&amp;ocy;, 8 - &amp;Pcy;&amp;ocy;&amp;lcy;&amp;ocy;&amp;tscy;&amp;kcy;&amp;ocy;&amp;iecy; &amp;kcy;&amp;ncy;&amp;yacy;&amp;zhcy;&amp;iecy;&amp;scy;&amp;tcy;&amp;vcy;&amp;ocy;, 9 - &amp;Scy;&amp;mcy;&amp;ocy;&amp;lcy;&amp;iecy;&amp;ncy;&amp;scy;&amp;kcy;&amp;ocy;&amp;iecy; &amp;kcy;&amp;ncy;&amp;yacy;&amp;zhcy;&amp;iecy;&amp;scy;&amp;tcy;&amp;vcy;&amp;ocy;, 10 - &amp;Vcy;&amp;lcy;&amp;acy;&amp;dcy;&amp;icy;&amp;mcy;&amp;icy;&amp;rcy;&amp;ocy;-&amp;Scy;&amp;ucy;&amp;zcy;&amp;dcy;&amp;acy;&amp;lcy;&amp;softcy;&amp;scy;&amp;kcy;&amp;ocy;&amp;iecy; &amp;kcy;&amp;ncy;&amp;yacy;&amp;zhcy;&amp;iecy;&amp;scy;&amp;tcy;&amp;vcy;&amp;ocy;, 11 - &amp;Mcy;&amp;ucy;&amp;rcy;&amp;ocy;&amp;mcy;&amp;ocy;-&amp;Rcy;&amp;yacy;&amp;zcy;&amp;acy;&amp;ncy;&amp;scy;&amp;kcy;&amp;ocy;&amp;iecy; &amp;kcy;&amp;ncy;&amp;yacy;&amp;zhcy;&amp;iecy;&amp;scy;&amp;tcy;&amp;vcy;&amp;ocy;, 12 - &amp;Ncy;&amp;ocy;&amp;vcy;&amp;gcy;&amp;ocy;&amp;rcy;&amp;ocy;&amp;dcy;&amp;scy;&amp;kcy;&amp;acy;&amp;yacy; &amp;fcy;&amp;iecy;&amp;ocy;&amp;dcy;&amp;acy;&amp;lcy;&amp;softcy;&amp;ncy;&amp;acy;&amp;yacy; &amp;rcy;&amp;iecy;&amp;scy;&amp;pcy;&amp;ucy;&amp;bcy;&amp;lcy;&amp;icy;&amp;kcy;&amp;acy;.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8" b="11236"/>
          <a:stretch/>
        </p:blipFill>
        <p:spPr bwMode="auto">
          <a:xfrm>
            <a:off x="-571536" y="0"/>
            <a:ext cx="10106025" cy="73969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ятно 1 10"/>
          <p:cNvSpPr/>
          <p:nvPr/>
        </p:nvSpPr>
        <p:spPr>
          <a:xfrm>
            <a:off x="1000100" y="3857628"/>
            <a:ext cx="214314" cy="285752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но 1 12"/>
          <p:cNvSpPr/>
          <p:nvPr/>
        </p:nvSpPr>
        <p:spPr>
          <a:xfrm>
            <a:off x="1428728" y="4143380"/>
            <a:ext cx="262952" cy="221724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но 1 13"/>
          <p:cNvSpPr/>
          <p:nvPr/>
        </p:nvSpPr>
        <p:spPr>
          <a:xfrm>
            <a:off x="2786050" y="2143116"/>
            <a:ext cx="214314" cy="319869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но 1 14"/>
          <p:cNvSpPr/>
          <p:nvPr/>
        </p:nvSpPr>
        <p:spPr>
          <a:xfrm>
            <a:off x="3929058" y="1857364"/>
            <a:ext cx="214314" cy="312751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ятно 1 15"/>
          <p:cNvSpPr/>
          <p:nvPr/>
        </p:nvSpPr>
        <p:spPr>
          <a:xfrm>
            <a:off x="4500562" y="1357298"/>
            <a:ext cx="214314" cy="270362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но 1 16"/>
          <p:cNvSpPr/>
          <p:nvPr/>
        </p:nvSpPr>
        <p:spPr>
          <a:xfrm>
            <a:off x="4714876" y="1643050"/>
            <a:ext cx="235603" cy="21117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но 1 17"/>
          <p:cNvSpPr/>
          <p:nvPr/>
        </p:nvSpPr>
        <p:spPr>
          <a:xfrm>
            <a:off x="5000628" y="2643182"/>
            <a:ext cx="178595" cy="178595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03" y="1052736"/>
            <a:ext cx="260394" cy="25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ятно 1 11"/>
          <p:cNvSpPr/>
          <p:nvPr/>
        </p:nvSpPr>
        <p:spPr>
          <a:xfrm>
            <a:off x="2786050" y="1357298"/>
            <a:ext cx="285752" cy="285752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но 1 18"/>
          <p:cNvSpPr/>
          <p:nvPr/>
        </p:nvSpPr>
        <p:spPr>
          <a:xfrm>
            <a:off x="3214678" y="2786058"/>
            <a:ext cx="214314" cy="319869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ятно 1 19"/>
          <p:cNvSpPr/>
          <p:nvPr/>
        </p:nvSpPr>
        <p:spPr>
          <a:xfrm>
            <a:off x="4857752" y="1928802"/>
            <a:ext cx="214314" cy="312751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2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675"/>
            <a:ext cx="9144000" cy="699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06513"/>
            <a:ext cx="7772400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45377" y="163524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Штурм Козельска.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21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016.radikal.ru/i334/1103/43/cae29abed3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pic>
        <p:nvPicPr>
          <p:cNvPr id="3" name="Рисунок 2" descr="&amp;Rcy;&amp;ucy;&amp;scy;&amp;scy;&amp;kcy;&amp;icy;&amp;iecy; &amp;kcy;&amp;ncy;&amp;yacy;&amp;zhcy;&amp;iecy;&amp;scy;&amp;tcy;&amp;vcy;&amp;acy; &amp;kcy;&amp;ocy;&amp;ncy;&amp;tscy;&amp;acy; XII - &amp;ncy;&amp;acy;&amp;chcy;&amp;acy;&amp;lcy;&amp;acy; XIII &amp;vcy;.: 1 - &amp;gcy;&amp;rcy;&amp;acy;&amp;ncy;&amp;icy;&amp;tscy;&amp;acy; &amp;rcy;&amp;ucy;&amp;scy;&amp;scy;&amp;kcy;&amp;icy;&amp;khcy; &amp;zcy;&amp;iecy;&amp;mcy;&amp;iecy;&amp;lcy;&amp;softcy; &amp;pcy;&amp;iecy;&amp;rcy;&amp;iecy;&amp;dcy; &amp;mcy;&amp;ocy;&amp;ncy;&amp;gcy;&amp;ocy;&amp;lcy;&amp;softcy;&amp;scy;&amp;kcy;&amp;icy;&amp;mcy; &amp;zcy;&amp;acy;&amp;vcy;&amp;ocy;&amp;iecy;&amp;vcy;&amp;acy;&amp;ncy;&amp;icy;&amp;iecy;&amp;mcy;, 2 - &amp;gcy;&amp;rcy;&amp;acy;&amp;ncy;&amp;icy;&amp;tscy;&amp;ycy; &amp;rcy;&amp;ucy;&amp;scy;&amp;scy;&amp;kcy;&amp;icy;&amp;khcy; &amp;kcy;&amp;ncy;&amp;yacy;&amp;zhcy;&amp;iecy;&amp;scy;&amp;tcy;&amp;vcy;, 3 - &amp;pcy;&amp;ocy;&amp;khcy;&amp;ocy;&amp;dcy; &amp;mcy;&amp;ocy;&amp;ncy;&amp;gcy;&amp;ocy;&amp;lcy;&amp;ocy;-&amp;tcy;&amp;acy;&amp;tcy;&amp;acy;&amp;rcy; 1236-1238 &amp;gcy;&amp;gcy;., 4 - &amp;pcy;&amp;ocy;&amp;khcy;&amp;ocy;&amp;dcy;&amp;ycy; &amp;mcy;&amp;ocy;&amp;ncy;&amp;gcy;&amp;ocy;&amp;lcy;&amp;ocy;-&amp;tcy;&amp;acy;&amp;tcy;&amp;acy;&amp;rcy; &amp;vcy; 1239-1240 &amp;gcy;&amp;gcy;. 1 - &amp;Kcy;&amp;icy;&amp;iecy;&amp;vcy;&amp;vcy;&amp;iecy;&amp;ocy;&amp;iecy; &amp;kcy;&amp;ncy;&amp;yacy;&amp;zhcy;&amp;iecy;&amp;scy;&amp;tcy;&amp;vcy;&amp;ocy;, 2- &amp;CHcy;&amp;iecy;&amp;rcy;&amp;ncy;&amp;icy;&amp;gcy;&amp;ocy;&amp;vcy;&amp;scy;&amp;kcy;&amp;ocy;&amp;iecy; &amp;kcy;&amp;ncy;&amp;yacy;&amp;zhcy;&amp;iecy;&amp;scy;&amp;tcy;&amp;vcy;&amp;ocy;, 3 - &amp;Pcy;&amp;iecy;&amp;rcy;&amp;iecy;&amp;yacy;&amp;scy;&amp;lcy;&amp;acy;&amp;vcy;&amp;scy;&amp;kcy;&amp;ocy;&amp;iecy; &amp;kcy;&amp;ncy;&amp;yacy;&amp;zhcy;&amp;iecy;&amp;scy;&amp;tcy;&amp;vcy;&amp;ocy;, 4 - &amp;Ncy;&amp;ocy;&amp;vcy;&amp;gcy;&amp;ocy;&amp;rcy;&amp;ocy;&amp;dcy;-&amp;Scy;&amp;iecy;-&amp;vcy;&amp;iecy;&amp;rcy;&amp;scy;&amp;kcy;&amp;ocy;&amp;iecy; &amp;kcy;&amp;ncy;&amp;yacy;&amp;zhcy;&amp;iecy;&amp;scy;&amp;tcy;&amp;vcy;&amp;ocy;, 5 - &amp;Tcy;&amp;ucy;&amp;rcy;&amp;ocy;&amp;vcy;&amp;ocy;-&amp;Pcy;&amp;icy;&amp;ncy;&amp;scy;&amp;kcy;&amp;ocy;&amp;iecy; &amp;kcy;&amp;ncy;&amp;yacy;&amp;zhcy;&amp;iecy;&amp;scy;&amp;tcy;&amp;vcy;&amp;ocy;, 6 - &amp;Vcy;&amp;lcy;&amp;acy;&amp;dcy;&amp;icy;&amp;mcy;&amp;icy;&amp;rcy;&amp;ocy;-&amp;Vcy;&amp;ocy;&amp;lcy;&amp;ycy;&amp;ncy;&amp;scy;&amp;kcy;&amp;ocy;&amp;iecy; &amp;kcy;&amp;ncy;&amp;yacy;&amp;zhcy;&amp;iecy;&amp;scy;&amp;tcy;&amp;vcy;&amp;ocy;, 7 - &amp;Gcy;&amp;acy;&amp;lcy;&amp;icy;&amp;tscy;&amp;kcy;&amp;ocy;&amp;iecy; &amp;kcy;&amp;ncy;&amp;yacy;&amp;zhcy;&amp;iecy;&amp;scy;&amp;tcy;&amp;vcy;&amp;ocy;, 8 - &amp;Pcy;&amp;ocy;&amp;lcy;&amp;ocy;&amp;tscy;&amp;kcy;&amp;ocy;&amp;iecy; &amp;kcy;&amp;ncy;&amp;yacy;&amp;zhcy;&amp;iecy;&amp;scy;&amp;tcy;&amp;vcy;&amp;ocy;, 9 - &amp;Scy;&amp;mcy;&amp;ocy;&amp;lcy;&amp;iecy;&amp;ncy;&amp;scy;&amp;kcy;&amp;ocy;&amp;iecy; &amp;kcy;&amp;ncy;&amp;yacy;&amp;zhcy;&amp;iecy;&amp;scy;&amp;tcy;&amp;vcy;&amp;ocy;, 10 - &amp;Vcy;&amp;lcy;&amp;acy;&amp;dcy;&amp;icy;&amp;mcy;&amp;icy;&amp;rcy;&amp;ocy;-&amp;Scy;&amp;ucy;&amp;zcy;&amp;dcy;&amp;acy;&amp;lcy;&amp;softcy;&amp;scy;&amp;kcy;&amp;ocy;&amp;iecy; &amp;kcy;&amp;ncy;&amp;yacy;&amp;zhcy;&amp;iecy;&amp;scy;&amp;tcy;&amp;vcy;&amp;ocy;, 11 - &amp;Mcy;&amp;ucy;&amp;rcy;&amp;ocy;&amp;mcy;&amp;ocy;-&amp;Rcy;&amp;yacy;&amp;zcy;&amp;acy;&amp;ncy;&amp;scy;&amp;kcy;&amp;ocy;&amp;iecy; &amp;kcy;&amp;ncy;&amp;yacy;&amp;zhcy;&amp;iecy;&amp;scy;&amp;tcy;&amp;vcy;&amp;ocy;, 12 - &amp;Ncy;&amp;ocy;&amp;vcy;&amp;gcy;&amp;ocy;&amp;rcy;&amp;ocy;&amp;dcy;&amp;scy;&amp;kcy;&amp;acy;&amp;yacy; &amp;fcy;&amp;iecy;&amp;ocy;&amp;dcy;&amp;acy;&amp;lcy;&amp;softcy;&amp;ncy;&amp;acy;&amp;yacy; &amp;rcy;&amp;iecy;&amp;scy;&amp;pcy;&amp;ucy;&amp;bcy;&amp;lcy;&amp;icy;&amp;kcy;&amp;acy;.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8" b="11236"/>
          <a:stretch/>
        </p:blipFill>
        <p:spPr bwMode="auto">
          <a:xfrm>
            <a:off x="-571536" y="0"/>
            <a:ext cx="10106025" cy="73969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ятно 1 10"/>
          <p:cNvSpPr/>
          <p:nvPr/>
        </p:nvSpPr>
        <p:spPr>
          <a:xfrm>
            <a:off x="1000100" y="3857628"/>
            <a:ext cx="214314" cy="285752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но 1 12"/>
          <p:cNvSpPr/>
          <p:nvPr/>
        </p:nvSpPr>
        <p:spPr>
          <a:xfrm>
            <a:off x="1428728" y="4143380"/>
            <a:ext cx="262952" cy="221724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но 1 13"/>
          <p:cNvSpPr/>
          <p:nvPr/>
        </p:nvSpPr>
        <p:spPr>
          <a:xfrm>
            <a:off x="2786050" y="2143116"/>
            <a:ext cx="214314" cy="319869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но 1 14"/>
          <p:cNvSpPr/>
          <p:nvPr/>
        </p:nvSpPr>
        <p:spPr>
          <a:xfrm>
            <a:off x="3929058" y="1857364"/>
            <a:ext cx="214314" cy="312751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ятно 1 15"/>
          <p:cNvSpPr/>
          <p:nvPr/>
        </p:nvSpPr>
        <p:spPr>
          <a:xfrm>
            <a:off x="4500562" y="1357298"/>
            <a:ext cx="214314" cy="270362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но 1 16"/>
          <p:cNvSpPr/>
          <p:nvPr/>
        </p:nvSpPr>
        <p:spPr>
          <a:xfrm>
            <a:off x="4714876" y="1643050"/>
            <a:ext cx="235603" cy="21117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но 1 17"/>
          <p:cNvSpPr/>
          <p:nvPr/>
        </p:nvSpPr>
        <p:spPr>
          <a:xfrm>
            <a:off x="5000628" y="2643182"/>
            <a:ext cx="178595" cy="178595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03" y="1052736"/>
            <a:ext cx="260394" cy="25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ятно 1 11"/>
          <p:cNvSpPr/>
          <p:nvPr/>
        </p:nvSpPr>
        <p:spPr>
          <a:xfrm>
            <a:off x="2786050" y="1357298"/>
            <a:ext cx="285752" cy="285752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но 1 18"/>
          <p:cNvSpPr/>
          <p:nvPr/>
        </p:nvSpPr>
        <p:spPr>
          <a:xfrm>
            <a:off x="3214678" y="2786058"/>
            <a:ext cx="214314" cy="319869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ятно 1 19"/>
          <p:cNvSpPr/>
          <p:nvPr/>
        </p:nvSpPr>
        <p:spPr>
          <a:xfrm>
            <a:off x="4857752" y="1928802"/>
            <a:ext cx="214314" cy="312751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2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675"/>
            <a:ext cx="9144000" cy="699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585683" cy="3286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litopys.net/img/thisday/December/19/Padiinnia_Kyeva_124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81316" y="3228110"/>
            <a:ext cx="6062684" cy="3629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016.radikal.ru/i334/1103/43/cae29abed3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57158" y="1785926"/>
            <a:ext cx="857256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году Русь стала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полностью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захвачена монголами.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Захват стал называться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игом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1571612"/>
            <a:ext cx="19287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1240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016.radikal.ru/i334/1103/43/cae29abed3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4851" y="2071678"/>
            <a:ext cx="8777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Иго- угнетающая, порабощающая сила.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016.radikal.ru/i334/1103/43/cae29abed353.jp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1214422"/>
            <a:ext cx="8358214" cy="1854538"/>
          </a:xfrm>
          <a:prstGeom prst="rect">
            <a:avLst/>
          </a:prstGeom>
        </p:spPr>
        <p:txBody>
          <a:bodyPr wrap="none">
            <a:prstTxWarp prst="textInflateTop">
              <a:avLst/>
            </a:prstTxWarp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Ордынское нашествие</a:t>
            </a:r>
            <a:endParaRPr lang="ru-RU" sz="6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084" y="3496179"/>
            <a:ext cx="73581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Под </a:t>
            </a:r>
            <a:r>
              <a:rPr lang="ru-RU" sz="4000" b="1" dirty="0" smtClean="0">
                <a:solidFill>
                  <a:srgbClr val="C00000"/>
                </a:solidFill>
              </a:rPr>
              <a:t>Ордынским нашествии </a:t>
            </a:r>
            <a:r>
              <a:rPr lang="ru-RU" sz="3600" b="1" dirty="0" smtClean="0">
                <a:solidFill>
                  <a:srgbClr val="C00000"/>
                </a:solidFill>
              </a:rPr>
              <a:t>понимается нашествие на Русь монголо-татар.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521176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016.radikal.ru/i334/1103/43/cae29abed3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русских людей настала черная пора ордынского господства, продолжавшегося 240 лет.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42" y="1357298"/>
            <a:ext cx="8674162" cy="480855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016.radikal.ru/i334/1103/43/cae29abed3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pic>
        <p:nvPicPr>
          <p:cNvPr id="3" name="Picture 5" descr="Mail00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714356"/>
            <a:ext cx="5040312" cy="56880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4282" y="1071546"/>
            <a:ext cx="4029075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качестве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полномочий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хан Батый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выдавал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русским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князьям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ярмык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(грамоту).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016.radikal.ru/i334/1103/43/cae29abed3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pic>
        <p:nvPicPr>
          <p:cNvPr id="3" name="Picture 5" descr="Mail00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571480"/>
            <a:ext cx="5113338" cy="54721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2392363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Уводили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рабство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женщин,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детей,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мастеров.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016.radikal.ru/i334/1103/43/cae29abed3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28596" y="500042"/>
            <a:ext cx="8358214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Кроссворд «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Батыево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нашествие».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Предводитель монголо-татар.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 Название нашествия 1237 г.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 Огромное государство, созданное в ходе монгольских завоеваний.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 Город, первым оказавший сопротивление завоевателям.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 Поборы хана с жителей Руси.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016.radikal.ru/i334/1103/43/cae29abed3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625993"/>
              </p:ext>
            </p:extLst>
          </p:nvPr>
        </p:nvGraphicFramePr>
        <p:xfrm>
          <a:off x="214279" y="1285859"/>
          <a:ext cx="8572562" cy="3977351"/>
        </p:xfrm>
        <a:graphic>
          <a:graphicData uri="http://schemas.openxmlformats.org/drawingml/2006/table">
            <a:tbl>
              <a:tblPr/>
              <a:tblGrid>
                <a:gridCol w="695766"/>
                <a:gridCol w="706751"/>
                <a:gridCol w="740928"/>
                <a:gridCol w="723839"/>
                <a:gridCol w="740928"/>
                <a:gridCol w="789754"/>
                <a:gridCol w="695766"/>
                <a:gridCol w="695766"/>
                <a:gridCol w="695766"/>
                <a:gridCol w="695766"/>
                <a:gridCol w="695766"/>
                <a:gridCol w="695766"/>
              </a:tblGrid>
              <a:tr h="8288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42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625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28827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1538" y="1357298"/>
            <a:ext cx="357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/>
              <a:t>х</a:t>
            </a:r>
            <a:endParaRPr lang="ru-RU" sz="4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000100" y="2928934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/>
              <a:t>н</a:t>
            </a:r>
            <a:endParaRPr lang="ru-RU" sz="4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357422" y="2143116"/>
            <a:ext cx="622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 smtClean="0"/>
              <a:t>ы</a:t>
            </a:r>
            <a:endParaRPr lang="ru-RU" sz="4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357818" y="2928934"/>
            <a:ext cx="571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я</a:t>
            </a:r>
            <a:endParaRPr lang="ru-RU" sz="4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072198" y="2928934"/>
            <a:ext cx="357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/>
              <a:t>з</a:t>
            </a:r>
            <a:endParaRPr lang="ru-RU" sz="4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858016" y="2928934"/>
            <a:ext cx="428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а</a:t>
            </a:r>
            <a:endParaRPr lang="ru-RU" sz="48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500958" y="2928934"/>
            <a:ext cx="50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/>
              <a:t>н</a:t>
            </a:r>
            <a:endParaRPr lang="ru-RU" sz="4800" b="1" dirty="0"/>
          </a:p>
        </p:txBody>
      </p:sp>
      <p:sp>
        <p:nvSpPr>
          <p:cNvPr id="34" name="TextBox 33"/>
          <p:cNvSpPr txBox="1"/>
          <p:nvPr/>
        </p:nvSpPr>
        <p:spPr>
          <a:xfrm rot="10800000" flipV="1">
            <a:off x="8143900" y="2928934"/>
            <a:ext cx="357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/>
              <a:t>ь</a:t>
            </a:r>
            <a:endParaRPr lang="ru-RU" sz="4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1000100" y="2143116"/>
            <a:ext cx="428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а</a:t>
            </a:r>
            <a:endParaRPr lang="ru-RU" sz="4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85918" y="2143116"/>
            <a:ext cx="423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т</a:t>
            </a:r>
            <a:endParaRPr lang="ru-RU" sz="4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929058" y="2143116"/>
            <a:ext cx="4892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в</a:t>
            </a:r>
            <a:endParaRPr lang="ru-RU" sz="4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786314" y="2143116"/>
            <a:ext cx="514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о</a:t>
            </a:r>
            <a:endParaRPr lang="ru-RU" sz="4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143240" y="2143116"/>
            <a:ext cx="494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е</a:t>
            </a:r>
            <a:endParaRPr lang="ru-RU" sz="4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786314" y="2928934"/>
            <a:ext cx="514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 smtClean="0"/>
              <a:t>р</a:t>
            </a:r>
            <a:endParaRPr lang="ru-RU" sz="4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000628" y="4286256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57158" y="2143116"/>
            <a:ext cx="357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б</a:t>
            </a:r>
            <a:endParaRPr lang="ru-RU" sz="4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786314" y="3714752"/>
            <a:ext cx="472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/>
              <a:t>д</a:t>
            </a:r>
            <a:endParaRPr lang="ru-RU" sz="4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786314" y="4429132"/>
            <a:ext cx="4892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а</a:t>
            </a:r>
            <a:endParaRPr lang="ru-RU" sz="4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786578" y="2143116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 smtClean="0"/>
              <a:t>д</a:t>
            </a:r>
            <a:endParaRPr lang="ru-RU" sz="4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858016" y="3714752"/>
            <a:ext cx="519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 smtClean="0"/>
              <a:t>н</a:t>
            </a:r>
            <a:endParaRPr lang="ru-RU" sz="48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858016" y="4429132"/>
            <a:ext cx="4892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 smtClean="0"/>
              <a:t>ь</a:t>
            </a:r>
            <a:endParaRPr lang="ru-RU" sz="4800" b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660232" y="5260129"/>
            <a:ext cx="8407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7377710" y="5260129"/>
            <a:ext cx="1478061" cy="0"/>
          </a:xfrm>
          <a:prstGeom prst="line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5" grpId="0"/>
      <p:bldP spid="19" grpId="0"/>
      <p:bldP spid="31" grpId="0"/>
      <p:bldP spid="32" grpId="0"/>
      <p:bldP spid="33" grpId="0"/>
      <p:bldP spid="34" grpId="0"/>
      <p:bldP spid="35" grpId="0"/>
      <p:bldP spid="15" grpId="0"/>
      <p:bldP spid="18" grpId="0"/>
      <p:bldP spid="21" grpId="0"/>
      <p:bldP spid="23" grpId="0"/>
      <p:bldP spid="24" grpId="0"/>
      <p:bldP spid="27" grpId="0"/>
      <p:bldP spid="28" grpId="0"/>
      <p:bldP spid="29" grpId="0"/>
      <p:bldP spid="30" grpId="0"/>
      <p:bldP spid="36" grpId="0"/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016.radikal.ru/i334/1103/43/cae29abed3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pic>
        <p:nvPicPr>
          <p:cNvPr id="3074" name="Picture 2" descr="http://i.arts.in.ua/i/4680/sbor-dani-mongolo---tatarami_leontev_oleg_12931151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405" y="0"/>
            <a:ext cx="5070595" cy="4429132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0"/>
            <a:ext cx="7715304" cy="100010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Сбор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дани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Баскаки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сборщики дани.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IMG_0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00306"/>
            <a:ext cx="4726756" cy="457460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016.radikal.ru/i334/1103/43/cae29abed3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28596" y="1857364"/>
            <a:ext cx="84296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 страшно было для всей Руси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монголо-татарское нашествие?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016.radikal.ru/i334/1103/43/cae29abed3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915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88913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ru-RU" sz="5400" b="1" smtClean="0">
                <a:solidFill>
                  <a:srgbClr val="C00000"/>
                </a:solidFill>
                <a:latin typeface="Monotype Corsiva" pitchFamily="66" charset="0"/>
              </a:rPr>
              <a:t>Последствия завоеваний</a:t>
            </a:r>
          </a:p>
        </p:txBody>
      </p:sp>
      <p:sp>
        <p:nvSpPr>
          <p:cNvPr id="49194" name="AutoShape 42"/>
          <p:cNvSpPr>
            <a:spLocks noChangeArrowheads="1"/>
          </p:cNvSpPr>
          <p:nvPr/>
        </p:nvSpPr>
        <p:spPr bwMode="auto">
          <a:xfrm>
            <a:off x="285720" y="3643314"/>
            <a:ext cx="4211637" cy="1441450"/>
          </a:xfrm>
          <a:prstGeom prst="hexagon">
            <a:avLst>
              <a:gd name="adj" fmla="val 73045"/>
              <a:gd name="vf" fmla="val 115470"/>
            </a:avLst>
          </a:prstGeom>
          <a:solidFill>
            <a:srgbClr val="FFC000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Разрушение городов</a:t>
            </a:r>
          </a:p>
          <a:p>
            <a:pPr algn="ctr"/>
            <a:r>
              <a:rPr lang="ru-RU" sz="2800" b="1" dirty="0"/>
              <a:t>и сёл</a:t>
            </a:r>
          </a:p>
        </p:txBody>
      </p:sp>
      <p:sp>
        <p:nvSpPr>
          <p:cNvPr id="49197" name="AutoShape 45"/>
          <p:cNvSpPr>
            <a:spLocks noChangeArrowheads="1"/>
          </p:cNvSpPr>
          <p:nvPr/>
        </p:nvSpPr>
        <p:spPr bwMode="auto">
          <a:xfrm>
            <a:off x="4786314" y="3571876"/>
            <a:ext cx="4176712" cy="1512888"/>
          </a:xfrm>
          <a:prstGeom prst="hexagon">
            <a:avLst>
              <a:gd name="adj" fmla="val 69019"/>
              <a:gd name="vf" fmla="val 115470"/>
            </a:avLst>
          </a:prstGeom>
          <a:solidFill>
            <a:srgbClr val="FFC000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Уничтожение </a:t>
            </a:r>
          </a:p>
          <a:p>
            <a:pPr algn="ctr"/>
            <a:r>
              <a:rPr lang="ru-RU" sz="2800" b="1" dirty="0"/>
              <a:t>земледелия </a:t>
            </a:r>
          </a:p>
          <a:p>
            <a:pPr algn="ctr"/>
            <a:r>
              <a:rPr lang="ru-RU" sz="2800" b="1" dirty="0"/>
              <a:t>и  ремесла</a:t>
            </a:r>
          </a:p>
        </p:txBody>
      </p:sp>
      <p:sp>
        <p:nvSpPr>
          <p:cNvPr id="49199" name="AutoShape 47"/>
          <p:cNvSpPr>
            <a:spLocks noChangeArrowheads="1"/>
          </p:cNvSpPr>
          <p:nvPr/>
        </p:nvSpPr>
        <p:spPr bwMode="auto">
          <a:xfrm>
            <a:off x="2643174" y="1643050"/>
            <a:ext cx="3889375" cy="1368425"/>
          </a:xfrm>
          <a:prstGeom prst="hexagon">
            <a:avLst>
              <a:gd name="adj" fmla="val 71056"/>
              <a:gd name="vf" fmla="val 115470"/>
            </a:avLst>
          </a:prstGeom>
          <a:solidFill>
            <a:srgbClr val="FFC000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Гибель людей,</a:t>
            </a:r>
          </a:p>
          <a:p>
            <a:pPr algn="ctr"/>
            <a:r>
              <a:rPr lang="ru-RU" sz="2800" b="1" dirty="0"/>
              <a:t>рабство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49194" grpId="0" animBg="1"/>
      <p:bldP spid="49197" grpId="0" animBg="1"/>
      <p:bldP spid="491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016.radikal.ru/i334/1103/43/cae29abed3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28596" y="1857364"/>
            <a:ext cx="84296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 страшно было для всей Руси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монголо-татарское нашествие?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016.radikal.ru/i334/1103/43/cae29abed3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3397280" cy="3745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29058" y="214290"/>
            <a:ext cx="4572000" cy="324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rgbClr val="C00000"/>
                </a:solidFill>
              </a:rPr>
              <a:t>Произошло объединение кочевых племён под предводительством Чингисхана.</a:t>
            </a:r>
          </a:p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rgbClr val="C000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endParaRPr lang="ru-RU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ru-RU" sz="32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2214554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Там возникла держава кочевников- Орда.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&amp;Vcy; &amp;Tcy;&amp;acy;&amp;tcy;&amp;acy;&amp;rcy;&amp;scy;&amp;tcy;&amp;acy;&amp;ncy;&amp;iecy; &amp;ncy;&amp;acy;&amp;scy;&amp;tcy;&amp;ucy;&amp;pcy;&amp;icy;&amp;lcy; «&amp;Gcy;&amp;ocy;&amp;dcy; &amp;Bcy;&amp;acy;&amp;tcy;&amp;ycy;&amp;yacy;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5043" y="3500438"/>
            <a:ext cx="3616047" cy="3218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016.radikal.ru/i334/1103/43/cae29abed3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85720" y="2285992"/>
            <a:ext cx="857252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Орда-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кочевых народов в средние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века:ставка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хана, ранее военно-административная организация у этих народов; поселение кочевников.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016.radikal.ru/i334/1103/43/cae29abed3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pic>
        <p:nvPicPr>
          <p:cNvPr id="34818" name="Picture 2" descr="http://www.ka2.ru/under/graphic/atlantida_next/way/mongol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pic>
        <p:nvPicPr>
          <p:cNvPr id="4" name="Picture 4" descr="IMG_00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629" t="8368" r="49519" b="67825"/>
          <a:stretch>
            <a:fillRect/>
          </a:stretch>
        </p:blipFill>
        <p:spPr bwMode="auto">
          <a:xfrm>
            <a:off x="5572100" y="2714620"/>
            <a:ext cx="3571900" cy="46311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016.radikal.ru/i334/1103/43/cae29abed3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pic>
        <p:nvPicPr>
          <p:cNvPr id="3" name="Picture 4" descr="Mail000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148" r="70221" b="8687"/>
          <a:stretch>
            <a:fillRect/>
          </a:stretch>
        </p:blipFill>
        <p:spPr bwMode="auto">
          <a:xfrm>
            <a:off x="214282" y="1428736"/>
            <a:ext cx="2928926" cy="542926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" name="Picture 4" descr="Mail000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495" t="34259" r="41894" b="43749"/>
          <a:stretch>
            <a:fillRect/>
          </a:stretch>
        </p:blipFill>
        <p:spPr bwMode="auto">
          <a:xfrm>
            <a:off x="3571868" y="1071546"/>
            <a:ext cx="1928826" cy="264365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Picture 4" descr="Mail000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558" t="46742" r="7031" b="8687"/>
          <a:stretch>
            <a:fillRect/>
          </a:stretch>
        </p:blipFill>
        <p:spPr bwMode="auto">
          <a:xfrm>
            <a:off x="5857884" y="1500174"/>
            <a:ext cx="3286116" cy="535782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016.radikal.ru/i334/1103/43/cae29abed3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571480"/>
            <a:ext cx="4109543" cy="5687608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"/>
          <a:stretch>
            <a:fillRect/>
          </a:stretch>
        </p:blipFill>
        <p:spPr bwMode="auto">
          <a:xfrm>
            <a:off x="4643438" y="571480"/>
            <a:ext cx="4226065" cy="571504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016.radikal.ru/i334/1103/43/cae29abed3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"/>
          <a:stretch>
            <a:fillRect/>
          </a:stretch>
        </p:blipFill>
        <p:spPr bwMode="auto">
          <a:xfrm>
            <a:off x="2428860" y="357166"/>
            <a:ext cx="4693285" cy="6346876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</TotalTime>
  <Words>235</Words>
  <Application>Microsoft Office PowerPoint</Application>
  <PresentationFormat>Экран (4:3)</PresentationFormat>
  <Paragraphs>84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Последствия завоеваний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Рамиля</dc:creator>
  <cp:lastModifiedBy>Пользователь</cp:lastModifiedBy>
  <cp:revision>60</cp:revision>
  <dcterms:created xsi:type="dcterms:W3CDTF">2013-02-24T04:38:53Z</dcterms:created>
  <dcterms:modified xsi:type="dcterms:W3CDTF">2014-01-25T12:43:29Z</dcterms:modified>
</cp:coreProperties>
</file>