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77A22"/>
    <a:srgbClr val="9933FF"/>
    <a:srgbClr val="1F0F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728" autoAdjust="0"/>
  </p:normalViewPr>
  <p:slideViewPr>
    <p:cSldViewPr>
      <p:cViewPr varScale="1">
        <p:scale>
          <a:sx n="91" d="100"/>
          <a:sy n="91" d="100"/>
        </p:scale>
        <p:origin x="-3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oup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175" y="2614613"/>
            <a:ext cx="6875463" cy="12319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39A0E2B-75E3-4C8C-BCB8-C22B54C31409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F4B0B50-CBDB-497A-B773-38BE93FB0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4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6" name="Straight Connector 15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6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973A2-42A9-4960-A327-13E42CA95E94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22C74-AA53-4AEB-AB0A-2E2C2D41F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 rot="5400000">
            <a:off x="3908425" y="2881313"/>
            <a:ext cx="5481637" cy="922338"/>
            <a:chOff x="1815339" y="1381459"/>
            <a:chExt cx="5480154" cy="923330"/>
          </a:xfrm>
        </p:grpSpPr>
        <p:sp>
          <p:nvSpPr>
            <p:cNvPr id="5" name="TextBox 11"/>
            <p:cNvSpPr txBox="1"/>
            <p:nvPr/>
          </p:nvSpPr>
          <p:spPr>
            <a:xfrm>
              <a:off x="4146745" y="1381458"/>
              <a:ext cx="877650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6" name="Straight Connector 12"/>
            <p:cNvCxnSpPr/>
            <p:nvPr/>
          </p:nvCxnSpPr>
          <p:spPr>
            <a:xfrm flipH="1" flipV="1">
              <a:off x="1815339" y="1924967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 rot="10800000">
              <a:off x="4826011" y="1928146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1195-64A2-4372-81CE-02B76AF51052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9296E-546C-4F1E-8980-C605303A1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2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6" name="Straight Connector 13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37B63-5922-43A1-A100-880CA8982780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3EE57-D57B-4608-9CB9-F1FE1A0CB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over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173163" y="2887663"/>
            <a:ext cx="6778625" cy="923925"/>
            <a:chOff x="1172584" y="1381459"/>
            <a:chExt cx="6779110" cy="923330"/>
          </a:xfrm>
        </p:grpSpPr>
        <p:sp>
          <p:nvSpPr>
            <p:cNvPr id="6" name="TextBox 8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2033" y="1927207"/>
              <a:ext cx="3119661" cy="158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C7703-1471-46B1-AE5F-1B368774434D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672FA-7BAE-499C-BB63-A1FE0E374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6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7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E5BC4-EAAA-423A-9A7A-F9932C1716E5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1C767-824C-462F-A006-CA0F94CD1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8" name="TextBox 15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9" name="Straight Connector 16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06EE7-B8D2-42C5-B07A-B04BE2D5E46D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DDD88-150E-43A1-86B1-8D9148418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4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5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6CC24-97AB-45F8-8A0A-5D16DA476C48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00572-ABF3-4E68-BF3D-4835279BB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B105D-FC1C-4F81-A319-51207AE68A13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C14C-A593-4E1E-9171-B31A589AB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CCD39-AB7B-4336-82A6-BE22D1094FA9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3810B-A831-48BF-B98C-875ED98DD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6AA5D-6F67-4332-BF18-94D70560B346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97AC-E68E-4C9D-B1D0-BC4D756F8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569913"/>
            <a:ext cx="7756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8500" y="2247900"/>
            <a:ext cx="7747000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63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94ED656-EC9D-4692-A92E-EDD76D27E03F}" type="datetimeFigureOut">
              <a:rPr lang="ru-RU"/>
              <a:pPr>
                <a:defRPr/>
              </a:pPr>
              <a:t>21.04.2014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0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8925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C8B3840-EC8E-4731-A84F-3A1C21AAC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79" r:id="rId7"/>
    <p:sldLayoutId id="2147483778" r:id="rId8"/>
    <p:sldLayoutId id="2147483777" r:id="rId9"/>
    <p:sldLayoutId id="2147483786" r:id="rId10"/>
    <p:sldLayoutId id="2147483787" r:id="rId11"/>
  </p:sldLayoutIdLst>
  <p:transition spd="slow" advClick="0" advTm="5000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76288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"/>
        <a:defRPr sz="22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508125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828800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detstvovmeste.ru/publ/razvivajushhie_igry/druzhba_slavjanskaja_igra_dlja_detej_ot_3_5_do_5_let/26-1-0-389" TargetMode="External"/><Relationship Id="rId3" Type="http://schemas.openxmlformats.org/officeDocument/2006/relationships/hyperlink" Target="http://kayrosblog.ru/fotografii-marsa-ot-kees-veenenbos" TargetMode="External"/><Relationship Id="rId7" Type="http://schemas.openxmlformats.org/officeDocument/2006/relationships/hyperlink" Target="http://www.uaua.info/preschooler_psychology/slider-21520-detyam-o-druzhbe-dostupno/" TargetMode="External"/><Relationship Id="rId2" Type="http://schemas.openxmlformats.org/officeDocument/2006/relationships/hyperlink" Target="http://wallpaper.zoda.ru/space/wpgnrny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un4child.ru/1687-stikhi-o-druzhbe-dlja-detejj.html" TargetMode="External"/><Relationship Id="rId5" Type="http://schemas.openxmlformats.org/officeDocument/2006/relationships/hyperlink" Target="http://kartcent.ru/mars/" TargetMode="External"/><Relationship Id="rId10" Type="http://schemas.openxmlformats.org/officeDocument/2006/relationships/hyperlink" Target="http://fotodeti.ru/foto_b.php?id=10532" TargetMode="External"/><Relationship Id="rId4" Type="http://schemas.openxmlformats.org/officeDocument/2006/relationships/hyperlink" Target="http://tainy.net/21436-potryasayushhie-vidy-marsa.html" TargetMode="External"/><Relationship Id="rId9" Type="http://schemas.openxmlformats.org/officeDocument/2006/relationships/hyperlink" Target="http://vdetskommire.ru/edu/detskaya-druzhb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176338" y="622300"/>
            <a:ext cx="6791325" cy="2505075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513513" cy="23209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Презентация  разработана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учителем начальных классов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300" smtClean="0">
                <a:solidFill>
                  <a:schemeClr val="accent2">
                    <a:lumMod val="50000"/>
                  </a:schemeClr>
                </a:solidFill>
              </a:rPr>
              <a:t>МБОУ</a:t>
            </a: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 «СОШ № 11 г.Кызыла»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50000"/>
                  </a:schemeClr>
                </a:solidFill>
              </a:rPr>
              <a:t>Глухих Татьяной Афанасьевной</a:t>
            </a: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369093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7438" y="3968750"/>
            <a:ext cx="3995737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425450"/>
            <a:ext cx="3457575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543425"/>
            <a:ext cx="3130550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8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animScale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404813"/>
            <a:ext cx="4992687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4365625"/>
            <a:ext cx="4392612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9863" y="120650"/>
            <a:ext cx="5976937" cy="673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44481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395663"/>
            <a:ext cx="4100512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539750" y="404813"/>
            <a:ext cx="7920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Times New Roman" pitchFamily="18" charset="0"/>
              </a:rPr>
              <a:t>Источники: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4213" y="927100"/>
            <a:ext cx="8280400" cy="6005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/>
                </a:solidFill>
                <a:latin typeface="+mn-lt"/>
              </a:rPr>
              <a:t>«Основы светской этики» 4-5 классы. Учебник для общеобразовательных учреждений.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/>
                </a:solidFill>
                <a:latin typeface="+mn-lt"/>
              </a:rPr>
              <a:t>Москва «Просвещение»  2012 г.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2"/>
              </a:rPr>
              <a:t>http://wallpaper.zoda.ru/space/wpgnrny.html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3"/>
              </a:rPr>
              <a:t>http://kayrosblog.ru/fotografii-marsa-ot-kees-veenenbos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4"/>
              </a:rPr>
              <a:t>http://tainy.net/21436-potryasayushhie-vidy-marsa.html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5"/>
              </a:rPr>
              <a:t>http://kartcent.ru/mars/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6"/>
              </a:rPr>
              <a:t>http://www.fun4child.ru/1687-stikhi-o-druzhbe-dlja-detejj.html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7"/>
              </a:rPr>
              <a:t>http://www.uaua.info/preschooler_psychology/slider-21520-detyam-o-druzhbe-dostupno/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8"/>
              </a:rPr>
              <a:t>http://detstvovmeste.ru/publ/razvivajushhie_igry/druzhba_slavjanskaja_igra_dlja_detej_ot_3_5_do_5_let/26-1-0-389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9"/>
              </a:rPr>
              <a:t>http://vdetskommire.ru/edu/detskaya-druzhba/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u="sng" dirty="0">
                <a:solidFill>
                  <a:schemeClr val="accent3"/>
                </a:solidFill>
                <a:latin typeface="Calibri"/>
                <a:ea typeface="Calibri"/>
                <a:cs typeface="Times New Roman"/>
                <a:hlinkClick r:id="rId10"/>
              </a:rPr>
              <a:t>http://fotodeti.ru/foto_b.php?id=10532</a:t>
            </a:r>
            <a:endParaRPr lang="ru-RU" sz="2000" dirty="0">
              <a:solidFill>
                <a:schemeClr val="accent3"/>
              </a:solidFill>
              <a:latin typeface="Calibri"/>
              <a:ea typeface="Calibri"/>
              <a:cs typeface="Times New Roman"/>
            </a:endParaRPr>
          </a:p>
          <a:p>
            <a:pPr marL="457200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dirty="0">
                <a:latin typeface="Calibri"/>
                <a:ea typeface="Calibri"/>
                <a:cs typeface="Times New Roman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     </a:t>
            </a:r>
            <a:endParaRPr lang="ru-RU" sz="20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4"/>
          <p:cNvSpPr>
            <a:spLocks noGrp="1"/>
          </p:cNvSpPr>
          <p:nvPr>
            <p:ph type="title"/>
          </p:nvPr>
        </p:nvSpPr>
        <p:spPr>
          <a:xfrm>
            <a:off x="5033963" y="1677988"/>
            <a:ext cx="3422650" cy="18875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8" name="Объект 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0525" y="2451100"/>
            <a:ext cx="4400550" cy="3973513"/>
          </a:xfrm>
        </p:spPr>
      </p:pic>
      <p:sp>
        <p:nvSpPr>
          <p:cNvPr id="14339" name="Текст 6"/>
          <p:cNvSpPr>
            <a:spLocks noGrp="1"/>
          </p:cNvSpPr>
          <p:nvPr>
            <p:ph type="body" sz="half" idx="2"/>
          </p:nvPr>
        </p:nvSpPr>
        <p:spPr>
          <a:xfrm>
            <a:off x="5033963" y="3603625"/>
            <a:ext cx="3413125" cy="25177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9963" y="396875"/>
            <a:ext cx="4046537" cy="4046538"/>
          </a:xfrm>
          <a:prstGeom prst="rect">
            <a:avLst/>
          </a:prstGeom>
          <a:noFill/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16913" y="57324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4">
                <p:cTn id="2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2388" y="542925"/>
            <a:ext cx="5846762" cy="58451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" y="582613"/>
            <a:ext cx="725170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decel="100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decel="100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981075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584200"/>
            <a:ext cx="3300413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713" y="341313"/>
            <a:ext cx="798830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4263" y="555625"/>
            <a:ext cx="6851650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8700" y="469900"/>
            <a:ext cx="6877050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8700" y="450850"/>
            <a:ext cx="6910388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563" y="260350"/>
            <a:ext cx="7842250" cy="28559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FF0000"/>
                </a:solidFill>
                <a:latin typeface="Arial Narrow" pitchFamily="34" charset="0"/>
              </a:rPr>
              <a:t>Дружба </a:t>
            </a: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</a:rPr>
              <a:t>- это отношения, основанные на взаимной привязанности и личных интересах</a:t>
            </a:r>
            <a:endParaRPr lang="ru-RU" sz="4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8500" y="3767138"/>
            <a:ext cx="7689850" cy="2109787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i="1" dirty="0" smtClean="0">
                <a:solidFill>
                  <a:srgbClr val="FF0000"/>
                </a:solidFill>
              </a:rPr>
              <a:t>Дружба</a:t>
            </a:r>
            <a:r>
              <a:rPr lang="ru-RU" sz="4400" i="1" dirty="0" smtClean="0">
                <a:solidFill>
                  <a:schemeClr val="bg2">
                    <a:lumMod val="25000"/>
                  </a:schemeClr>
                </a:solidFill>
              </a:rPr>
              <a:t> – это и забота о друге, готовность прийти на помощь, не требуя ничего взамен.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250825" y="476250"/>
            <a:ext cx="388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</a:rPr>
              <a:t> Нет друга – ищи,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2000" y="476250"/>
            <a:ext cx="4176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70C0"/>
                </a:solidFill>
                <a:latin typeface="Times New Roman" pitchFamily="18" charset="0"/>
              </a:rPr>
              <a:t>а нашёл – береги.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95288" y="1484313"/>
            <a:ext cx="41767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Times New Roman" pitchFamily="18" charset="0"/>
              </a:rPr>
              <a:t>Не имей сто рублей,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7538" y="1484313"/>
            <a:ext cx="4105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F0000"/>
                </a:solidFill>
                <a:latin typeface="Times New Roman" pitchFamily="18" charset="0"/>
              </a:rPr>
              <a:t>а имей сто друзей.</a:t>
            </a:r>
          </a:p>
        </p:txBody>
      </p:sp>
      <p:sp>
        <p:nvSpPr>
          <p:cNvPr id="19461" name="TextBox 7"/>
          <p:cNvSpPr txBox="1">
            <a:spLocks noChangeArrowheads="1"/>
          </p:cNvSpPr>
          <p:nvPr/>
        </p:nvSpPr>
        <p:spPr bwMode="auto">
          <a:xfrm>
            <a:off x="395288" y="2708275"/>
            <a:ext cx="30972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B050"/>
                </a:solidFill>
                <a:latin typeface="Times New Roman" pitchFamily="18" charset="0"/>
              </a:rPr>
              <a:t>Один за всех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08400" y="2708275"/>
            <a:ext cx="4248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B050"/>
                </a:solidFill>
                <a:latin typeface="Times New Roman" pitchFamily="18" charset="0"/>
              </a:rPr>
              <a:t>и все за одного.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395288" y="3789363"/>
            <a:ext cx="4537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7030A0"/>
                </a:solidFill>
                <a:latin typeface="Times New Roman" pitchFamily="18" charset="0"/>
              </a:rPr>
              <a:t>Человек без друзей,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72000" y="3789363"/>
            <a:ext cx="4103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7030A0"/>
                </a:solidFill>
                <a:latin typeface="Times New Roman" pitchFamily="18" charset="0"/>
              </a:rPr>
              <a:t>что дерево без корней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0"/>
            <a:ext cx="559752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2997200"/>
            <a:ext cx="4878387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95288" y="59975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1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628775"/>
            <a:ext cx="420846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492375"/>
            <a:ext cx="34956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589088"/>
            <a:ext cx="435292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86338" y="2468563"/>
            <a:ext cx="3513137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1161</TotalTime>
  <Words>96</Words>
  <Application>Microsoft Office PowerPoint</Application>
  <PresentationFormat>Экран (4:3)</PresentationFormat>
  <Paragraphs>29</Paragraphs>
  <Slides>13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13</vt:i4>
      </vt:variant>
    </vt:vector>
  </HeadingPairs>
  <TitlesOfParts>
    <vt:vector size="28" baseType="lpstr">
      <vt:lpstr>Times New Roman</vt:lpstr>
      <vt:lpstr>Arial</vt:lpstr>
      <vt:lpstr>Wingdings</vt:lpstr>
      <vt:lpstr>Calibri</vt:lpstr>
      <vt:lpstr>Book Antiqua</vt:lpstr>
      <vt:lpstr>Arial Narrow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Слайд 1</vt:lpstr>
      <vt:lpstr>Слайд 2</vt:lpstr>
      <vt:lpstr>Слайд 3</vt:lpstr>
      <vt:lpstr>Слайд 4</vt:lpstr>
      <vt:lpstr>Слайд 5</vt:lpstr>
      <vt:lpstr>Дружба - это отношения, основанные на взаимной привязанности и личных интересах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«Основы светской этики»  Тема: «Дружба»</dc:title>
  <dc:creator>Admin</dc:creator>
  <cp:lastModifiedBy>User</cp:lastModifiedBy>
  <cp:revision>53</cp:revision>
  <dcterms:created xsi:type="dcterms:W3CDTF">2013-02-20T10:32:12Z</dcterms:created>
  <dcterms:modified xsi:type="dcterms:W3CDTF">2014-04-21T19:11:19Z</dcterms:modified>
</cp:coreProperties>
</file>