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sldIdLst>
    <p:sldId id="432" r:id="rId2"/>
    <p:sldId id="404" r:id="rId3"/>
    <p:sldId id="408" r:id="rId4"/>
    <p:sldId id="409" r:id="rId5"/>
    <p:sldId id="412" r:id="rId6"/>
    <p:sldId id="416" r:id="rId7"/>
    <p:sldId id="414" r:id="rId8"/>
    <p:sldId id="417" r:id="rId9"/>
    <p:sldId id="418" r:id="rId10"/>
    <p:sldId id="419" r:id="rId11"/>
    <p:sldId id="407" r:id="rId12"/>
    <p:sldId id="420" r:id="rId13"/>
    <p:sldId id="256" r:id="rId14"/>
    <p:sldId id="422" r:id="rId15"/>
    <p:sldId id="425" r:id="rId16"/>
    <p:sldId id="426" r:id="rId17"/>
    <p:sldId id="427" r:id="rId18"/>
    <p:sldId id="428" r:id="rId19"/>
    <p:sldId id="429" r:id="rId20"/>
    <p:sldId id="424" r:id="rId21"/>
    <p:sldId id="423" r:id="rId22"/>
    <p:sldId id="430" r:id="rId23"/>
    <p:sldId id="421" r:id="rId24"/>
    <p:sldId id="334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370EE4"/>
    <a:srgbClr val="003399"/>
    <a:srgbClr val="006600"/>
    <a:srgbClr val="FFFFFF"/>
    <a:srgbClr val="003300"/>
    <a:srgbClr val="BEB0FA"/>
    <a:srgbClr val="FFFF00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1" autoAdjust="0"/>
    <p:restoredTop sz="99037" autoAdjust="0"/>
  </p:normalViewPr>
  <p:slideViewPr>
    <p:cSldViewPr>
      <p:cViewPr>
        <p:scale>
          <a:sx n="53" d="100"/>
          <a:sy n="53" d="100"/>
        </p:scale>
        <p:origin x="-1668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/>
            </a:lvl1pPr>
          </a:lstStyle>
          <a:p>
            <a:pPr>
              <a:defRPr/>
            </a:pPr>
            <a:fld id="{9BE848F2-F872-4E80-AA73-EAF258866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48 w 5740"/>
                <a:gd name="T1" fmla="*/ 12 h 4316"/>
                <a:gd name="T2" fmla="*/ 0 w 5740"/>
                <a:gd name="T3" fmla="*/ 12 h 4316"/>
                <a:gd name="T4" fmla="*/ 0 w 5740"/>
                <a:gd name="T5" fmla="*/ 0 h 4316"/>
                <a:gd name="T6" fmla="*/ 5848 w 5740"/>
                <a:gd name="T7" fmla="*/ 0 h 4316"/>
                <a:gd name="T8" fmla="*/ 5848 w 5740"/>
                <a:gd name="T9" fmla="*/ 12 h 4316"/>
                <a:gd name="T10" fmla="*/ 5848 w 5740"/>
                <a:gd name="T11" fmla="*/ 1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5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5 w 382"/>
                  <a:gd name="T19" fmla="*/ 96 h 96"/>
                  <a:gd name="T20" fmla="*/ 269 w 382"/>
                  <a:gd name="T21" fmla="*/ 90 h 96"/>
                  <a:gd name="T22" fmla="*/ 317 w 382"/>
                  <a:gd name="T23" fmla="*/ 84 h 96"/>
                  <a:gd name="T24" fmla="*/ 358 w 382"/>
                  <a:gd name="T25" fmla="*/ 66 h 96"/>
                  <a:gd name="T26" fmla="*/ 388 w 382"/>
                  <a:gd name="T27" fmla="*/ 42 h 96"/>
                  <a:gd name="T28" fmla="*/ 382 w 382"/>
                  <a:gd name="T29" fmla="*/ 42 h 96"/>
                  <a:gd name="T30" fmla="*/ 352 w 382"/>
                  <a:gd name="T31" fmla="*/ 66 h 96"/>
                  <a:gd name="T32" fmla="*/ 311 w 382"/>
                  <a:gd name="T33" fmla="*/ 78 h 96"/>
                  <a:gd name="T34" fmla="*/ 269 w 382"/>
                  <a:gd name="T35" fmla="*/ 90 h 96"/>
                  <a:gd name="T36" fmla="*/ 215 w 382"/>
                  <a:gd name="T37" fmla="*/ 96 h 96"/>
                  <a:gd name="T38" fmla="*/ 215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5 w 185"/>
                  <a:gd name="T5" fmla="*/ 36 h 210"/>
                  <a:gd name="T6" fmla="*/ 161 w 185"/>
                  <a:gd name="T7" fmla="*/ 72 h 210"/>
                  <a:gd name="T8" fmla="*/ 167 w 185"/>
                  <a:gd name="T9" fmla="*/ 90 h 210"/>
                  <a:gd name="T10" fmla="*/ 173 w 185"/>
                  <a:gd name="T11" fmla="*/ 114 h 210"/>
                  <a:gd name="T12" fmla="*/ 167 w 185"/>
                  <a:gd name="T13" fmla="*/ 138 h 210"/>
                  <a:gd name="T14" fmla="*/ 155 w 185"/>
                  <a:gd name="T15" fmla="*/ 162 h 210"/>
                  <a:gd name="T16" fmla="*/ 125 w 185"/>
                  <a:gd name="T17" fmla="*/ 180 h 210"/>
                  <a:gd name="T18" fmla="*/ 90 w 185"/>
                  <a:gd name="T19" fmla="*/ 198 h 210"/>
                  <a:gd name="T20" fmla="*/ 102 w 185"/>
                  <a:gd name="T21" fmla="*/ 210 h 210"/>
                  <a:gd name="T22" fmla="*/ 137 w 185"/>
                  <a:gd name="T23" fmla="*/ 192 h 210"/>
                  <a:gd name="T24" fmla="*/ 167 w 185"/>
                  <a:gd name="T25" fmla="*/ 168 h 210"/>
                  <a:gd name="T26" fmla="*/ 185 w 185"/>
                  <a:gd name="T27" fmla="*/ 144 h 210"/>
                  <a:gd name="T28" fmla="*/ 191 w 185"/>
                  <a:gd name="T29" fmla="*/ 114 h 210"/>
                  <a:gd name="T30" fmla="*/ 185 w 185"/>
                  <a:gd name="T31" fmla="*/ 90 h 210"/>
                  <a:gd name="T32" fmla="*/ 179 w 185"/>
                  <a:gd name="T33" fmla="*/ 66 h 210"/>
                  <a:gd name="T34" fmla="*/ 161 w 185"/>
                  <a:gd name="T35" fmla="*/ 48 h 210"/>
                  <a:gd name="T36" fmla="*/ 137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928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8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EED3B-3D39-4845-A619-2B6643E21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A7443-4753-42D4-A579-5E2D5C8D2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C8899-164D-449D-AFA0-5B91301D78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012A0-0D85-4B66-A6C6-3CC0AC095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6B5AB-D0CF-4F8A-874D-7248CBF90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142FE-0277-4E71-B156-744248E5A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73631-462B-4458-B87A-3EB5F999D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63E7D-011C-46FE-9BE6-02BA3F309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46F25-515B-44AC-BCA4-A06B737FA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A417E-30F8-4C65-BE5A-D9B033A5E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60C73-0931-4CF6-BFDB-E3AEA75509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96A4B-CD52-4E83-9048-1939017FB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51018-2230-45F9-9A2B-69F79B2C1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99"/>
            </a:gs>
            <a:gs pos="100000">
              <a:srgbClr val="00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48 w 5740"/>
                <a:gd name="T1" fmla="*/ 12 h 4316"/>
                <a:gd name="T2" fmla="*/ 0 w 5740"/>
                <a:gd name="T3" fmla="*/ 12 h 4316"/>
                <a:gd name="T4" fmla="*/ 0 w 5740"/>
                <a:gd name="T5" fmla="*/ 0 h 4316"/>
                <a:gd name="T6" fmla="*/ 5848 w 5740"/>
                <a:gd name="T7" fmla="*/ 0 h 4316"/>
                <a:gd name="T8" fmla="*/ 5848 w 5740"/>
                <a:gd name="T9" fmla="*/ 12 h 4316"/>
                <a:gd name="T10" fmla="*/ 5848 w 5740"/>
                <a:gd name="T11" fmla="*/ 1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819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0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0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0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0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0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0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0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0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0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821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1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1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1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1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1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1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1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1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1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2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2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2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2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2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822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3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3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3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3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3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3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3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3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3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4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4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4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4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5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5 w 382"/>
                  <a:gd name="T19" fmla="*/ 96 h 96"/>
                  <a:gd name="T20" fmla="*/ 269 w 382"/>
                  <a:gd name="T21" fmla="*/ 90 h 96"/>
                  <a:gd name="T22" fmla="*/ 317 w 382"/>
                  <a:gd name="T23" fmla="*/ 84 h 96"/>
                  <a:gd name="T24" fmla="*/ 358 w 382"/>
                  <a:gd name="T25" fmla="*/ 66 h 96"/>
                  <a:gd name="T26" fmla="*/ 388 w 382"/>
                  <a:gd name="T27" fmla="*/ 42 h 96"/>
                  <a:gd name="T28" fmla="*/ 382 w 382"/>
                  <a:gd name="T29" fmla="*/ 42 h 96"/>
                  <a:gd name="T30" fmla="*/ 352 w 382"/>
                  <a:gd name="T31" fmla="*/ 66 h 96"/>
                  <a:gd name="T32" fmla="*/ 311 w 382"/>
                  <a:gd name="T33" fmla="*/ 78 h 96"/>
                  <a:gd name="T34" fmla="*/ 269 w 382"/>
                  <a:gd name="T35" fmla="*/ 90 h 96"/>
                  <a:gd name="T36" fmla="*/ 215 w 382"/>
                  <a:gd name="T37" fmla="*/ 96 h 96"/>
                  <a:gd name="T38" fmla="*/ 215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5 w 185"/>
                  <a:gd name="T5" fmla="*/ 36 h 210"/>
                  <a:gd name="T6" fmla="*/ 161 w 185"/>
                  <a:gd name="T7" fmla="*/ 72 h 210"/>
                  <a:gd name="T8" fmla="*/ 167 w 185"/>
                  <a:gd name="T9" fmla="*/ 90 h 210"/>
                  <a:gd name="T10" fmla="*/ 173 w 185"/>
                  <a:gd name="T11" fmla="*/ 114 h 210"/>
                  <a:gd name="T12" fmla="*/ 167 w 185"/>
                  <a:gd name="T13" fmla="*/ 138 h 210"/>
                  <a:gd name="T14" fmla="*/ 155 w 185"/>
                  <a:gd name="T15" fmla="*/ 162 h 210"/>
                  <a:gd name="T16" fmla="*/ 125 w 185"/>
                  <a:gd name="T17" fmla="*/ 180 h 210"/>
                  <a:gd name="T18" fmla="*/ 90 w 185"/>
                  <a:gd name="T19" fmla="*/ 198 h 210"/>
                  <a:gd name="T20" fmla="*/ 102 w 185"/>
                  <a:gd name="T21" fmla="*/ 210 h 210"/>
                  <a:gd name="T22" fmla="*/ 137 w 185"/>
                  <a:gd name="T23" fmla="*/ 192 h 210"/>
                  <a:gd name="T24" fmla="*/ 167 w 185"/>
                  <a:gd name="T25" fmla="*/ 168 h 210"/>
                  <a:gd name="T26" fmla="*/ 185 w 185"/>
                  <a:gd name="T27" fmla="*/ 144 h 210"/>
                  <a:gd name="T28" fmla="*/ 191 w 185"/>
                  <a:gd name="T29" fmla="*/ 114 h 210"/>
                  <a:gd name="T30" fmla="*/ 185 w 185"/>
                  <a:gd name="T31" fmla="*/ 90 h 210"/>
                  <a:gd name="T32" fmla="*/ 179 w 185"/>
                  <a:gd name="T33" fmla="*/ 66 h 210"/>
                  <a:gd name="T34" fmla="*/ 161 w 185"/>
                  <a:gd name="T35" fmla="*/ 48 h 210"/>
                  <a:gd name="T36" fmla="*/ 137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825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6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6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 i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6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 i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6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 i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E8902D9-7E43-48AB-856E-8876A8E31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88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  <p:sldLayoutId id="2147484186" r:id="rId12"/>
    <p:sldLayoutId id="2147484187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0%B2%D0%B0%D0%BD%D0%B3%D0%B0%D1%80%D0%B4%D0%B8%D0%B7%D0%BC" TargetMode="External"/><Relationship Id="rId2" Type="http://schemas.openxmlformats.org/officeDocument/2006/relationships/hyperlink" Target="http://ru.wikipedia.org/wiki/%D0%A4%D1%80%D0%B0%D0%BD%D1%86%D1%83%D0%B7%D1%81%D0%BA%D0%B8%D0%B9_%D1%8F%D0%B7%D1%8B%D0%BA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hyperlink" Target="http://ru.wikipedia.org/wiki/%D0%A4%D0%B0%D0%B9%D0%BB:Gris2.jpg" TargetMode="External"/><Relationship Id="rId4" Type="http://schemas.openxmlformats.org/officeDocument/2006/relationships/hyperlink" Target="http://ru.wikipedia.org/wiki/%D0%96%D0%B8%D0%B2%D0%BE%D0%BF%D0%B8%D1%81%D1%8C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im2-tub.yandex.net/i?id=19019567&amp;tov=2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50825" y="277813"/>
            <a:ext cx="8435975" cy="4159250"/>
          </a:xfrm>
        </p:spPr>
        <p:txBody>
          <a:bodyPr/>
          <a:lstStyle/>
          <a:p>
            <a:pPr>
              <a:defRPr/>
            </a:pPr>
            <a:r>
              <a:rPr lang="ru-RU" sz="8000" dirty="0" smtClean="0">
                <a:solidFill>
                  <a:schemeClr val="tx1"/>
                </a:solidFill>
              </a:rPr>
              <a:t>« </a:t>
            </a:r>
            <a:r>
              <a:rPr lang="en-US" sz="8000" dirty="0" smtClean="0">
                <a:solidFill>
                  <a:schemeClr val="tx1"/>
                </a:solidFill>
              </a:rPr>
              <a:t>I </a:t>
            </a:r>
            <a:r>
              <a:rPr lang="ru-RU" sz="8000" dirty="0" smtClean="0">
                <a:solidFill>
                  <a:schemeClr val="tx1"/>
                </a:solidFill>
              </a:rPr>
              <a:t>признак </a:t>
            </a:r>
            <a:br>
              <a:rPr lang="ru-RU" sz="8000" dirty="0" smtClean="0">
                <a:solidFill>
                  <a:schemeClr val="tx1"/>
                </a:solidFill>
              </a:rPr>
            </a:br>
            <a:r>
              <a:rPr lang="ru-RU" sz="8000" dirty="0" smtClean="0">
                <a:solidFill>
                  <a:schemeClr val="tx1"/>
                </a:solidFill>
              </a:rPr>
              <a:t>параллельных </a:t>
            </a:r>
            <a:br>
              <a:rPr lang="ru-RU" sz="8000" dirty="0" smtClean="0">
                <a:solidFill>
                  <a:schemeClr val="tx1"/>
                </a:solidFill>
              </a:rPr>
            </a:br>
            <a:r>
              <a:rPr lang="ru-RU" sz="8000" dirty="0" smtClean="0">
                <a:solidFill>
                  <a:schemeClr val="tx1"/>
                </a:solidFill>
              </a:rPr>
              <a:t>прямых»</a:t>
            </a: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684213" y="4724400"/>
            <a:ext cx="7848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/>
              <a:t>Автор: Шпакова Н.П.</a:t>
            </a:r>
          </a:p>
          <a:p>
            <a:pPr algn="r"/>
            <a:r>
              <a:rPr lang="ru-RU"/>
              <a:t>МБОУ Творишинская СОШ</a:t>
            </a:r>
          </a:p>
          <a:p>
            <a:pPr algn="r"/>
            <a:r>
              <a:rPr lang="ru-RU"/>
              <a:t>Гордеевского района,</a:t>
            </a:r>
          </a:p>
          <a:p>
            <a:pPr algn="r"/>
            <a:r>
              <a:rPr lang="ru-RU"/>
              <a:t>Брянской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</p:txBody>
      </p:sp>
      <p:pic>
        <p:nvPicPr>
          <p:cNvPr id="8195" name="Picture 4" descr="Пикассо-Мужская голова"/>
          <p:cNvPicPr>
            <a:picLocks noChangeAspect="1" noChangeArrowheads="1"/>
          </p:cNvPicPr>
          <p:nvPr/>
        </p:nvPicPr>
        <p:blipFill>
          <a:blip r:embed="rId2" cstate="print"/>
          <a:srcRect l="6329" t="2802" b="7324"/>
          <a:stretch>
            <a:fillRect/>
          </a:stretch>
        </p:blipFill>
        <p:spPr bwMode="auto">
          <a:xfrm>
            <a:off x="2124075" y="260350"/>
            <a:ext cx="5221288" cy="542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19672" y="5733256"/>
            <a:ext cx="609173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«Мужская  голова»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785813" y="1963738"/>
            <a:ext cx="77755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ru-RU"/>
          </a:p>
          <a:p>
            <a:pPr>
              <a:buFontTx/>
              <a:buChar char="-"/>
            </a:pPr>
            <a:endParaRPr lang="ru-RU">
              <a:solidFill>
                <a:srgbClr val="FF0000"/>
              </a:solidFill>
            </a:endParaRPr>
          </a:p>
        </p:txBody>
      </p:sp>
      <p:pic>
        <p:nvPicPr>
          <p:cNvPr id="13315" name="Picture 4" descr="http://i042.radikal.ru/1101/fe/fe12b84a23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878522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50825" y="277813"/>
            <a:ext cx="8435975" cy="4591050"/>
          </a:xfrm>
        </p:spPr>
        <p:txBody>
          <a:bodyPr/>
          <a:lstStyle/>
          <a:p>
            <a:pPr>
              <a:defRPr/>
            </a:pP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</a:rPr>
              <a:t>« </a:t>
            </a:r>
            <a:r>
              <a:rPr lang="en-US" sz="8000" dirty="0" smtClean="0">
                <a:solidFill>
                  <a:schemeClr val="accent2">
                    <a:lumMod val="50000"/>
                  </a:schemeClr>
                </a:solidFill>
              </a:rPr>
              <a:t>I </a:t>
            </a: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</a:rPr>
              <a:t>Признак </a:t>
            </a:r>
            <a:br>
              <a:rPr lang="ru-RU" sz="8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8000" dirty="0" err="1" smtClean="0">
                <a:solidFill>
                  <a:schemeClr val="accent2">
                    <a:lumMod val="50000"/>
                  </a:schemeClr>
                </a:solidFill>
              </a:rPr>
              <a:t>п__ра__ельных</a:t>
            </a: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ru-RU" sz="8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</a:rPr>
              <a:t>прямых»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"/>
          <p:cNvSpPr txBox="1">
            <a:spLocks noChangeArrowheads="1"/>
          </p:cNvSpPr>
          <p:nvPr/>
        </p:nvSpPr>
        <p:spPr bwMode="auto">
          <a:xfrm>
            <a:off x="1979613" y="2420938"/>
            <a:ext cx="5976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 i="0">
              <a:latin typeface="Arial" charset="0"/>
            </a:endParaRPr>
          </a:p>
        </p:txBody>
      </p:sp>
      <p:sp>
        <p:nvSpPr>
          <p:cNvPr id="15363" name="Text Box 13"/>
          <p:cNvSpPr txBox="1">
            <a:spLocks noChangeArrowheads="1"/>
          </p:cNvSpPr>
          <p:nvPr/>
        </p:nvSpPr>
        <p:spPr bwMode="auto">
          <a:xfrm>
            <a:off x="1331913" y="1196975"/>
            <a:ext cx="6624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0" i="0">
                <a:latin typeface="Arial" charset="0"/>
              </a:rPr>
              <a:t> </a:t>
            </a:r>
          </a:p>
        </p:txBody>
      </p:sp>
      <p:sp>
        <p:nvSpPr>
          <p:cNvPr id="15364" name="Text Box 19"/>
          <p:cNvSpPr txBox="1">
            <a:spLocks noChangeArrowheads="1"/>
          </p:cNvSpPr>
          <p:nvPr/>
        </p:nvSpPr>
        <p:spPr bwMode="auto">
          <a:xfrm>
            <a:off x="0" y="551656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5365" name="Прямоугольник 7"/>
          <p:cNvSpPr>
            <a:spLocks noChangeArrowheads="1"/>
          </p:cNvSpPr>
          <p:nvPr/>
        </p:nvSpPr>
        <p:spPr bwMode="auto">
          <a:xfrm>
            <a:off x="179388" y="188913"/>
            <a:ext cx="8713787" cy="74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u="sng">
                <a:solidFill>
                  <a:srgbClr val="FFFF00"/>
                </a:solidFill>
              </a:rPr>
              <a:t>Цели урока:</a:t>
            </a:r>
          </a:p>
          <a:p>
            <a:endParaRPr lang="en-US" u="sng">
              <a:solidFill>
                <a:srgbClr val="FFFF0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ru-RU" sz="3200">
                <a:solidFill>
                  <a:schemeClr val="tx2"/>
                </a:solidFill>
              </a:rPr>
              <a:t>повторить знания о взаимном расположе-нии прямых на плоскости;</a:t>
            </a:r>
          </a:p>
          <a:p>
            <a:pPr>
              <a:buFont typeface="Courier New" pitchFamily="49" charset="0"/>
              <a:buChar char="o"/>
            </a:pPr>
            <a:endParaRPr lang="ru-RU" sz="3200">
              <a:solidFill>
                <a:schemeClr val="tx2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ru-RU" sz="3200">
                <a:solidFill>
                  <a:schemeClr val="tx2"/>
                </a:solidFill>
              </a:rPr>
              <a:t>формировать понятие накрест лежащих, односторонних и соответственных  углов;</a:t>
            </a:r>
          </a:p>
          <a:p>
            <a:endParaRPr lang="ru-RU" sz="3200">
              <a:solidFill>
                <a:schemeClr val="tx2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ru-RU" sz="3200">
                <a:solidFill>
                  <a:schemeClr val="tx2"/>
                </a:solidFill>
              </a:rPr>
              <a:t>рассмотреть доказательство </a:t>
            </a:r>
            <a:r>
              <a:rPr lang="en-US" sz="3200">
                <a:solidFill>
                  <a:schemeClr val="tx2"/>
                </a:solidFill>
              </a:rPr>
              <a:t>I</a:t>
            </a:r>
            <a:r>
              <a:rPr lang="ru-RU" sz="3200">
                <a:solidFill>
                  <a:schemeClr val="tx2"/>
                </a:solidFill>
              </a:rPr>
              <a:t> признака параллельности прямых;</a:t>
            </a:r>
          </a:p>
          <a:p>
            <a:endParaRPr lang="en-US" sz="3200">
              <a:solidFill>
                <a:schemeClr val="tx2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ru-RU" sz="3200">
                <a:solidFill>
                  <a:schemeClr val="tx2"/>
                </a:solidFill>
              </a:rPr>
              <a:t>Научиться  решать задачи на применение  </a:t>
            </a:r>
            <a:r>
              <a:rPr lang="en-US" sz="3200">
                <a:solidFill>
                  <a:schemeClr val="tx2"/>
                </a:solidFill>
              </a:rPr>
              <a:t>I </a:t>
            </a:r>
            <a:r>
              <a:rPr lang="ru-RU" sz="3200">
                <a:solidFill>
                  <a:schemeClr val="tx2"/>
                </a:solidFill>
              </a:rPr>
              <a:t>признака параллельности двух прямых;</a:t>
            </a:r>
          </a:p>
          <a:p>
            <a:pPr>
              <a:buFont typeface="Courier New" pitchFamily="49" charset="0"/>
              <a:buChar char="o"/>
            </a:pPr>
            <a:endParaRPr lang="ru-RU" sz="3200">
              <a:solidFill>
                <a:schemeClr val="tx2"/>
              </a:solidFill>
            </a:endParaRPr>
          </a:p>
          <a:p>
            <a:pPr>
              <a:buFont typeface="Courier New" pitchFamily="49" charset="0"/>
              <a:buChar char="o"/>
            </a:pPr>
            <a:endParaRPr lang="ru-RU" sz="3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tx1"/>
            </a:gs>
            <a:gs pos="100000">
              <a:srgbClr val="00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Line 4"/>
          <p:cNvSpPr>
            <a:spLocks noChangeShapeType="1"/>
          </p:cNvSpPr>
          <p:nvPr/>
        </p:nvSpPr>
        <p:spPr bwMode="auto">
          <a:xfrm>
            <a:off x="1547813" y="1844675"/>
            <a:ext cx="5040312" cy="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539750" y="2924175"/>
            <a:ext cx="6265863" cy="79375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 flipH="1">
            <a:off x="1908175" y="404813"/>
            <a:ext cx="3816350" cy="4175125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1331913" y="1268413"/>
            <a:ext cx="344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3300"/>
                </a:solidFill>
              </a:rPr>
              <a:t>а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468313" y="2852738"/>
            <a:ext cx="344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3300"/>
                </a:solidFill>
              </a:rPr>
              <a:t>в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5580063" y="404813"/>
            <a:ext cx="325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3300"/>
                </a:solidFill>
              </a:rPr>
              <a:t>с</a:t>
            </a:r>
          </a:p>
        </p:txBody>
      </p:sp>
      <p:cxnSp>
        <p:nvCxnSpPr>
          <p:cNvPr id="16392" name="AutoShape 13"/>
          <p:cNvCxnSpPr>
            <a:cxnSpLocks noChangeShapeType="1"/>
          </p:cNvCxnSpPr>
          <p:nvPr/>
        </p:nvCxnSpPr>
        <p:spPr bwMode="auto">
          <a:xfrm>
            <a:off x="971550" y="6092825"/>
            <a:ext cx="71438" cy="73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2916238" y="16287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rgbClr val="003300"/>
              </a:solidFill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411413" y="3213100"/>
            <a:ext cx="43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0" i="0">
                <a:solidFill>
                  <a:srgbClr val="003300"/>
                </a:solidFill>
              </a:rPr>
              <a:t>1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987675" y="3284538"/>
            <a:ext cx="43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0" i="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3419475" y="2852738"/>
            <a:ext cx="339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0" i="0">
                <a:solidFill>
                  <a:srgbClr val="003300"/>
                </a:solidFill>
              </a:rPr>
              <a:t>3</a:t>
            </a: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2843213" y="2781300"/>
            <a:ext cx="339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0" i="0">
                <a:solidFill>
                  <a:srgbClr val="003300"/>
                </a:solidFill>
              </a:rPr>
              <a:t>4</a:t>
            </a:r>
          </a:p>
        </p:txBody>
      </p:sp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3708400" y="1844675"/>
            <a:ext cx="338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0" i="0">
                <a:solidFill>
                  <a:srgbClr val="003300"/>
                </a:solidFill>
              </a:rPr>
              <a:t>5</a:t>
            </a:r>
          </a:p>
        </p:txBody>
      </p:sp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>
            <a:off x="4356100" y="1844675"/>
            <a:ext cx="338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0" i="0">
                <a:solidFill>
                  <a:srgbClr val="003300"/>
                </a:solidFill>
              </a:rPr>
              <a:t>6</a:t>
            </a:r>
          </a:p>
        </p:txBody>
      </p:sp>
      <p:sp>
        <p:nvSpPr>
          <p:cNvPr id="39" name="Прямоугольник 38"/>
          <p:cNvSpPr>
            <a:spLocks noChangeArrowheads="1"/>
          </p:cNvSpPr>
          <p:nvPr/>
        </p:nvSpPr>
        <p:spPr bwMode="auto">
          <a:xfrm>
            <a:off x="4643438" y="1412875"/>
            <a:ext cx="339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0" i="0">
                <a:solidFill>
                  <a:srgbClr val="003300"/>
                </a:solidFill>
              </a:rPr>
              <a:t>7</a:t>
            </a:r>
          </a:p>
        </p:txBody>
      </p:sp>
      <p:sp>
        <p:nvSpPr>
          <p:cNvPr id="40" name="Прямоугольник 39"/>
          <p:cNvSpPr>
            <a:spLocks noChangeArrowheads="1"/>
          </p:cNvSpPr>
          <p:nvPr/>
        </p:nvSpPr>
        <p:spPr bwMode="auto">
          <a:xfrm>
            <a:off x="4067175" y="1268413"/>
            <a:ext cx="339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0" i="0">
                <a:solidFill>
                  <a:srgbClr val="003300"/>
                </a:solidFill>
              </a:rPr>
              <a:t>8</a:t>
            </a:r>
          </a:p>
        </p:txBody>
      </p:sp>
      <p:sp>
        <p:nvSpPr>
          <p:cNvPr id="16402" name="TextBox 40"/>
          <p:cNvSpPr txBox="1">
            <a:spLocks noChangeArrowheads="1"/>
          </p:cNvSpPr>
          <p:nvPr/>
        </p:nvSpPr>
        <p:spPr bwMode="auto">
          <a:xfrm>
            <a:off x="6156325" y="692150"/>
            <a:ext cx="2736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6600"/>
                </a:solidFill>
              </a:rPr>
              <a:t>с - секущая</a:t>
            </a:r>
          </a:p>
        </p:txBody>
      </p:sp>
      <p:sp>
        <p:nvSpPr>
          <p:cNvPr id="16403" name="TextBox 41"/>
          <p:cNvSpPr txBox="1">
            <a:spLocks noChangeArrowheads="1"/>
          </p:cNvSpPr>
          <p:nvPr/>
        </p:nvSpPr>
        <p:spPr bwMode="auto">
          <a:xfrm>
            <a:off x="468313" y="333375"/>
            <a:ext cx="2016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6600"/>
                </a:solidFill>
              </a:rPr>
              <a:t>Рисунок №1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nimBg="1"/>
      <p:bldP spid="51208" grpId="0" animBg="1"/>
      <p:bldP spid="51209" grpId="0" animBg="1"/>
      <p:bldP spid="51210" grpId="0"/>
      <p:bldP spid="51211" grpId="0"/>
      <p:bldP spid="51212" grpId="0"/>
      <p:bldP spid="51214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Line 4"/>
          <p:cNvSpPr>
            <a:spLocks noChangeShapeType="1"/>
          </p:cNvSpPr>
          <p:nvPr/>
        </p:nvSpPr>
        <p:spPr bwMode="auto">
          <a:xfrm>
            <a:off x="1547813" y="1844675"/>
            <a:ext cx="5040312" cy="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539750" y="2924175"/>
            <a:ext cx="6265863" cy="79375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>
            <a:off x="2987675" y="1268413"/>
            <a:ext cx="2808288" cy="3455987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17413" name="AutoShape 13"/>
          <p:cNvCxnSpPr>
            <a:cxnSpLocks noChangeShapeType="1"/>
          </p:cNvCxnSpPr>
          <p:nvPr/>
        </p:nvCxnSpPr>
        <p:spPr bwMode="auto">
          <a:xfrm>
            <a:off x="971550" y="6092825"/>
            <a:ext cx="71438" cy="73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2916238" y="16287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rgbClr val="003300"/>
              </a:solidFill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284663" y="3500438"/>
            <a:ext cx="43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i="0">
                <a:solidFill>
                  <a:srgbClr val="003300"/>
                </a:solidFill>
              </a:rPr>
              <a:t>M</a:t>
            </a:r>
            <a:endParaRPr lang="ru-RU" b="0" i="0">
              <a:solidFill>
                <a:srgbClr val="003300"/>
              </a:solidFill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435600" y="3644900"/>
            <a:ext cx="43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i="0">
                <a:solidFill>
                  <a:srgbClr val="006600"/>
                </a:solidFill>
              </a:rPr>
              <a:t>O</a:t>
            </a:r>
            <a:endParaRPr lang="ru-RU" b="0" i="0">
              <a:solidFill>
                <a:srgbClr val="006600"/>
              </a:solidFill>
            </a:endParaRPr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4859338" y="2924175"/>
            <a:ext cx="407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003300"/>
                </a:solidFill>
              </a:rPr>
              <a:t>K</a:t>
            </a:r>
            <a:endParaRPr lang="ru-RU" b="0" i="0">
              <a:solidFill>
                <a:srgbClr val="003300"/>
              </a:solidFill>
            </a:endParaRP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3851275" y="2852738"/>
            <a:ext cx="373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003300"/>
                </a:solidFill>
              </a:rPr>
              <a:t>L</a:t>
            </a:r>
            <a:endParaRPr lang="ru-RU" b="0" i="0">
              <a:solidFill>
                <a:srgbClr val="003300"/>
              </a:solidFill>
            </a:endParaRPr>
          </a:p>
        </p:txBody>
      </p:sp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3059113" y="1916113"/>
            <a:ext cx="339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i="0">
                <a:solidFill>
                  <a:srgbClr val="003300"/>
                </a:solidFill>
              </a:rPr>
              <a:t>A</a:t>
            </a:r>
            <a:endParaRPr lang="ru-RU" b="0" i="0">
              <a:solidFill>
                <a:srgbClr val="003300"/>
              </a:solidFill>
            </a:endParaRPr>
          </a:p>
        </p:txBody>
      </p:sp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>
            <a:off x="3995738" y="1916113"/>
            <a:ext cx="338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i="0">
                <a:solidFill>
                  <a:srgbClr val="003300"/>
                </a:solidFill>
              </a:rPr>
              <a:t>D</a:t>
            </a:r>
            <a:endParaRPr lang="ru-RU" b="0" i="0">
              <a:solidFill>
                <a:srgbClr val="003300"/>
              </a:solidFill>
            </a:endParaRPr>
          </a:p>
        </p:txBody>
      </p:sp>
      <p:sp>
        <p:nvSpPr>
          <p:cNvPr id="39" name="Прямоугольник 38"/>
          <p:cNvSpPr>
            <a:spLocks noChangeArrowheads="1"/>
          </p:cNvSpPr>
          <p:nvPr/>
        </p:nvSpPr>
        <p:spPr bwMode="auto">
          <a:xfrm>
            <a:off x="3492500" y="1268413"/>
            <a:ext cx="388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003300"/>
                </a:solidFill>
              </a:rPr>
              <a:t>C</a:t>
            </a:r>
            <a:endParaRPr lang="ru-RU" b="0" i="0">
              <a:solidFill>
                <a:srgbClr val="003300"/>
              </a:solidFill>
            </a:endParaRPr>
          </a:p>
        </p:txBody>
      </p:sp>
      <p:sp>
        <p:nvSpPr>
          <p:cNvPr id="40" name="Прямоугольник 39"/>
          <p:cNvSpPr>
            <a:spLocks noChangeArrowheads="1"/>
          </p:cNvSpPr>
          <p:nvPr/>
        </p:nvSpPr>
        <p:spPr bwMode="auto">
          <a:xfrm>
            <a:off x="2700338" y="1341438"/>
            <a:ext cx="3889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003300"/>
                </a:solidFill>
              </a:rPr>
              <a:t>B</a:t>
            </a:r>
            <a:endParaRPr lang="ru-RU" b="0" i="0">
              <a:solidFill>
                <a:srgbClr val="003300"/>
              </a:solidFill>
            </a:endParaRPr>
          </a:p>
        </p:txBody>
      </p:sp>
      <p:sp>
        <p:nvSpPr>
          <p:cNvPr id="17423" name="TextBox 20"/>
          <p:cNvSpPr txBox="1">
            <a:spLocks noChangeArrowheads="1"/>
          </p:cNvSpPr>
          <p:nvPr/>
        </p:nvSpPr>
        <p:spPr bwMode="auto">
          <a:xfrm>
            <a:off x="539750" y="404813"/>
            <a:ext cx="2087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6600"/>
                </a:solidFill>
              </a:rPr>
              <a:t>Задание №1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4213" y="4868863"/>
            <a:ext cx="8208962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2">
                    <a:lumMod val="75000"/>
                    <a:lumOff val="25000"/>
                  </a:schemeClr>
                </a:solidFill>
              </a:rPr>
              <a:t>Накрест   лежащие углы: _________________</a:t>
            </a:r>
          </a:p>
          <a:p>
            <a:pPr>
              <a:defRPr/>
            </a:pPr>
            <a:r>
              <a:rPr lang="ru-RU" dirty="0">
                <a:solidFill>
                  <a:srgbClr val="0070C0"/>
                </a:solidFill>
              </a:rPr>
              <a:t>Односторонние углы: __________________</a:t>
            </a:r>
          </a:p>
          <a:p>
            <a:pPr>
              <a:defRPr/>
            </a:pPr>
            <a:r>
              <a:rPr lang="ru-RU" dirty="0">
                <a:solidFill>
                  <a:schemeClr val="bg2">
                    <a:lumMod val="65000"/>
                    <a:lumOff val="35000"/>
                  </a:schemeClr>
                </a:solidFill>
              </a:rPr>
              <a:t>Соответственные углы: ______________________________</a:t>
            </a:r>
          </a:p>
          <a:p>
            <a:pPr>
              <a:defRPr/>
            </a:pPr>
            <a:r>
              <a:rPr lang="ru-RU" dirty="0">
                <a:solidFill>
                  <a:schemeClr val="bg2">
                    <a:lumMod val="65000"/>
                    <a:lumOff val="35000"/>
                  </a:schemeClr>
                </a:solidFill>
              </a:rPr>
              <a:t>                                             ______________________________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nimBg="1"/>
      <p:bldP spid="51208" grpId="0" animBg="1"/>
      <p:bldP spid="51209" grpId="0" animBg="1"/>
      <p:bldP spid="51214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признак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параллельности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en-US" sz="4000" b="1" i="1" dirty="0" smtClean="0">
                <a:solidFill>
                  <a:schemeClr val="hlink"/>
                </a:solidFill>
              </a:rPr>
              <a:t>  </a:t>
            </a:r>
            <a:r>
              <a:rPr lang="ru-RU" sz="4000" b="1" i="1" dirty="0" smtClean="0">
                <a:solidFill>
                  <a:schemeClr val="hlink"/>
                </a:solidFill>
              </a:rPr>
              <a:t>Если при пересечении двух прямых </a:t>
            </a:r>
            <a:r>
              <a:rPr lang="en-US" sz="4000" b="1" i="1" dirty="0" smtClean="0">
                <a:solidFill>
                  <a:schemeClr val="hlink"/>
                </a:solidFill>
              </a:rPr>
              <a:t>c</a:t>
            </a:r>
            <a:r>
              <a:rPr lang="ru-RU" sz="4000" b="1" i="1" dirty="0" smtClean="0">
                <a:solidFill>
                  <a:schemeClr val="hlink"/>
                </a:solidFill>
              </a:rPr>
              <a:t>секущей накрест лежащие углы равны, то такие прямые параллельны.</a:t>
            </a:r>
            <a:r>
              <a:rPr lang="ru-RU" sz="4000" b="1" dirty="0" smtClean="0">
                <a:solidFill>
                  <a:schemeClr val="hlink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5"/>
          <p:cNvSpPr>
            <a:spLocks noGrp="1" noRot="1" noChangeArrowheads="1"/>
          </p:cNvSpPr>
          <p:nvPr>
            <p:ph sz="half" idx="1"/>
          </p:nvPr>
        </p:nvSpPr>
        <p:spPr>
          <a:xfrm>
            <a:off x="4284663" y="908050"/>
            <a:ext cx="4859337" cy="44989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Дано:</a:t>
            </a:r>
            <a:r>
              <a:rPr lang="ru-RU" sz="2800" b="1" dirty="0" smtClean="0">
                <a:solidFill>
                  <a:schemeClr val="tx2">
                    <a:lumMod val="25000"/>
                  </a:schemeClr>
                </a:solidFill>
              </a:rPr>
              <a:t> прямые а и в,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tx2">
                    <a:lumMod val="25000"/>
                  </a:schemeClr>
                </a:solidFill>
              </a:rPr>
              <a:t>    с – секущая.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2">
                    <a:lumMod val="25000"/>
                  </a:schemeClr>
                </a:solidFill>
              </a:rPr>
              <a:t>&lt;1 = &lt;2 ( накрест лежащие)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Доказать:</a:t>
            </a:r>
            <a:r>
              <a:rPr lang="ru-RU" sz="2800" b="1" dirty="0" smtClean="0">
                <a:solidFill>
                  <a:schemeClr val="tx2">
                    <a:lumMod val="25000"/>
                  </a:schemeClr>
                </a:solidFill>
              </a:rPr>
              <a:t> а || в</a:t>
            </a:r>
          </a:p>
        </p:txBody>
      </p:sp>
      <p:pic>
        <p:nvPicPr>
          <p:cNvPr id="46088" name="Picture 8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052513"/>
            <a:ext cx="3024187" cy="28082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Доказательство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916113"/>
            <a:ext cx="3498850" cy="3414712"/>
          </a:xfrm>
          <a:noFill/>
        </p:spPr>
      </p:pic>
      <p:sp>
        <p:nvSpPr>
          <p:cNvPr id="48135" name="Rectangle 7"/>
          <p:cNvSpPr>
            <a:spLocks noGrp="1" noRot="1" noChangeArrowheads="1"/>
          </p:cNvSpPr>
          <p:nvPr>
            <p:ph sz="half" idx="2"/>
          </p:nvPr>
        </p:nvSpPr>
        <p:spPr>
          <a:xfrm>
            <a:off x="4356100" y="1600200"/>
            <a:ext cx="4486275" cy="44989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hlink"/>
                </a:solidFill>
              </a:rPr>
              <a:t>1) Рассмотрим случай, когда </a:t>
            </a:r>
            <a:r>
              <a:rPr lang="en-US" b="1" dirty="0" smtClean="0">
                <a:solidFill>
                  <a:schemeClr val="hlink"/>
                </a:solidFill>
              </a:rPr>
              <a:t>&lt;1=&lt;2=90º</a:t>
            </a:r>
            <a:endParaRPr lang="ru-RU" b="1" dirty="0" smtClean="0">
              <a:solidFill>
                <a:schemeClr val="hlink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hlink"/>
                </a:solidFill>
              </a:rPr>
              <a:t>    </a:t>
            </a:r>
            <a:r>
              <a:rPr lang="ru-RU" b="1" dirty="0" smtClean="0">
                <a:solidFill>
                  <a:schemeClr val="hlink"/>
                </a:solidFill>
              </a:rPr>
              <a:t>Тогда </a:t>
            </a:r>
            <a:r>
              <a:rPr lang="ru-RU" b="1" dirty="0" err="1" smtClean="0">
                <a:solidFill>
                  <a:schemeClr val="hlink"/>
                </a:solidFill>
              </a:rPr>
              <a:t>а⊥АВ</a:t>
            </a:r>
            <a:r>
              <a:rPr lang="ru-RU" b="1" dirty="0" smtClean="0">
                <a:solidFill>
                  <a:schemeClr val="hlink"/>
                </a:solidFill>
              </a:rPr>
              <a:t> и </a:t>
            </a:r>
            <a:r>
              <a:rPr lang="ru-RU" b="1" dirty="0" err="1" smtClean="0">
                <a:solidFill>
                  <a:schemeClr val="hlink"/>
                </a:solidFill>
              </a:rPr>
              <a:t>в⊥АВ</a:t>
            </a:r>
            <a:r>
              <a:rPr lang="ru-RU" b="1" dirty="0" smtClean="0">
                <a:solidFill>
                  <a:schemeClr val="hlink"/>
                </a:solidFill>
              </a:rPr>
              <a:t>. (две прямые, перпендикулярные третьей, не пересекаются)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hlink"/>
                </a:solidFill>
              </a:rPr>
              <a:t>    </a:t>
            </a:r>
            <a:r>
              <a:rPr lang="ru-RU" b="1" dirty="0" smtClean="0">
                <a:solidFill>
                  <a:schemeClr val="hlink"/>
                </a:solidFill>
              </a:rPr>
              <a:t>Значит, а || 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3" name="Rectangle 33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180387" cy="57626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2случай) &lt;1 и  &lt;2 не прямые.</a:t>
            </a:r>
            <a:br>
              <a:rPr lang="ru-RU" sz="3200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</a:br>
            <a:endParaRPr lang="ru-RU" sz="3200" dirty="0" smtClean="0">
              <a:solidFill>
                <a:schemeClr val="bg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234" name="Rectangle 34"/>
          <p:cNvSpPr>
            <a:spLocks noGrp="1" noRot="1" noChangeArrowheads="1"/>
          </p:cNvSpPr>
          <p:nvPr>
            <p:ph sz="half" idx="1"/>
          </p:nvPr>
        </p:nvSpPr>
        <p:spPr>
          <a:xfrm>
            <a:off x="4067175" y="2349500"/>
            <a:ext cx="4017963" cy="1512888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Рассмотрим ∆ОНА и ∆ОН₁В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ОА=ОВ (по построению)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АН=ВН₁ ( по построению)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&lt;1=&lt;2 (по условию)</a:t>
            </a: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995738" y="404813"/>
            <a:ext cx="5148262" cy="18716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Проведем дополнительное построение.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Возьмем точку О так, что АО=ВО. Проведем </a:t>
            </a:r>
            <a:r>
              <a:rPr lang="ru-RU" sz="2000" dirty="0" err="1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ОН⊥а</a:t>
            </a:r>
            <a:r>
              <a:rPr lang="ru-RU" sz="2000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Отложим ВН₁ = АН, соединим  О  с Н₁</a:t>
            </a:r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>
            <a:off x="250825" y="2133600"/>
            <a:ext cx="3168650" cy="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250825" y="3284538"/>
            <a:ext cx="3241675" cy="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 flipH="1">
            <a:off x="539750" y="1341438"/>
            <a:ext cx="2808288" cy="3167062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250825" y="1484313"/>
            <a:ext cx="344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3300"/>
                </a:solidFill>
              </a:rPr>
              <a:t>а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107950" y="3429000"/>
            <a:ext cx="344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3300"/>
                </a:solidFill>
              </a:rPr>
              <a:t>в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3348038" y="836613"/>
            <a:ext cx="325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3300"/>
                </a:solidFill>
              </a:rPr>
              <a:t>с</a:t>
            </a:r>
          </a:p>
        </p:txBody>
      </p:sp>
      <p:cxnSp>
        <p:nvCxnSpPr>
          <p:cNvPr id="21515" name="AutoShape 13"/>
          <p:cNvCxnSpPr>
            <a:cxnSpLocks noChangeShapeType="1"/>
          </p:cNvCxnSpPr>
          <p:nvPr/>
        </p:nvCxnSpPr>
        <p:spPr bwMode="auto">
          <a:xfrm>
            <a:off x="971550" y="6092825"/>
            <a:ext cx="71438" cy="73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2916238" y="16287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3300"/>
                </a:solidFill>
              </a:rPr>
              <a:t>А</a:t>
            </a: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1476375" y="3500438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3300"/>
                </a:solidFill>
              </a:rPr>
              <a:t>В</a:t>
            </a:r>
          </a:p>
        </p:txBody>
      </p:sp>
      <p:sp>
        <p:nvSpPr>
          <p:cNvPr id="51216" name="AutoShape 16"/>
          <p:cNvSpPr>
            <a:spLocks noChangeArrowheads="1"/>
          </p:cNvSpPr>
          <p:nvPr/>
        </p:nvSpPr>
        <p:spPr bwMode="auto">
          <a:xfrm>
            <a:off x="2051050" y="2708275"/>
            <a:ext cx="71438" cy="7302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2339975" y="2492375"/>
            <a:ext cx="37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003300"/>
                </a:solidFill>
              </a:rPr>
              <a:t>О</a:t>
            </a:r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>
            <a:off x="2124075" y="2133600"/>
            <a:ext cx="0" cy="574675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1835150" y="1628775"/>
            <a:ext cx="377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003300"/>
                </a:solidFill>
              </a:rPr>
              <a:t>Н</a:t>
            </a:r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>
            <a:off x="2411413" y="2420938"/>
            <a:ext cx="71437" cy="73025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21" name="Line 21"/>
          <p:cNvSpPr>
            <a:spLocks noChangeShapeType="1"/>
          </p:cNvSpPr>
          <p:nvPr/>
        </p:nvSpPr>
        <p:spPr bwMode="auto">
          <a:xfrm>
            <a:off x="1835150" y="2924175"/>
            <a:ext cx="73025" cy="73025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22" name="Line 22"/>
          <p:cNvSpPr>
            <a:spLocks noChangeShapeType="1"/>
          </p:cNvSpPr>
          <p:nvPr/>
        </p:nvSpPr>
        <p:spPr bwMode="auto">
          <a:xfrm>
            <a:off x="2339975" y="2060575"/>
            <a:ext cx="0" cy="144463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24" name="Line 24"/>
          <p:cNvSpPr>
            <a:spLocks noChangeShapeType="1"/>
          </p:cNvSpPr>
          <p:nvPr/>
        </p:nvSpPr>
        <p:spPr bwMode="auto">
          <a:xfrm>
            <a:off x="2268538" y="2060575"/>
            <a:ext cx="0" cy="144463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25" name="Line 25"/>
          <p:cNvSpPr>
            <a:spLocks noChangeShapeType="1"/>
          </p:cNvSpPr>
          <p:nvPr/>
        </p:nvSpPr>
        <p:spPr bwMode="auto">
          <a:xfrm>
            <a:off x="1979613" y="3141663"/>
            <a:ext cx="0" cy="21590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26" name="Line 26"/>
          <p:cNvSpPr>
            <a:spLocks noChangeShapeType="1"/>
          </p:cNvSpPr>
          <p:nvPr/>
        </p:nvSpPr>
        <p:spPr bwMode="auto">
          <a:xfrm>
            <a:off x="2051050" y="3141663"/>
            <a:ext cx="0" cy="21590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27" name="Line 27"/>
          <p:cNvSpPr>
            <a:spLocks noChangeShapeType="1"/>
          </p:cNvSpPr>
          <p:nvPr/>
        </p:nvSpPr>
        <p:spPr bwMode="auto">
          <a:xfrm>
            <a:off x="2124075" y="2708275"/>
            <a:ext cx="0" cy="576263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28" name="Text Box 28"/>
          <p:cNvSpPr txBox="1">
            <a:spLocks noChangeArrowheads="1"/>
          </p:cNvSpPr>
          <p:nvPr/>
        </p:nvSpPr>
        <p:spPr bwMode="auto">
          <a:xfrm>
            <a:off x="2051050" y="3429000"/>
            <a:ext cx="485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003300"/>
                </a:solidFill>
              </a:rPr>
              <a:t>Н</a:t>
            </a:r>
            <a:r>
              <a:rPr lang="ru-RU" sz="2000">
                <a:solidFill>
                  <a:srgbClr val="003300"/>
                </a:solidFill>
                <a:latin typeface="Lucida Sans Unicode" pitchFamily="34" charset="0"/>
                <a:cs typeface="Lucida Sans Unicode" pitchFamily="34" charset="0"/>
              </a:rPr>
              <a:t>₁</a:t>
            </a:r>
          </a:p>
        </p:txBody>
      </p:sp>
      <p:sp>
        <p:nvSpPr>
          <p:cNvPr id="51229" name="Text Box 29"/>
          <p:cNvSpPr txBox="1">
            <a:spLocks noChangeArrowheads="1"/>
          </p:cNvSpPr>
          <p:nvPr/>
        </p:nvSpPr>
        <p:spPr bwMode="auto">
          <a:xfrm>
            <a:off x="2268538" y="2133600"/>
            <a:ext cx="309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3300"/>
                </a:solidFill>
              </a:rPr>
              <a:t>1</a:t>
            </a:r>
          </a:p>
        </p:txBody>
      </p:sp>
      <p:sp>
        <p:nvSpPr>
          <p:cNvPr id="51230" name="Text Box 30"/>
          <p:cNvSpPr txBox="1">
            <a:spLocks noChangeArrowheads="1"/>
          </p:cNvSpPr>
          <p:nvPr/>
        </p:nvSpPr>
        <p:spPr bwMode="auto">
          <a:xfrm>
            <a:off x="1692275" y="2997200"/>
            <a:ext cx="296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3300"/>
                </a:solidFill>
              </a:rPr>
              <a:t>2</a:t>
            </a: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2051050" y="2349500"/>
            <a:ext cx="296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rgbClr val="003300"/>
                </a:solidFill>
              </a:rPr>
              <a:t>3</a:t>
            </a:r>
          </a:p>
        </p:txBody>
      </p:sp>
      <p:sp>
        <p:nvSpPr>
          <p:cNvPr id="51232" name="Text Box 32"/>
          <p:cNvSpPr txBox="1">
            <a:spLocks noChangeArrowheads="1"/>
          </p:cNvSpPr>
          <p:nvPr/>
        </p:nvSpPr>
        <p:spPr bwMode="auto">
          <a:xfrm>
            <a:off x="1908175" y="2781300"/>
            <a:ext cx="296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rgbClr val="003300"/>
                </a:solidFill>
              </a:rPr>
              <a:t>4</a:t>
            </a:r>
          </a:p>
        </p:txBody>
      </p:sp>
      <p:sp>
        <p:nvSpPr>
          <p:cNvPr id="51237" name="Rectangle 37"/>
          <p:cNvSpPr>
            <a:spLocks noChangeArrowheads="1"/>
          </p:cNvSpPr>
          <p:nvPr/>
        </p:nvSpPr>
        <p:spPr bwMode="auto">
          <a:xfrm>
            <a:off x="4067175" y="3816350"/>
            <a:ext cx="43926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⇒∆ОНА = ∆ОН₁В ( </a:t>
            </a:r>
            <a:r>
              <a:rPr lang="en-US" sz="2000" dirty="0" err="1">
                <a:solidFill>
                  <a:schemeClr val="bg2">
                    <a:lumMod val="65000"/>
                    <a:lumOff val="35000"/>
                  </a:schemeClr>
                </a:solidFill>
              </a:rPr>
              <a:t>по</a:t>
            </a:r>
            <a:r>
              <a:rPr lang="en-US" sz="200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 2 </a:t>
            </a:r>
            <a:r>
              <a:rPr lang="en-US" sz="2000" dirty="0" err="1">
                <a:solidFill>
                  <a:schemeClr val="bg2">
                    <a:lumMod val="65000"/>
                    <a:lumOff val="35000"/>
                  </a:schemeClr>
                </a:solidFill>
              </a:rPr>
              <a:t>сторонам</a:t>
            </a:r>
            <a:r>
              <a:rPr lang="en-US" sz="200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 м </a:t>
            </a:r>
            <a:r>
              <a:rPr lang="en-US" sz="2000" dirty="0" err="1">
                <a:solidFill>
                  <a:schemeClr val="bg2">
                    <a:lumMod val="65000"/>
                    <a:lumOff val="35000"/>
                  </a:schemeClr>
                </a:solidFill>
              </a:rPr>
              <a:t>углу</a:t>
            </a:r>
            <a:r>
              <a:rPr lang="en-US" sz="200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65000"/>
                    <a:lumOff val="35000"/>
                  </a:schemeClr>
                </a:solidFill>
              </a:rPr>
              <a:t>между</a:t>
            </a:r>
            <a:r>
              <a:rPr lang="en-US" sz="200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65000"/>
                    <a:lumOff val="35000"/>
                  </a:schemeClr>
                </a:solidFill>
              </a:rPr>
              <a:t>ними</a:t>
            </a:r>
            <a:r>
              <a:rPr lang="en-US" sz="200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)</a:t>
            </a:r>
            <a:endParaRPr lang="ru-RU" sz="2000" dirty="0">
              <a:solidFill>
                <a:schemeClr val="bg2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⇒&lt;3=&lt;4 и &lt;AHO=&lt;OH₁B</a:t>
            </a:r>
          </a:p>
        </p:txBody>
      </p:sp>
      <p:sp>
        <p:nvSpPr>
          <p:cNvPr id="51238" name="Rectangle 38"/>
          <p:cNvSpPr>
            <a:spLocks noChangeArrowheads="1"/>
          </p:cNvSpPr>
          <p:nvPr/>
        </p:nvSpPr>
        <p:spPr bwMode="auto">
          <a:xfrm>
            <a:off x="179388" y="4797425"/>
            <a:ext cx="896461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chemeClr val="bg2">
                    <a:lumMod val="65000"/>
                    <a:lumOff val="35000"/>
                  </a:schemeClr>
                </a:solidFill>
              </a:rPr>
              <a:t>Так</a:t>
            </a:r>
            <a:r>
              <a:rPr lang="en-US" sz="200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2000" dirty="0" err="1">
                <a:solidFill>
                  <a:schemeClr val="bg2">
                    <a:lumMod val="65000"/>
                    <a:lumOff val="35000"/>
                  </a:schemeClr>
                </a:solidFill>
              </a:rPr>
              <a:t>как</a:t>
            </a:r>
            <a:r>
              <a:rPr lang="en-US" sz="200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 &lt;3=&lt;4 ,</a:t>
            </a:r>
            <a:r>
              <a:rPr lang="ru-RU" sz="200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то</a:t>
            </a:r>
            <a:r>
              <a:rPr lang="en-US" sz="200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65000"/>
                    <a:lumOff val="35000"/>
                  </a:schemeClr>
                </a:solidFill>
              </a:rPr>
              <a:t>точка</a:t>
            </a:r>
            <a:r>
              <a:rPr lang="en-US" sz="200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  Н₁∊ </a:t>
            </a:r>
            <a:r>
              <a:rPr lang="en-US" sz="2000" dirty="0" err="1">
                <a:solidFill>
                  <a:schemeClr val="bg2">
                    <a:lumMod val="65000"/>
                    <a:lumOff val="35000"/>
                  </a:schemeClr>
                </a:solidFill>
              </a:rPr>
              <a:t>на</a:t>
            </a:r>
            <a:r>
              <a:rPr lang="en-US" sz="200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65000"/>
                    <a:lumOff val="35000"/>
                  </a:schemeClr>
                </a:solidFill>
              </a:rPr>
              <a:t>продолжении</a:t>
            </a:r>
            <a:r>
              <a:rPr lang="ru-RU" sz="200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 луча</a:t>
            </a:r>
            <a:r>
              <a:rPr lang="en-US" sz="200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 ОН. </a:t>
            </a:r>
            <a:r>
              <a:rPr lang="en-US" sz="2000" dirty="0" err="1">
                <a:solidFill>
                  <a:schemeClr val="bg2">
                    <a:lumMod val="65000"/>
                    <a:lumOff val="35000"/>
                  </a:schemeClr>
                </a:solidFill>
              </a:rPr>
              <a:t>Значит</a:t>
            </a:r>
            <a:r>
              <a:rPr lang="en-US" sz="200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bg2">
                    <a:lumMod val="65000"/>
                    <a:lumOff val="35000"/>
                  </a:schemeClr>
                </a:solidFill>
              </a:rPr>
              <a:t>точки</a:t>
            </a:r>
            <a:r>
              <a:rPr lang="en-US" sz="200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 О,Н</a:t>
            </a:r>
            <a:r>
              <a:rPr lang="ru-RU" sz="200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 и </a:t>
            </a:r>
            <a:r>
              <a:rPr lang="en-US" sz="200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Н₁ </a:t>
            </a:r>
            <a:r>
              <a:rPr lang="en-US" sz="2000" dirty="0" err="1">
                <a:solidFill>
                  <a:schemeClr val="bg2">
                    <a:lumMod val="65000"/>
                    <a:lumOff val="35000"/>
                  </a:schemeClr>
                </a:solidFill>
              </a:rPr>
              <a:t>лежат</a:t>
            </a:r>
            <a:r>
              <a:rPr lang="en-US" sz="200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65000"/>
                    <a:lumOff val="35000"/>
                  </a:schemeClr>
                </a:solidFill>
              </a:rPr>
              <a:t>на</a:t>
            </a:r>
            <a:r>
              <a:rPr lang="en-US" sz="200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65000"/>
                    <a:lumOff val="35000"/>
                  </a:schemeClr>
                </a:solidFill>
              </a:rPr>
              <a:t>одной</a:t>
            </a:r>
            <a:r>
              <a:rPr lang="en-US" sz="200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65000"/>
                    <a:lumOff val="35000"/>
                  </a:schemeClr>
                </a:solidFill>
              </a:rPr>
              <a:t>прямой</a:t>
            </a:r>
            <a:r>
              <a:rPr lang="en-US" sz="200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defRPr/>
            </a:pPr>
            <a:r>
              <a:rPr lang="en-US" sz="2000" dirty="0" err="1">
                <a:solidFill>
                  <a:schemeClr val="bg2">
                    <a:lumMod val="65000"/>
                    <a:lumOff val="35000"/>
                  </a:schemeClr>
                </a:solidFill>
              </a:rPr>
              <a:t>Так</a:t>
            </a:r>
            <a:r>
              <a:rPr lang="en-US" sz="200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65000"/>
                    <a:lumOff val="35000"/>
                  </a:schemeClr>
                </a:solidFill>
              </a:rPr>
              <a:t>как</a:t>
            </a:r>
            <a:r>
              <a:rPr lang="en-US" sz="200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 &lt;AHO=&lt;OH₁B и &lt;AHO=90º ( </a:t>
            </a:r>
            <a:r>
              <a:rPr lang="en-US" sz="2000" dirty="0" err="1">
                <a:solidFill>
                  <a:schemeClr val="bg2">
                    <a:lumMod val="65000"/>
                    <a:lumOff val="35000"/>
                  </a:schemeClr>
                </a:solidFill>
              </a:rPr>
              <a:t>по</a:t>
            </a:r>
            <a:r>
              <a:rPr lang="en-US" sz="200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65000"/>
                    <a:lumOff val="35000"/>
                  </a:schemeClr>
                </a:solidFill>
              </a:rPr>
              <a:t>построению</a:t>
            </a:r>
            <a:r>
              <a:rPr lang="en-US" sz="200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), </a:t>
            </a:r>
            <a:r>
              <a:rPr lang="en-US" sz="2000" dirty="0" err="1">
                <a:solidFill>
                  <a:schemeClr val="bg2">
                    <a:lumMod val="65000"/>
                    <a:lumOff val="35000"/>
                  </a:schemeClr>
                </a:solidFill>
              </a:rPr>
              <a:t>то</a:t>
            </a:r>
            <a:r>
              <a:rPr lang="en-US" sz="200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 &lt;OH₁B=90º.</a:t>
            </a:r>
          </a:p>
          <a:p>
            <a:pPr>
              <a:defRPr/>
            </a:pPr>
            <a:r>
              <a:rPr lang="en-US" sz="2000" dirty="0" err="1">
                <a:solidFill>
                  <a:schemeClr val="bg2">
                    <a:lumMod val="65000"/>
                    <a:lumOff val="35000"/>
                  </a:schemeClr>
                </a:solidFill>
              </a:rPr>
              <a:t>Получили</a:t>
            </a:r>
            <a:r>
              <a:rPr lang="en-US" sz="200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65000"/>
                    <a:lumOff val="35000"/>
                  </a:schemeClr>
                </a:solidFill>
              </a:rPr>
              <a:t>а⊥НН</a:t>
            </a:r>
            <a:r>
              <a:rPr lang="en-US" sz="200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₁ и </a:t>
            </a:r>
            <a:r>
              <a:rPr lang="en-US" sz="2000" dirty="0" err="1">
                <a:solidFill>
                  <a:schemeClr val="bg2">
                    <a:lumMod val="65000"/>
                    <a:lumOff val="35000"/>
                  </a:schemeClr>
                </a:solidFill>
              </a:rPr>
              <a:t>в⊥НН</a:t>
            </a:r>
            <a:r>
              <a:rPr lang="en-US" sz="200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₁ </a:t>
            </a:r>
            <a:endParaRPr lang="ru-RU" sz="2000" dirty="0">
              <a:solidFill>
                <a:schemeClr val="bg2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( </a:t>
            </a:r>
            <a:r>
              <a:rPr lang="en-US" sz="2000" dirty="0" err="1">
                <a:solidFill>
                  <a:schemeClr val="bg2">
                    <a:lumMod val="65000"/>
                    <a:lumOff val="35000"/>
                  </a:schemeClr>
                </a:solidFill>
              </a:rPr>
              <a:t>две</a:t>
            </a:r>
            <a:r>
              <a:rPr lang="en-US" sz="200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65000"/>
                    <a:lumOff val="35000"/>
                  </a:schemeClr>
                </a:solidFill>
              </a:rPr>
              <a:t>прямые</a:t>
            </a:r>
            <a:r>
              <a:rPr lang="en-US" sz="200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bg2">
                    <a:lumMod val="65000"/>
                    <a:lumOff val="35000"/>
                  </a:schemeClr>
                </a:solidFill>
              </a:rPr>
              <a:t>перпендикулярные</a:t>
            </a:r>
            <a:r>
              <a:rPr lang="en-US" sz="200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65000"/>
                    <a:lumOff val="35000"/>
                  </a:schemeClr>
                </a:solidFill>
              </a:rPr>
              <a:t>третьей</a:t>
            </a:r>
            <a:r>
              <a:rPr lang="en-US" sz="200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bg2">
                    <a:lumMod val="65000"/>
                    <a:lumOff val="35000"/>
                  </a:schemeClr>
                </a:solidFill>
              </a:rPr>
              <a:t>не</a:t>
            </a:r>
            <a:r>
              <a:rPr lang="en-US" sz="200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65000"/>
                    <a:lumOff val="35000"/>
                  </a:schemeClr>
                </a:solidFill>
              </a:rPr>
              <a:t>пересекаются</a:t>
            </a:r>
            <a:r>
              <a:rPr lang="en-US" sz="200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) : </a:t>
            </a:r>
            <a:r>
              <a:rPr lang="ru-RU" sz="200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u="sng" dirty="0">
                <a:solidFill>
                  <a:schemeClr val="bg2">
                    <a:lumMod val="65000"/>
                    <a:lumOff val="35000"/>
                  </a:schemeClr>
                </a:solidFill>
              </a:rPr>
              <a:t>а || 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1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1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1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1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1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1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5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1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5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5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5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1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1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5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1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1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5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8" dur="1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1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1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51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1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1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51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1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51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51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1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51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51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51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51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1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51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51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51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1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51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51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51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51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51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51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1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51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51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51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51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3" grpId="0"/>
      <p:bldP spid="51204" grpId="0" animBg="1"/>
      <p:bldP spid="51208" grpId="0" animBg="1"/>
      <p:bldP spid="51209" grpId="0" animBg="1"/>
      <p:bldP spid="51210" grpId="0"/>
      <p:bldP spid="51211" grpId="0"/>
      <p:bldP spid="51212" grpId="0"/>
      <p:bldP spid="51214" grpId="0"/>
      <p:bldP spid="51215" grpId="0"/>
      <p:bldP spid="51216" grpId="0" animBg="1"/>
      <p:bldP spid="51217" grpId="0"/>
      <p:bldP spid="51218" grpId="0" animBg="1"/>
      <p:bldP spid="51219" grpId="0"/>
      <p:bldP spid="51220" grpId="0" animBg="1"/>
      <p:bldP spid="51221" grpId="0" animBg="1"/>
      <p:bldP spid="51222" grpId="0" animBg="1"/>
      <p:bldP spid="51224" grpId="0" animBg="1"/>
      <p:bldP spid="51225" grpId="0" animBg="1"/>
      <p:bldP spid="51226" grpId="0" animBg="1"/>
      <p:bldP spid="51227" grpId="0" animBg="1"/>
      <p:bldP spid="51228" grpId="0"/>
      <p:bldP spid="51229" grpId="0"/>
      <p:bldP spid="51230" grpId="0"/>
      <p:bldP spid="51231" grpId="0"/>
      <p:bldP spid="512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algn="l">
              <a:defRPr/>
            </a:pP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« В науке нет широкой столбовой дороги. </a:t>
            </a:r>
            <a:br>
              <a:rPr lang="ru-RU" sz="2800" i="1" dirty="0" smtClean="0"/>
            </a:br>
            <a:r>
              <a:rPr lang="ru-RU" sz="2800" i="1" dirty="0" smtClean="0"/>
              <a:t>И только тот достигнет её сияющих вершин, кто не страшась усталости карабкается по её каменистым тропам».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smtClean="0"/>
              <a:t>                                                                                                                       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835150" y="3284538"/>
            <a:ext cx="6400800" cy="720725"/>
          </a:xfrm>
        </p:spPr>
        <p:txBody>
          <a:bodyPr/>
          <a:lstStyle/>
          <a:p>
            <a:pPr algn="r">
              <a:defRPr/>
            </a:pPr>
            <a:r>
              <a:rPr lang="ru-RU" i="1" dirty="0" smtClean="0"/>
              <a:t>Карл Маркс.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179388" y="404813"/>
            <a:ext cx="84963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 </a:t>
            </a:r>
          </a:p>
          <a:p>
            <a:endParaRPr lang="ru-RU" sz="1100"/>
          </a:p>
          <a:p>
            <a:endParaRPr lang="ru-RU"/>
          </a:p>
          <a:p>
            <a:r>
              <a:rPr lang="ru-RU"/>
              <a:t> </a:t>
            </a:r>
          </a:p>
          <a:p>
            <a:r>
              <a:rPr lang="ru-RU"/>
              <a:t> </a:t>
            </a:r>
          </a:p>
          <a:p>
            <a:r>
              <a:rPr lang="ru-RU"/>
              <a:t> </a:t>
            </a:r>
          </a:p>
        </p:txBody>
      </p:sp>
      <p:pic>
        <p:nvPicPr>
          <p:cNvPr id="3" name="Picture 2" descr="kmg55"/>
          <p:cNvPicPr>
            <a:picLocks noChangeAspect="1" noChangeArrowheads="1"/>
          </p:cNvPicPr>
          <p:nvPr/>
        </p:nvPicPr>
        <p:blipFill>
          <a:blip r:embed="rId3" cstate="print">
            <a:lum bright="-6000" contrast="36000"/>
          </a:blip>
          <a:srcRect/>
          <a:stretch>
            <a:fillRect/>
          </a:stretch>
        </p:blipFill>
        <p:spPr bwMode="auto">
          <a:xfrm>
            <a:off x="3851275" y="188913"/>
            <a:ext cx="5119688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250825" y="333375"/>
            <a:ext cx="3384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Задание №3.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 flipV="1">
            <a:off x="5940425" y="5373688"/>
            <a:ext cx="2519363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179388" y="404813"/>
            <a:ext cx="8496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 </a:t>
            </a:r>
          </a:p>
        </p:txBody>
      </p:sp>
      <p:pic>
        <p:nvPicPr>
          <p:cNvPr id="3" name="Picture 2" descr="kmg57"/>
          <p:cNvPicPr>
            <a:picLocks noChangeAspect="1" noChangeArrowheads="1"/>
          </p:cNvPicPr>
          <p:nvPr/>
        </p:nvPicPr>
        <p:blipFill>
          <a:blip r:embed="rId3" cstate="print">
            <a:lum bright="-6000" contrast="18000"/>
          </a:blip>
          <a:srcRect/>
          <a:stretch>
            <a:fillRect/>
          </a:stretch>
        </p:blipFill>
        <p:spPr bwMode="auto">
          <a:xfrm>
            <a:off x="3851275" y="260350"/>
            <a:ext cx="5045075" cy="614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323850" y="404813"/>
            <a:ext cx="2663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Задание №5.</a:t>
            </a: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5940425" y="4221163"/>
            <a:ext cx="2663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2"/>
                </a:solidFill>
              </a:rPr>
              <a:t>Ответ:_______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5650" y="188913"/>
            <a:ext cx="74882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Создание      картины.</a:t>
            </a:r>
          </a:p>
        </p:txBody>
      </p:sp>
      <p:sp>
        <p:nvSpPr>
          <p:cNvPr id="24579" name="Правильный пятиугольник 8"/>
          <p:cNvSpPr>
            <a:spLocks noChangeArrowheads="1"/>
          </p:cNvSpPr>
          <p:nvPr/>
        </p:nvSpPr>
        <p:spPr bwMode="auto">
          <a:xfrm>
            <a:off x="539750" y="908050"/>
            <a:ext cx="1728788" cy="1441450"/>
          </a:xfrm>
          <a:prstGeom prst="pentagon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627313" y="1125538"/>
            <a:ext cx="48244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chemeClr val="accent4">
                    <a:lumMod val="75000"/>
                  </a:schemeClr>
                </a:solidFill>
              </a:rPr>
              <a:t>Урок  понравился!</a:t>
            </a:r>
          </a:p>
        </p:txBody>
      </p:sp>
      <p:sp>
        <p:nvSpPr>
          <p:cNvPr id="11" name="Трапеция 10"/>
          <p:cNvSpPr/>
          <p:nvPr/>
        </p:nvSpPr>
        <p:spPr bwMode="auto">
          <a:xfrm>
            <a:off x="611188" y="2781300"/>
            <a:ext cx="1800225" cy="1295400"/>
          </a:xfrm>
          <a:prstGeom prst="trapezoid">
            <a:avLst/>
          </a:prstGeom>
          <a:solidFill>
            <a:srgbClr val="00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700338" y="2636838"/>
            <a:ext cx="61928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chemeClr val="accent4">
                    <a:lumMod val="75000"/>
                  </a:schemeClr>
                </a:solidFill>
              </a:rPr>
              <a:t>Я  равнодушен  к   уроку!</a:t>
            </a:r>
          </a:p>
        </p:txBody>
      </p:sp>
      <p:sp>
        <p:nvSpPr>
          <p:cNvPr id="13" name="Равнобедренный треугольник 12"/>
          <p:cNvSpPr/>
          <p:nvPr/>
        </p:nvSpPr>
        <p:spPr bwMode="auto">
          <a:xfrm>
            <a:off x="468313" y="4508500"/>
            <a:ext cx="2016125" cy="1728788"/>
          </a:xfrm>
          <a:prstGeom prst="triangle">
            <a:avLst>
              <a:gd name="adj" fmla="val 48233"/>
            </a:avLst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132138" y="5013325"/>
            <a:ext cx="52562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chemeClr val="accent4">
                    <a:lumMod val="75000"/>
                  </a:schemeClr>
                </a:solidFill>
              </a:rPr>
              <a:t>Урок  не  понравился!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Домашнее задание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1) П.25 (стр.55-56);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2) №186 (ст58).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31748" name="Picture 4" descr="J02321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1557338"/>
            <a:ext cx="2068512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ChangeArrowheads="1"/>
          </p:cNvSpPr>
          <p:nvPr/>
        </p:nvSpPr>
        <p:spPr bwMode="auto">
          <a:xfrm>
            <a:off x="36513" y="188913"/>
            <a:ext cx="9107487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sz="3800">
                <a:solidFill>
                  <a:srgbClr val="370EE4"/>
                </a:solidFill>
                <a:cs typeface="Times New Roman" pitchFamily="18" charset="0"/>
              </a:rPr>
              <a:t>Окончен урок, и выполнен план.</a:t>
            </a:r>
            <a:endParaRPr lang="ru-RU" sz="3800">
              <a:solidFill>
                <a:srgbClr val="370EE4"/>
              </a:solidFill>
            </a:endParaRPr>
          </a:p>
          <a:p>
            <a:pPr algn="ctr" eaLnBrk="0" hangingPunct="0"/>
            <a:r>
              <a:rPr lang="ru-RU" sz="3800">
                <a:solidFill>
                  <a:srgbClr val="D9253E"/>
                </a:solidFill>
                <a:cs typeface="Times New Roman" pitchFamily="18" charset="0"/>
              </a:rPr>
              <a:t>Спасибо</a:t>
            </a:r>
            <a:r>
              <a:rPr lang="ru-RU" sz="3800">
                <a:solidFill>
                  <a:srgbClr val="370EE4"/>
                </a:solidFill>
                <a:cs typeface="Times New Roman" pitchFamily="18" charset="0"/>
              </a:rPr>
              <a:t>, ребята, огромное вам.</a:t>
            </a:r>
            <a:endParaRPr lang="ru-RU" sz="3800">
              <a:solidFill>
                <a:srgbClr val="370EE4"/>
              </a:solidFill>
            </a:endParaRPr>
          </a:p>
          <a:p>
            <a:pPr algn="ctr" eaLnBrk="0" hangingPunct="0"/>
            <a:r>
              <a:rPr lang="ru-RU" sz="3800">
                <a:solidFill>
                  <a:srgbClr val="370EE4"/>
                </a:solidFill>
                <a:cs typeface="Times New Roman" pitchFamily="18" charset="0"/>
              </a:rPr>
              <a:t>За то, что упорно и дружно  трудились, </a:t>
            </a:r>
            <a:endParaRPr lang="ru-RU" sz="3800">
              <a:solidFill>
                <a:srgbClr val="370EE4"/>
              </a:solidFill>
            </a:endParaRPr>
          </a:p>
          <a:p>
            <a:pPr algn="ctr" eaLnBrk="0" hangingPunct="0"/>
            <a:r>
              <a:rPr lang="ru-RU" sz="3800">
                <a:solidFill>
                  <a:srgbClr val="370EE4"/>
                </a:solidFill>
                <a:cs typeface="Times New Roman" pitchFamily="18" charset="0"/>
              </a:rPr>
              <a:t>И знания точно уж вам пригодились.</a:t>
            </a:r>
            <a:endParaRPr lang="ru-RU" sz="3800">
              <a:solidFill>
                <a:srgbClr val="370EE4"/>
              </a:solidFill>
            </a:endParaRPr>
          </a:p>
        </p:txBody>
      </p:sp>
      <p:pic>
        <p:nvPicPr>
          <p:cNvPr id="25604" name="Picture 4" descr="http://img21.dreamies.de/img/221/b/cnls91ndhe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4581525"/>
            <a:ext cx="16954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47664" y="3501008"/>
            <a:ext cx="618092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новых встреч!!!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68313" y="260350"/>
            <a:ext cx="84248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Как могут располагаться на плоскости две прямые относительно друг друга?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V="1">
            <a:off x="1187450" y="1773238"/>
            <a:ext cx="2087563" cy="20875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1619250" y="1628775"/>
            <a:ext cx="1873250" cy="2305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0" name="Oval 6" descr="Почтовая бумага"/>
          <p:cNvSpPr>
            <a:spLocks noChangeArrowheads="1"/>
          </p:cNvSpPr>
          <p:nvPr/>
        </p:nvSpPr>
        <p:spPr bwMode="auto">
          <a:xfrm>
            <a:off x="2339975" y="2565400"/>
            <a:ext cx="144463" cy="14287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V="1">
            <a:off x="4500563" y="1628775"/>
            <a:ext cx="1584325" cy="23764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 flipV="1">
            <a:off x="5508625" y="1773238"/>
            <a:ext cx="1657350" cy="2519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292725" y="155733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7524750" y="1700213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b</a:t>
            </a:r>
            <a:endParaRPr lang="ru-RU" sz="2000">
              <a:solidFill>
                <a:srgbClr val="FF0000"/>
              </a:solidFill>
            </a:endParaRP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2339975" y="2060575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2268538" y="2852738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2771775" y="2420938"/>
            <a:ext cx="28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3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1619250" y="24923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4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395288" y="1484313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а)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4211638" y="1628775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б)</a:t>
            </a:r>
          </a:p>
        </p:txBody>
      </p:sp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3708400" y="4581525"/>
            <a:ext cx="5435600" cy="18161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2800">
                <a:cs typeface="Times New Roman" pitchFamily="18" charset="0"/>
              </a:rPr>
              <a:t>Две параллельные прямые </a:t>
            </a:r>
            <a:br>
              <a:rPr lang="ru-RU" sz="2800">
                <a:cs typeface="Times New Roman" pitchFamily="18" charset="0"/>
              </a:rPr>
            </a:br>
            <a:r>
              <a:rPr lang="ru-RU" sz="2800">
                <a:cs typeface="Times New Roman" pitchFamily="18" charset="0"/>
              </a:rPr>
              <a:t>Не прикоснутся никогда </a:t>
            </a:r>
            <a:br>
              <a:rPr lang="ru-RU" sz="2800">
                <a:cs typeface="Times New Roman" pitchFamily="18" charset="0"/>
              </a:rPr>
            </a:br>
            <a:r>
              <a:rPr lang="ru-RU" sz="2800">
                <a:cs typeface="Times New Roman" pitchFamily="18" charset="0"/>
              </a:rPr>
              <a:t>Друг к другу, как бы не хотели </a:t>
            </a:r>
            <a:br>
              <a:rPr lang="ru-RU" sz="2800">
                <a:cs typeface="Times New Roman" pitchFamily="18" charset="0"/>
              </a:rPr>
            </a:br>
            <a:r>
              <a:rPr lang="ru-RU" sz="2800">
                <a:cs typeface="Times New Roman" pitchFamily="18" charset="0"/>
              </a:rPr>
              <a:t>Ни через год, ни через два.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3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3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8" grpId="0" animBg="1"/>
      <p:bldP spid="6149" grpId="0" animBg="1"/>
      <p:bldP spid="6150" grpId="0" animBg="1"/>
      <p:bldP spid="6151" grpId="0" animBg="1"/>
      <p:bldP spid="6152" grpId="0" animBg="1"/>
      <p:bldP spid="6155" grpId="0"/>
      <p:bldP spid="6156" grpId="0"/>
      <p:bldP spid="6158" grpId="0"/>
      <p:bldP spid="6159" grpId="0"/>
      <p:bldP spid="6160" grpId="0"/>
      <p:bldP spid="6161" grpId="0"/>
      <p:bldP spid="6162" grpId="0"/>
      <p:bldP spid="6163" grpId="0"/>
      <p:bldP spid="931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95288" y="1628775"/>
            <a:ext cx="8229600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dirty="0" smtClean="0"/>
              <a:t>Параллельные _ в переводе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dirty="0" smtClean="0"/>
              <a:t>с греческого языка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dirty="0" smtClean="0"/>
              <a:t>«</a:t>
            </a:r>
            <a:r>
              <a:rPr lang="ru-RU" dirty="0" err="1" smtClean="0"/>
              <a:t>Параллелос</a:t>
            </a:r>
            <a:r>
              <a:rPr lang="ru-RU" dirty="0" smtClean="0"/>
              <a:t>» - идущие рядом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</p:txBody>
      </p:sp>
      <p:cxnSp>
        <p:nvCxnSpPr>
          <p:cNvPr id="6148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3276600" y="3141663"/>
            <a:ext cx="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49" name="Прямая соединительная линия 7"/>
          <p:cNvCxnSpPr>
            <a:cxnSpLocks noChangeShapeType="1"/>
          </p:cNvCxnSpPr>
          <p:nvPr/>
        </p:nvCxnSpPr>
        <p:spPr bwMode="auto">
          <a:xfrm>
            <a:off x="3429000" y="3294063"/>
            <a:ext cx="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50" name="Прямая соединительная линия 14"/>
          <p:cNvCxnSpPr>
            <a:cxnSpLocks noChangeShapeType="1"/>
          </p:cNvCxnSpPr>
          <p:nvPr/>
        </p:nvCxnSpPr>
        <p:spPr bwMode="auto">
          <a:xfrm>
            <a:off x="3581400" y="3446463"/>
            <a:ext cx="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6151" name="Рисунок 6" descr="http://igor-grek.ucoz.ru/_ph/3/1/1235797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3357563"/>
            <a:ext cx="24479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Рисунок 7" descr="http://igor-grek.ucoz.ru/_ph/3/1/1235797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3357563"/>
            <a:ext cx="26654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algn="l">
              <a:defRPr/>
            </a:pP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835150" y="3284538"/>
            <a:ext cx="6400800" cy="720725"/>
          </a:xfrm>
        </p:spPr>
        <p:txBody>
          <a:bodyPr/>
          <a:lstStyle/>
          <a:p>
            <a:pPr algn="r">
              <a:defRPr/>
            </a:pPr>
            <a:r>
              <a:rPr lang="ru-RU" i="1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720067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4400" dirty="0">
                <a:ln w="50800"/>
                <a:solidFill>
                  <a:schemeClr val="bg1">
                    <a:shade val="50000"/>
                  </a:schemeClr>
                </a:solidFill>
              </a:rPr>
              <a:t>Параллельные прямые в жизни:</a:t>
            </a:r>
          </a:p>
        </p:txBody>
      </p:sp>
      <p:pic>
        <p:nvPicPr>
          <p:cNvPr id="113666" name="Picture 2" descr="http://www.photoscape.ru/misc/dsc/uploaded/0EE100BBEB88420C1B8D405A5327E785/sv_vo_parallel_nyh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2483768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3668" name="Picture 4" descr="http://im0-tub-ru.yandex.net/i?id=554309971-4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124744"/>
            <a:ext cx="2184243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3670" name="Picture 6" descr="http://im0-tub-ru.yandex.net/i?id=416737152-64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635896" y="1052736"/>
            <a:ext cx="244827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3672" name="Picture 8" descr="http://static.eva.ru/eva/230000-240000/230884/photoalbum/127194723285888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861048"/>
            <a:ext cx="2304256" cy="275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3674" name="Picture 10" descr="http://www.ts63.ru/images/ogr_17_big.jpg"/>
          <p:cNvPicPr>
            <a:picLocks noChangeAspect="1" noChangeArrowheads="1"/>
          </p:cNvPicPr>
          <p:nvPr/>
        </p:nvPicPr>
        <p:blipFill>
          <a:blip r:embed="rId6" cstate="print"/>
          <a:srcRect l="14182" t="9720" r="17273"/>
          <a:stretch>
            <a:fillRect/>
          </a:stretch>
        </p:blipFill>
        <p:spPr bwMode="auto">
          <a:xfrm>
            <a:off x="395536" y="3861048"/>
            <a:ext cx="2448272" cy="2699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3676" name="Picture 12" descr="http://sourozh.info/uploads/files/avto_image_203.jpg"/>
          <p:cNvPicPr>
            <a:picLocks noChangeAspect="1" noChangeArrowheads="1"/>
          </p:cNvPicPr>
          <p:nvPr/>
        </p:nvPicPr>
        <p:blipFill>
          <a:blip r:embed="rId7" cstate="print"/>
          <a:srcRect l="32473" t="7733" r="5827"/>
          <a:stretch>
            <a:fillRect/>
          </a:stretch>
        </p:blipFill>
        <p:spPr bwMode="auto">
          <a:xfrm>
            <a:off x="6300192" y="3789040"/>
            <a:ext cx="2627784" cy="28032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контр 7 009"/>
          <p:cNvPicPr>
            <a:picLocks noChangeAspect="1" noChangeArrowheads="1"/>
          </p:cNvPicPr>
          <p:nvPr/>
        </p:nvPicPr>
        <p:blipFill>
          <a:blip r:embed="rId2" cstate="print"/>
          <a:srcRect l="12354" t="4663" r="57428" b="56662"/>
          <a:stretch>
            <a:fillRect/>
          </a:stretch>
        </p:blipFill>
        <p:spPr bwMode="auto">
          <a:xfrm>
            <a:off x="179388" y="1052513"/>
            <a:ext cx="37909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контр 7 009"/>
          <p:cNvPicPr>
            <a:picLocks noChangeAspect="1" noChangeArrowheads="1"/>
          </p:cNvPicPr>
          <p:nvPr/>
        </p:nvPicPr>
        <p:blipFill>
          <a:blip r:embed="rId2" cstate="print"/>
          <a:srcRect l="45857" t="3189" r="39665" b="63837"/>
          <a:stretch>
            <a:fillRect/>
          </a:stretch>
        </p:blipFill>
        <p:spPr bwMode="auto">
          <a:xfrm>
            <a:off x="6659563" y="1844675"/>
            <a:ext cx="187325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контр 7 010"/>
          <p:cNvPicPr>
            <a:picLocks noChangeAspect="1" noChangeArrowheads="1"/>
          </p:cNvPicPr>
          <p:nvPr/>
        </p:nvPicPr>
        <p:blipFill>
          <a:blip r:embed="rId3" cstate="print"/>
          <a:srcRect l="18341" t="25182" r="41295" b="66977"/>
          <a:stretch>
            <a:fillRect/>
          </a:stretch>
        </p:blipFill>
        <p:spPr bwMode="auto">
          <a:xfrm>
            <a:off x="0" y="5589588"/>
            <a:ext cx="6624638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WordArt 10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4987925" cy="52387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none" fromWordArt="1">
            <a:prstTxWarp prst="textPlain">
              <a:avLst>
                <a:gd name="adj" fmla="val 50213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48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                    </a:t>
            </a:r>
          </a:p>
        </p:txBody>
      </p:sp>
      <p:pic>
        <p:nvPicPr>
          <p:cNvPr id="9" name="Picture 4" descr="контр 7 011"/>
          <p:cNvPicPr>
            <a:picLocks noChangeAspect="1" noChangeArrowheads="1"/>
          </p:cNvPicPr>
          <p:nvPr/>
        </p:nvPicPr>
        <p:blipFill>
          <a:blip r:embed="rId4" cstate="print"/>
          <a:srcRect l="21045" r="65149" b="55556"/>
          <a:stretch>
            <a:fillRect/>
          </a:stretch>
        </p:blipFill>
        <p:spPr bwMode="auto">
          <a:xfrm>
            <a:off x="4572000" y="908050"/>
            <a:ext cx="147637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bel_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292600"/>
            <a:ext cx="1512888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2" descr="http://im4-tub-ru.yandex.net/i?id=595864030-14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125" y="188913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75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75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75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algn="l">
              <a:defRPr/>
            </a:pP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                                                         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756592" y="188640"/>
            <a:ext cx="1040964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Если исчезнут параллельные прямые…</a:t>
            </a:r>
          </a:p>
        </p:txBody>
      </p:sp>
      <p:pic>
        <p:nvPicPr>
          <p:cNvPr id="111618" name="Picture 2" descr="http://lol54.ru/uploads/posts/2008-11/1225863924_1205148847_2fmvqgeybnqcgxqi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980729"/>
            <a:ext cx="4045050" cy="30243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1620" name="Picture 4" descr="http://static.ngs.ru/news/preview/22a22769a747774bb47b98cbbcd0364006681863_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89040"/>
            <a:ext cx="3903390" cy="26022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http://images.gifmania.ru/Animated-Gifs-Animated-Letters/Animations-Punctuation-Marks/Images-Question-mark/question-mark9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692150"/>
            <a:ext cx="17811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714625" y="1857375"/>
            <a:ext cx="6229350" cy="44291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cap="none" smtClean="0">
                <a:latin typeface="Times New Roman" pitchFamily="18" charset="0"/>
                <a:cs typeface="Times New Roman" pitchFamily="18" charset="0"/>
              </a:rPr>
              <a:t>Кубизм (</a:t>
            </a:r>
            <a:r>
              <a:rPr lang="ru-RU" sz="2400" cap="none" smtClean="0">
                <a:latin typeface="Times New Roman" pitchFamily="18" charset="0"/>
                <a:cs typeface="Times New Roman" pitchFamily="18" charset="0"/>
                <a:hlinkClick r:id="rId2" tooltip="Французский язык"/>
              </a:rPr>
              <a:t>фр.</a:t>
            </a:r>
            <a:r>
              <a:rPr lang="ru-RU" sz="2400" cap="none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400" i="1" cap="none" smtClean="0">
                <a:latin typeface="Times New Roman" pitchFamily="18" charset="0"/>
                <a:cs typeface="Times New Roman" pitchFamily="18" charset="0"/>
              </a:rPr>
              <a:t>Cubisme</a:t>
            </a:r>
            <a:r>
              <a:rPr lang="ru-RU" sz="2400" cap="none" smtClean="0">
                <a:latin typeface="Times New Roman" pitchFamily="18" charset="0"/>
                <a:cs typeface="Times New Roman" pitchFamily="18" charset="0"/>
              </a:rPr>
              <a:t>) — </a:t>
            </a:r>
            <a:r>
              <a:rPr lang="ru-RU" sz="2400" cap="none" smtClean="0">
                <a:latin typeface="Times New Roman" pitchFamily="18" charset="0"/>
                <a:cs typeface="Times New Roman" pitchFamily="18" charset="0"/>
                <a:hlinkClick r:id="rId3" tooltip="Авангардизм"/>
              </a:rPr>
              <a:t>авангардистское</a:t>
            </a:r>
            <a:r>
              <a:rPr lang="ru-RU" sz="2400" cap="none" smtClean="0">
                <a:latin typeface="Times New Roman" pitchFamily="18" charset="0"/>
                <a:cs typeface="Times New Roman" pitchFamily="18" charset="0"/>
              </a:rPr>
              <a:t> направление в изобразительном искусстве, прежде всего в </a:t>
            </a:r>
            <a:r>
              <a:rPr lang="ru-RU" sz="2400" cap="none" smtClean="0">
                <a:latin typeface="Times New Roman" pitchFamily="18" charset="0"/>
                <a:cs typeface="Times New Roman" pitchFamily="18" charset="0"/>
                <a:hlinkClick r:id="rId4" tooltip="Живопись"/>
              </a:rPr>
              <a:t>живописи</a:t>
            </a:r>
            <a:r>
              <a:rPr lang="ru-RU" sz="2400" cap="none" smtClean="0">
                <a:latin typeface="Times New Roman" pitchFamily="18" charset="0"/>
                <a:cs typeface="Times New Roman" pitchFamily="18" charset="0"/>
              </a:rPr>
              <a:t>, зародившееся в начале XX века и характеризующееся использованием подчеркнуто геометризованных условных форм, стремлением «раздробить» реальные объекты на стереометрические примитивы.</a:t>
            </a:r>
            <a:br>
              <a:rPr lang="ru-RU" sz="2400" cap="none" smtClean="0">
                <a:latin typeface="Times New Roman" pitchFamily="18" charset="0"/>
                <a:cs typeface="Times New Roman" pitchFamily="18" charset="0"/>
              </a:rPr>
            </a:br>
            <a:endParaRPr lang="ru-RU" sz="2400" cap="none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>
          <a:xfrm>
            <a:off x="1857375" y="285750"/>
            <a:ext cx="5715000" cy="7143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КУБИЗМ</a:t>
            </a:r>
          </a:p>
        </p:txBody>
      </p:sp>
      <p:pic>
        <p:nvPicPr>
          <p:cNvPr id="10244" name="Picture 2" descr="100px-Gris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" y="1643063"/>
            <a:ext cx="228600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http://im2-tub.yandex.net/i?id=19019567&amp;tov=2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71500" y="1428750"/>
            <a:ext cx="371475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2" name="Заголовок 4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Пикассо</a:t>
            </a:r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755650" y="5732463"/>
            <a:ext cx="3311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2"/>
                </a:solidFill>
                <a:latin typeface="Bookman Old Style" pitchFamily="18" charset="0"/>
              </a:rPr>
              <a:t>Автопортрет</a:t>
            </a:r>
          </a:p>
        </p:txBody>
      </p:sp>
      <p:pic>
        <p:nvPicPr>
          <p:cNvPr id="7174" name="Picture 7" descr="http://www.d.umn.edu/~cstroupe/ideas/assets/Picasso-The_Guitar_Player-Analytic%20Cubis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1557338"/>
            <a:ext cx="28575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Прямоугольник 8"/>
          <p:cNvSpPr>
            <a:spLocks noChangeArrowheads="1"/>
          </p:cNvSpPr>
          <p:nvPr/>
        </p:nvSpPr>
        <p:spPr bwMode="auto">
          <a:xfrm>
            <a:off x="6804025" y="1052513"/>
            <a:ext cx="744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rgbClr val="00B0F0"/>
                </a:solidFill>
                <a:latin typeface="Bookman Old Style" pitchFamily="18" charset="0"/>
              </a:rPr>
              <a:t>Ваза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руги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2625</TotalTime>
  <Words>505</Words>
  <Application>Microsoft Office PowerPoint</Application>
  <PresentationFormat>Экран (4:3)</PresentationFormat>
  <Paragraphs>129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Times New Roman</vt:lpstr>
      <vt:lpstr>Arial</vt:lpstr>
      <vt:lpstr>Wingdings</vt:lpstr>
      <vt:lpstr>Calibri</vt:lpstr>
      <vt:lpstr>Bookman Old Style</vt:lpstr>
      <vt:lpstr>Courier New</vt:lpstr>
      <vt:lpstr>Lucida Sans Unicode</vt:lpstr>
      <vt:lpstr>Круги</vt:lpstr>
      <vt:lpstr>« I признак  параллельных  прямых»</vt:lpstr>
      <vt:lpstr>        « В науке нет широкой столбовой дороги.  И только тот достигнет её сияющих вершин, кто не страшась усталости карабкается по её каменистым тропам».                                                                                                                          </vt:lpstr>
      <vt:lpstr>Слайд 3</vt:lpstr>
      <vt:lpstr>Слайд 4</vt:lpstr>
      <vt:lpstr>        </vt:lpstr>
      <vt:lpstr>Слайд 6</vt:lpstr>
      <vt:lpstr>                                                                   </vt:lpstr>
      <vt:lpstr>Кубизм (фр. Cubisme) — авангардистское направление в изобразительном искусстве, прежде всего в живописи, зародившееся в начале XX века и характеризующееся использованием подчеркнуто геометризованных условных форм, стремлением «раздробить» реальные объекты на стереометрические примитивы. </vt:lpstr>
      <vt:lpstr>Пикассо</vt:lpstr>
      <vt:lpstr>Слайд 10</vt:lpstr>
      <vt:lpstr>Слайд 11</vt:lpstr>
      <vt:lpstr>« I Признак  п__ра__ельных  прямых»</vt:lpstr>
      <vt:lpstr>Слайд 13</vt:lpstr>
      <vt:lpstr>Слайд 14</vt:lpstr>
      <vt:lpstr>Слайд 15</vt:lpstr>
      <vt:lpstr>I признак параллельности</vt:lpstr>
      <vt:lpstr>Слайд 17</vt:lpstr>
      <vt:lpstr>Доказательство</vt:lpstr>
      <vt:lpstr>2случай) &lt;1 и  &lt;2 не прямые. </vt:lpstr>
      <vt:lpstr>Слайд 20</vt:lpstr>
      <vt:lpstr>Слайд 21</vt:lpstr>
      <vt:lpstr>Слайд 22</vt:lpstr>
      <vt:lpstr>Домашнее задание</vt:lpstr>
      <vt:lpstr>Слайд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AC&lt;</cp:lastModifiedBy>
  <cp:revision>298</cp:revision>
  <dcterms:created xsi:type="dcterms:W3CDTF">1601-01-01T00:00:00Z</dcterms:created>
  <dcterms:modified xsi:type="dcterms:W3CDTF">2014-01-20T18:59:46Z</dcterms:modified>
</cp:coreProperties>
</file>