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60" r:id="rId5"/>
    <p:sldId id="265" r:id="rId6"/>
    <p:sldId id="262" r:id="rId7"/>
    <p:sldId id="263" r:id="rId8"/>
    <p:sldId id="266" r:id="rId9"/>
    <p:sldId id="267" r:id="rId10"/>
    <p:sldId id="268" r:id="rId11"/>
    <p:sldId id="269" r:id="rId12"/>
    <p:sldId id="259" r:id="rId1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F8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36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4"/>
          <c:cat>
            <c:strRef>
              <c:f>Лист1!$A$2:$A$4</c:f>
              <c:strCache>
                <c:ptCount val="3"/>
                <c:pt idx="0">
                  <c:v>OPTIMISTES</c:v>
                </c:pt>
                <c:pt idx="1">
                  <c:v>PESSIMISTES</c:v>
                </c:pt>
                <c:pt idx="2">
                  <c:v>NE SAVENT PAS 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0.9</c:v>
                </c:pt>
                <c:pt idx="1">
                  <c:v>0.1</c:v>
                </c:pt>
                <c:pt idx="2">
                  <c:v>0.1</c:v>
                </c:pt>
              </c:numCache>
            </c:numRef>
          </c:val>
        </c:ser>
        <c:firstSliceAng val="0"/>
      </c:pieChart>
    </c:plotArea>
    <c:legend>
      <c:legendPos val="b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4"/>
          <c:cat>
            <c:strRef>
              <c:f>Лист1!$A$2:$A$3</c:f>
              <c:strCache>
                <c:ptCount val="2"/>
                <c:pt idx="0">
                  <c:v>CROIENT</c:v>
                </c:pt>
                <c:pt idx="1">
                  <c:v>NE CROIENT PAS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0.75000000000000022</c:v>
                </c:pt>
                <c:pt idx="1">
                  <c:v>0.25</c:v>
                </c:pt>
              </c:numCache>
            </c:numRef>
          </c:val>
        </c:ser>
        <c:firstSliceAng val="0"/>
      </c:pieChart>
    </c:plotArea>
    <c:legend>
      <c:legendPos val="b"/>
      <c:legendEntry>
        <c:idx val="0"/>
        <c:txPr>
          <a:bodyPr/>
          <a:lstStyle/>
          <a:p>
            <a: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ru-RU"/>
          </a:p>
        </c:txPr>
      </c:legendEntry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4"/>
          <c:cat>
            <c:strRef>
              <c:f>Лист1!$A$2:$A$4</c:f>
              <c:strCache>
                <c:ptCount val="3"/>
                <c:pt idx="0">
                  <c:v>ЕTUDES</c:v>
                </c:pt>
                <c:pt idx="1">
                  <c:v>CONFIANCE EN SOI</c:v>
                </c:pt>
                <c:pt idx="2">
                  <c:v>ARGENT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0.75000000000000022</c:v>
                </c:pt>
                <c:pt idx="1">
                  <c:v>0.15000000000000005</c:v>
                </c:pt>
                <c:pt idx="2">
                  <c:v>0.1</c:v>
                </c:pt>
              </c:numCache>
            </c:numRef>
          </c:val>
        </c:ser>
        <c:firstSliceAng val="0"/>
      </c:pieChart>
    </c:plotArea>
    <c:legend>
      <c:legendPos val="b"/>
      <c:legendEntry>
        <c:idx val="0"/>
        <c:txPr>
          <a:bodyPr/>
          <a:lstStyle/>
          <a:p>
            <a: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ru-RU"/>
          </a:p>
        </c:txPr>
      </c:legendEntry>
      <c:layout/>
      <c:txPr>
        <a:bodyPr/>
        <a:lstStyle/>
        <a:p>
          <a:pPr>
            <a:defRPr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4"/>
          <c:cat>
            <c:strRef>
              <c:f>Лист1!$A$2:$A$6</c:f>
              <c:strCache>
                <c:ptCount val="5"/>
                <c:pt idx="0">
                  <c:v>FAMILLE SOUDEE</c:v>
                </c:pt>
                <c:pt idx="1">
                  <c:v>L'AMITIE ET L'AMOUR</c:v>
                </c:pt>
                <c:pt idx="2">
                  <c:v>L''ENSEIGNEMENT SUPERIEUR</c:v>
                </c:pt>
                <c:pt idx="3">
                  <c:v>BON EMPLOI</c:v>
                </c:pt>
                <c:pt idx="4">
                  <c:v>SANTE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0.45</c:v>
                </c:pt>
                <c:pt idx="1">
                  <c:v>0.25</c:v>
                </c:pt>
                <c:pt idx="2">
                  <c:v>0.1</c:v>
                </c:pt>
                <c:pt idx="3">
                  <c:v>0.05</c:v>
                </c:pt>
                <c:pt idx="4">
                  <c:v>0.05</c:v>
                </c:pt>
              </c:numCache>
            </c:numRef>
          </c:val>
        </c:ser>
        <c:firstSliceAng val="0"/>
      </c:pieChart>
    </c:plotArea>
    <c:legend>
      <c:legendPos val="b"/>
      <c:legendEntry>
        <c:idx val="0"/>
        <c:txPr>
          <a:bodyPr/>
          <a:lstStyle/>
          <a:p>
            <a: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ru-RU"/>
          </a:p>
        </c:txPr>
      </c:legendEntry>
      <c:layout/>
      <c:txPr>
        <a:bodyPr/>
        <a:lstStyle/>
        <a:p>
          <a:pPr>
            <a:defRPr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4"/>
          <c:cat>
            <c:strRef>
              <c:f>Лист1!$A$2:$A$4</c:f>
              <c:strCache>
                <c:ptCount val="3"/>
                <c:pt idx="0">
                  <c:v>LAE MONDE SANS CONFLITS</c:v>
                </c:pt>
                <c:pt idx="1">
                  <c:v>LE MONDE SANS POLLUTION</c:v>
                </c:pt>
                <c:pt idx="2">
                  <c:v>CE MONDE N'EXISTE PAS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0.6000000000000002</c:v>
                </c:pt>
                <c:pt idx="1">
                  <c:v>0.25</c:v>
                </c:pt>
                <c:pt idx="2">
                  <c:v>0.15000000000000005</c:v>
                </c:pt>
              </c:numCache>
            </c:numRef>
          </c:val>
        </c:ser>
        <c:firstSliceAng val="0"/>
      </c:pieChart>
    </c:plotArea>
    <c:legend>
      <c:legendPos val="b"/>
      <c:legendEntry>
        <c:idx val="0"/>
        <c:txPr>
          <a:bodyPr/>
          <a:lstStyle/>
          <a:p>
            <a: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ru-RU"/>
          </a:p>
        </c:txPr>
      </c:legendEntry>
      <c:layout>
        <c:manualLayout>
          <c:xMode val="edge"/>
          <c:yMode val="edge"/>
          <c:x val="0.23186990139746053"/>
          <c:y val="0.7932771183452817"/>
          <c:w val="0.70067461161949407"/>
          <c:h val="0.19179750852039026"/>
        </c:manualLayout>
      </c:layout>
      <c:txPr>
        <a:bodyPr/>
        <a:lstStyle/>
        <a:p>
          <a:pPr>
            <a:defRPr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0.13695006029651693"/>
          <c:y val="5.0255024092137737E-2"/>
          <c:w val="0.83827516492870824"/>
          <c:h val="0.86496493908410721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c:spPr>
          <c:cat>
            <c:strRef>
              <c:f>Лист1!$A$2:$A$3</c:f>
              <c:strCache>
                <c:ptCount val="2"/>
                <c:pt idx="0">
                  <c:v>ENSEGNEMENT SUPERIEURS</c:v>
                </c:pt>
                <c:pt idx="1">
                  <c:v>ECOLES PROFESSIONNELLES 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0.9</c:v>
                </c:pt>
                <c:pt idx="1">
                  <c:v>0.1</c:v>
                </c:pt>
              </c:numCache>
            </c:numRef>
          </c:val>
        </c:ser>
        <c:gapWidth val="75"/>
        <c:shape val="cylinder"/>
        <c:axId val="78775808"/>
        <c:axId val="78777344"/>
        <c:axId val="0"/>
      </c:bar3DChart>
      <c:catAx>
        <c:axId val="78775808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ru-RU"/>
          </a:p>
        </c:txPr>
        <c:crossAx val="78777344"/>
        <c:crosses val="autoZero"/>
        <c:auto val="1"/>
        <c:lblAlgn val="ctr"/>
        <c:lblOffset val="100"/>
      </c:catAx>
      <c:valAx>
        <c:axId val="78777344"/>
        <c:scaling>
          <c:orientation val="minMax"/>
        </c:scaling>
        <c:axPos val="l"/>
        <c:majorGridlines/>
        <c:numFmt formatCode="0%" sourceLinked="1"/>
        <c:majorTickMark val="none"/>
        <c:tickLblPos val="nextTo"/>
        <c:spPr>
          <a:ln w="10000">
            <a:noFill/>
          </a:ln>
        </c:spPr>
        <c:txPr>
          <a:bodyPr/>
          <a:lstStyle/>
          <a:p>
            <a:pPr>
              <a:defRPr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ru-RU"/>
          </a:p>
        </c:txPr>
        <c:crossAx val="7877580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0.13695006029651691"/>
          <c:y val="5.0255024092137737E-2"/>
          <c:w val="0.83827516492870824"/>
          <c:h val="0.86496493908410732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c:spPr>
          <c:cat>
            <c:strRef>
              <c:f>Лист1!$A$2:$A$4</c:f>
              <c:strCache>
                <c:ptCount val="3"/>
                <c:pt idx="0">
                  <c:v>GAGNER DE L'ARGENT</c:v>
                </c:pt>
                <c:pt idx="1">
                  <c:v>UN EMPLOI ENTERESSANT</c:v>
                </c:pt>
                <c:pt idx="2">
                  <c:v>AVOIR UN DIPLOME 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0.70000000000000029</c:v>
                </c:pt>
                <c:pt idx="1">
                  <c:v>0.25</c:v>
                </c:pt>
                <c:pt idx="2">
                  <c:v>0.1</c:v>
                </c:pt>
              </c:numCache>
            </c:numRef>
          </c:val>
        </c:ser>
        <c:gapWidth val="75"/>
        <c:shape val="cylinder"/>
        <c:axId val="78814208"/>
        <c:axId val="78832384"/>
        <c:axId val="0"/>
      </c:bar3DChart>
      <c:catAx>
        <c:axId val="78814208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ru-RU"/>
          </a:p>
        </c:txPr>
        <c:crossAx val="78832384"/>
        <c:crosses val="autoZero"/>
        <c:auto val="1"/>
        <c:lblAlgn val="ctr"/>
        <c:lblOffset val="100"/>
      </c:catAx>
      <c:valAx>
        <c:axId val="78832384"/>
        <c:scaling>
          <c:orientation val="minMax"/>
        </c:scaling>
        <c:axPos val="l"/>
        <c:majorGridlines/>
        <c:numFmt formatCode="0%" sourceLinked="1"/>
        <c:majorTickMark val="none"/>
        <c:tickLblPos val="nextTo"/>
        <c:spPr>
          <a:ln w="10000">
            <a:noFill/>
          </a:ln>
        </c:spPr>
        <c:txPr>
          <a:bodyPr/>
          <a:lstStyle/>
          <a:p>
            <a:pPr>
              <a:defRPr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ru-RU"/>
          </a:p>
        </c:txPr>
        <c:crossAx val="7881420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E9CFBA-AAA8-413F-9557-3E07C42B0239}" type="datetimeFigureOut">
              <a:rPr lang="ru-RU" smtClean="0"/>
              <a:pPr/>
              <a:t>27.02.2007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D140DC-1AB8-4E19-AB1E-86919445A4E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140DC-1AB8-4E19-AB1E-86919445A4EE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140DC-1AB8-4E19-AB1E-86919445A4EE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2/27/2007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2/27/2007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2/27/2007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2/27/2007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2/27/2007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2/27/2007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2/27/2007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2/27/2007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2/27/2007</a:t>
            </a:fld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2/27/2007</a:t>
            </a:fld>
            <a:endParaRPr 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2/27/2007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2/27/2007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4800" y="609600"/>
            <a:ext cx="8458200" cy="4419600"/>
          </a:xfrm>
        </p:spPr>
        <p:txBody>
          <a:bodyPr>
            <a:normAutofit/>
          </a:bodyPr>
          <a:lstStyle/>
          <a:p>
            <a:pPr algn="ctr"/>
            <a:r>
              <a:rPr lang="fr-FR" sz="7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monde </a:t>
            </a:r>
            <a:r>
              <a:rPr lang="ru-RU" sz="7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7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7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vu par les élèves de notre</a:t>
            </a:r>
            <a:r>
              <a:rPr lang="ru-RU" sz="7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7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classe</a:t>
            </a:r>
            <a:endParaRPr lang="ru-RU" sz="7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4876800"/>
            <a:ext cx="8458200" cy="1752600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/>
              <a:t>Подготовила Гурьева Лариса Фёдоровна,</a:t>
            </a:r>
            <a:br>
              <a:rPr lang="ru-RU" b="1" dirty="0" smtClean="0"/>
            </a:br>
            <a:r>
              <a:rPr lang="ru-RU" b="1" dirty="0" smtClean="0"/>
              <a:t> учитель французского языка </a:t>
            </a:r>
            <a:br>
              <a:rPr lang="ru-RU" b="1" dirty="0" smtClean="0"/>
            </a:br>
            <a:r>
              <a:rPr lang="ru-RU" b="1" dirty="0" smtClean="0"/>
              <a:t>МБОУ  «Средняя общеобразовательная школа №25»</a:t>
            </a:r>
            <a:r>
              <a:rPr lang="ru-RU" sz="8000" b="1" dirty="0" smtClean="0"/>
              <a:t/>
            </a:r>
            <a:br>
              <a:rPr lang="ru-RU" sz="8000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г. Новомосковск 2014 г.</a:t>
            </a:r>
            <a:endParaRPr lang="ru-RU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81000" y="228600"/>
            <a:ext cx="8458200" cy="762000"/>
          </a:xfrm>
        </p:spPr>
        <p:txBody>
          <a:bodyPr>
            <a:normAutofit/>
          </a:bodyPr>
          <a:lstStyle/>
          <a:p>
            <a:pPr algn="ctr"/>
            <a:r>
              <a:rPr lang="fr-F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raisons DU CHOIX SE LA PROFESSION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2"/>
          </p:nvPr>
        </p:nvSpPr>
        <p:spPr>
          <a:xfrm>
            <a:off x="152400" y="304800"/>
            <a:ext cx="3124200" cy="6553200"/>
          </a:xfrm>
        </p:spPr>
        <p:txBody>
          <a:bodyPr anchor="ctr">
            <a:normAutofit/>
          </a:bodyPr>
          <a:lstStyle/>
          <a:p>
            <a:pPr lvl="0">
              <a:buClr>
                <a:srgbClr val="FF0000"/>
              </a:buClr>
              <a:buSzPct val="100000"/>
              <a:buFont typeface="Wingdings" pitchFamily="2" charset="2"/>
              <a:buChar char="Ø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70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 veulent avoir un bon emploi pour gagner assez d'argent ; 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Clr>
                <a:srgbClr val="FF0000"/>
              </a:buClr>
              <a:buSzPct val="100000"/>
              <a:buFont typeface="Wingdings" pitchFamily="2" charset="2"/>
              <a:buChar char="Ø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 des élèves préfèrent avoir un travail intéressant; 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rgbClr val="FF0000"/>
              </a:buClr>
              <a:buSzPct val="100000"/>
              <a:buFont typeface="Wingdings" pitchFamily="2" charset="2"/>
              <a:buChar char="Ø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 des élèves ne veulent qu'avoir un diplôme d'études supérieures.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sz="half" idx="1"/>
          </p:nvPr>
        </p:nvGraphicFramePr>
        <p:xfrm>
          <a:off x="3352800" y="1066800"/>
          <a:ext cx="53340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52400" y="0"/>
            <a:ext cx="8686800" cy="841248"/>
          </a:xfrm>
        </p:spPr>
        <p:txBody>
          <a:bodyPr/>
          <a:lstStyle/>
          <a:p>
            <a:pPr algn="ctr"/>
            <a:r>
              <a:rPr lang="fr-FR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ça donne de l'espoir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7" name="Рисунок 6" descr="студенты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911684"/>
            <a:ext cx="8732237" cy="571771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dirty="0" smtClean="0"/>
              <a:t>Интернет – ресурсы, использованные в презентации: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295400"/>
            <a:ext cx="9144000" cy="4525962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 marL="0" indent="0">
              <a:buNone/>
            </a:pPr>
            <a:r>
              <a:rPr lang="fr-FR" sz="2400" dirty="0" smtClean="0">
                <a:solidFill>
                  <a:srgbClr val="0070C0"/>
                </a:solidFill>
              </a:rPr>
              <a:t>1. </a:t>
            </a:r>
            <a:r>
              <a:rPr lang="fr-FR" sz="2400" u="sng" dirty="0" smtClean="0">
                <a:solidFill>
                  <a:srgbClr val="0070C0"/>
                </a:solidFill>
              </a:rPr>
              <a:t>http://hallpic.ru/wallpapers/421804-shar_derevo_zemnoy_ruki</a:t>
            </a:r>
            <a:r>
              <a:rPr lang="fr-FR" sz="2400" u="sng" dirty="0" smtClean="0">
                <a:solidFill>
                  <a:srgbClr val="0070C0"/>
                </a:solidFill>
              </a:rPr>
              <a:t>/ </a:t>
            </a:r>
            <a:endParaRPr lang="fr-FR" sz="2400" u="sng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fr-FR" sz="2400" u="sng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fr-FR" sz="2400" dirty="0" smtClean="0">
                <a:solidFill>
                  <a:srgbClr val="0070C0"/>
                </a:solidFill>
              </a:rPr>
              <a:t> 2. </a:t>
            </a:r>
            <a:r>
              <a:rPr lang="fr-FR" sz="2400" u="sng" dirty="0" smtClean="0">
                <a:solidFill>
                  <a:srgbClr val="0070C0"/>
                </a:solidFill>
              </a:rPr>
              <a:t>http://lori.ru/3167870</a:t>
            </a:r>
            <a:endParaRPr lang="ru-RU" sz="2400" u="sng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ru-RU" sz="2400" u="sng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Аннотация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4400" dirty="0" smtClean="0">
                <a:latin typeface="Arial" pitchFamily="34" charset="0"/>
                <a:cs typeface="Arial" pitchFamily="34" charset="0"/>
              </a:rPr>
              <a:t>Данная работа представляет собой демонстрационный материал к уроку французского языка  в 11 классе по теме: «Мир глазами учеников нашего класса».</a:t>
            </a:r>
            <a:br>
              <a:rPr lang="ru-RU" sz="4400" dirty="0" smtClean="0">
                <a:latin typeface="Arial" pitchFamily="34" charset="0"/>
                <a:cs typeface="Arial" pitchFamily="34" charset="0"/>
              </a:rPr>
            </a:br>
            <a:r>
              <a:rPr lang="ru-RU" sz="4400" dirty="0" smtClean="0">
                <a:latin typeface="Arial" pitchFamily="34" charset="0"/>
                <a:cs typeface="Arial" pitchFamily="34" charset="0"/>
              </a:rPr>
              <a:t>В работе использована работа </a:t>
            </a:r>
            <a:r>
              <a:rPr lang="ru-RU" sz="4400" dirty="0" err="1" smtClean="0">
                <a:latin typeface="Arial" pitchFamily="34" charset="0"/>
                <a:cs typeface="Arial" pitchFamily="34" charset="0"/>
              </a:rPr>
              <a:t>работа</a:t>
            </a:r>
            <a:r>
              <a:rPr lang="ru-RU" sz="4400" dirty="0" smtClean="0">
                <a:latin typeface="Arial" pitchFamily="34" charset="0"/>
                <a:cs typeface="Arial" pitchFamily="34" charset="0"/>
              </a:rPr>
              <a:t> в Интернет, обработка данных, </a:t>
            </a:r>
            <a:r>
              <a:rPr lang="ru-RU" sz="4400" dirty="0" err="1" smtClean="0">
                <a:latin typeface="Arial" pitchFamily="34" charset="0"/>
                <a:cs typeface="Arial" pitchFamily="34" charset="0"/>
              </a:rPr>
              <a:t>Microsoft</a:t>
            </a:r>
            <a:r>
              <a:rPr lang="ru-RU" sz="4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4400" dirty="0" err="1" smtClean="0">
                <a:latin typeface="Arial" pitchFamily="34" charset="0"/>
                <a:cs typeface="Arial" pitchFamily="34" charset="0"/>
              </a:rPr>
              <a:t>Office</a:t>
            </a:r>
            <a:r>
              <a:rPr lang="ru-RU" sz="4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4400" dirty="0" err="1" smtClean="0">
                <a:latin typeface="Arial" pitchFamily="34" charset="0"/>
                <a:cs typeface="Arial" pitchFamily="34" charset="0"/>
              </a:rPr>
              <a:t>PowerPoint</a:t>
            </a:r>
            <a:r>
              <a:rPr lang="ru-RU" sz="4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4400" dirty="0" err="1" smtClean="0">
                <a:latin typeface="Arial" pitchFamily="34" charset="0"/>
                <a:cs typeface="Arial" pitchFamily="34" charset="0"/>
              </a:rPr>
              <a:t>Microsoft</a:t>
            </a:r>
            <a:r>
              <a:rPr lang="ru-RU" sz="4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4400" dirty="0" err="1" smtClean="0">
                <a:latin typeface="Arial" pitchFamily="34" charset="0"/>
                <a:cs typeface="Arial" pitchFamily="34" charset="0"/>
              </a:rPr>
              <a:t>Office</a:t>
            </a:r>
            <a:r>
              <a:rPr lang="ru-RU" sz="4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4400" dirty="0" err="1" smtClean="0">
                <a:latin typeface="Arial" pitchFamily="34" charset="0"/>
                <a:cs typeface="Arial" pitchFamily="34" charset="0"/>
              </a:rPr>
              <a:t>Word</a:t>
            </a:r>
            <a:r>
              <a:rPr lang="ru-RU" sz="4400" dirty="0" smtClean="0">
                <a:latin typeface="Arial" pitchFamily="34" charset="0"/>
                <a:cs typeface="Arial" pitchFamily="34" charset="0"/>
              </a:rPr>
              <a:t> и др. программы.</a:t>
            </a:r>
            <a:br>
              <a:rPr lang="ru-RU" sz="4400" dirty="0" smtClean="0">
                <a:latin typeface="Arial" pitchFamily="34" charset="0"/>
                <a:cs typeface="Arial" pitchFamily="34" charset="0"/>
              </a:rPr>
            </a:br>
            <a:r>
              <a:rPr lang="ru-RU" sz="4400" dirty="0" smtClean="0">
                <a:latin typeface="Arial" pitchFamily="34" charset="0"/>
                <a:cs typeface="Arial" pitchFamily="34" charset="0"/>
              </a:rPr>
              <a:t>Данная выпускная работа предназначена для учителей французского языка, работающих в 11 классе общеобразовательных учреждений по УМК «</a:t>
            </a:r>
            <a:r>
              <a:rPr lang="en-US" sz="4400" dirty="0" err="1" smtClean="0">
                <a:latin typeface="Arial" pitchFamily="34" charset="0"/>
                <a:cs typeface="Arial" pitchFamily="34" charset="0"/>
              </a:rPr>
              <a:t>Objectif</a:t>
            </a:r>
            <a:r>
              <a:rPr lang="ru-RU" sz="4400" dirty="0" smtClean="0">
                <a:latin typeface="Arial" pitchFamily="34" charset="0"/>
                <a:cs typeface="Arial" pitchFamily="34" charset="0"/>
              </a:rPr>
              <a:t>»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4400" dirty="0" smtClean="0">
                <a:latin typeface="Arial" pitchFamily="34" charset="0"/>
                <a:cs typeface="Arial" pitchFamily="34" charset="0"/>
              </a:rPr>
              <a:t>авт. Е.Я. Григорьевой, Е.Ю. Горбачёвой, М.Р. Лисенко (М. «Просвещение», 20) </a:t>
            </a:r>
            <a:br>
              <a:rPr lang="ru-RU" sz="4400" dirty="0" smtClean="0">
                <a:latin typeface="Arial" pitchFamily="34" charset="0"/>
                <a:cs typeface="Arial" pitchFamily="34" charset="0"/>
              </a:rPr>
            </a:br>
            <a:r>
              <a:rPr lang="ru-RU" sz="4400" dirty="0" smtClean="0">
                <a:latin typeface="Arial" pitchFamily="34" charset="0"/>
                <a:cs typeface="Arial" pitchFamily="34" charset="0"/>
              </a:rPr>
              <a:t>Объём работы  </a:t>
            </a:r>
            <a:r>
              <a:rPr lang="ru-RU" sz="4400" smtClean="0">
                <a:latin typeface="Arial" pitchFamily="34" charset="0"/>
                <a:cs typeface="Arial" pitchFamily="34" charset="0"/>
              </a:rPr>
              <a:t>-   991  </a:t>
            </a:r>
            <a:r>
              <a:rPr lang="ru-RU" sz="4400" dirty="0" smtClean="0">
                <a:latin typeface="Arial" pitchFamily="34" charset="0"/>
                <a:cs typeface="Arial" pitchFamily="34" charset="0"/>
              </a:rPr>
              <a:t>КВ.</a:t>
            </a:r>
            <a:br>
              <a:rPr lang="ru-RU" sz="4400" dirty="0" smtClean="0">
                <a:latin typeface="Arial" pitchFamily="34" charset="0"/>
                <a:cs typeface="Arial" pitchFamily="34" charset="0"/>
              </a:rPr>
            </a:br>
            <a:r>
              <a:rPr lang="ru-RU" sz="4400" dirty="0" smtClean="0">
                <a:latin typeface="Arial" pitchFamily="34" charset="0"/>
                <a:cs typeface="Arial" pitchFamily="34" charset="0"/>
              </a:rPr>
              <a:t>Количество слайдов   -  11.</a:t>
            </a:r>
            <a:endParaRPr lang="ru-RU" sz="3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земной шар.jpg"/>
          <p:cNvPicPr>
            <a:picLocks noChangeAspect="1"/>
          </p:cNvPicPr>
          <p:nvPr/>
        </p:nvPicPr>
        <p:blipFill>
          <a:blip r:embed="rId2"/>
          <a:srcRect l="10067" r="7955" b="162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1066800"/>
            <a:ext cx="8686800" cy="841248"/>
          </a:xfrm>
        </p:spPr>
        <p:txBody>
          <a:bodyPr>
            <a:noAutofit/>
          </a:bodyPr>
          <a:lstStyle/>
          <a:p>
            <a:pPr algn="ctr"/>
            <a:r>
              <a:rPr lang="ru-RU" sz="7200" dirty="0" smtClean="0">
                <a:solidFill>
                  <a:srgbClr val="004F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7200" dirty="0" smtClean="0">
                <a:solidFill>
                  <a:srgbClr val="004F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7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monde </a:t>
            </a:r>
            <a:r>
              <a:rPr lang="ru-RU" sz="7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7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7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vu par les élèves de notre classe</a:t>
            </a:r>
            <a:endParaRPr lang="ru-RU" sz="7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81000" y="228600"/>
            <a:ext cx="8458200" cy="520700"/>
          </a:xfrm>
        </p:spPr>
        <p:txBody>
          <a:bodyPr>
            <a:normAutofit/>
          </a:bodyPr>
          <a:lstStyle/>
          <a:p>
            <a:pPr algn="ctr"/>
            <a:r>
              <a:rPr lang="fr-F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sondage des élèves de notre classe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2"/>
          </p:nvPr>
        </p:nvSpPr>
        <p:spPr>
          <a:xfrm>
            <a:off x="304800" y="762000"/>
            <a:ext cx="3008313" cy="5410200"/>
          </a:xfrm>
        </p:spPr>
        <p:txBody>
          <a:bodyPr>
            <a:normAutofit lnSpcReduction="10000"/>
          </a:bodyPr>
          <a:lstStyle/>
          <a:p>
            <a:pPr lvl="0"/>
            <a:endParaRPr lang="ru-RU" sz="18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lvl="0"/>
            <a:endParaRPr lang="ru-RU" sz="18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lvl="0">
              <a:buClr>
                <a:srgbClr val="FF0000"/>
              </a:buClr>
              <a:buSzPct val="100000"/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</a:t>
            </a:r>
            <a:r>
              <a:rPr lang="fr-FR" sz="28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 élèves de notrre classe sont optimistes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lvl="0">
              <a:buClr>
                <a:srgbClr val="FF0000"/>
              </a:buClr>
              <a:buSzPct val="100000"/>
              <a:buFont typeface="Wingdings" pitchFamily="2" charset="2"/>
              <a:buChar char="Ø"/>
            </a:pPr>
            <a:endParaRPr lang="ru-RU" sz="2800" b="1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Clr>
                <a:srgbClr val="FF0000"/>
              </a:buClr>
              <a:buSzPct val="100000"/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fr-FR" sz="28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 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sont péssimistes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lvl="0">
              <a:buClr>
                <a:srgbClr val="FF0000"/>
              </a:buClr>
              <a:buSzPct val="100000"/>
              <a:buFont typeface="Wingdings" pitchFamily="2" charset="2"/>
              <a:buChar char="Ø"/>
            </a:pPr>
            <a:endParaRPr lang="ru-RU" sz="2800" b="1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Clr>
                <a:srgbClr val="FF0000"/>
              </a:buClr>
              <a:buSzPct val="100000"/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fr-FR" sz="28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 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 savent pas encore s’ils sont optimistes ou non.</a:t>
            </a:r>
            <a:endParaRPr lang="ru-RU" sz="2800" b="1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rgbClr val="FF0000"/>
              </a:buClr>
              <a:buSzPct val="100000"/>
            </a:pPr>
            <a:endParaRPr lang="ru-RU" sz="1800" dirty="0"/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sz="half" idx="1"/>
          </p:nvPr>
        </p:nvGraphicFramePr>
        <p:xfrm>
          <a:off x="3200400" y="1143000"/>
          <a:ext cx="56388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81000" y="228600"/>
            <a:ext cx="8458200" cy="520700"/>
          </a:xfrm>
        </p:spPr>
        <p:txBody>
          <a:bodyPr>
            <a:normAutofit/>
          </a:bodyPr>
          <a:lstStyle/>
          <a:p>
            <a:pPr algn="ctr"/>
            <a:r>
              <a:rPr lang="fr-F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NOTRE avenir professionnel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2"/>
          </p:nvPr>
        </p:nvSpPr>
        <p:spPr>
          <a:xfrm>
            <a:off x="304800" y="762000"/>
            <a:ext cx="3008313" cy="5410200"/>
          </a:xfrm>
        </p:spPr>
        <p:txBody>
          <a:bodyPr/>
          <a:lstStyle/>
          <a:p>
            <a:pPr lvl="0"/>
            <a:endParaRPr lang="ru-RU" sz="18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lvl="0"/>
            <a:endParaRPr lang="ru-RU" sz="18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lvl="0">
              <a:buClr>
                <a:srgbClr val="FF0000"/>
              </a:buClr>
              <a:buSzPct val="100000"/>
              <a:buFont typeface="Wingdings" pitchFamily="2" charset="2"/>
              <a:buChar char="Ø"/>
            </a:pPr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</a:t>
            </a:r>
            <a:r>
              <a:rPr lang="fr-FR" sz="32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 des élèves ne sont pas sûrs dans leur avenir professionnel, </a:t>
            </a:r>
          </a:p>
          <a:p>
            <a:pPr lvl="0">
              <a:buClr>
                <a:srgbClr val="FF0000"/>
              </a:buClr>
              <a:buSzPct val="100000"/>
              <a:buFont typeface="Wingdings" pitchFamily="2" charset="2"/>
              <a:buChar char="Ø"/>
            </a:pPr>
            <a:r>
              <a:rPr lang="fr-FR" sz="32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75% en croient parfaitement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sz="half" idx="1"/>
          </p:nvPr>
        </p:nvGraphicFramePr>
        <p:xfrm>
          <a:off x="3200400" y="1143000"/>
          <a:ext cx="56388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81000" y="228600"/>
            <a:ext cx="8458200" cy="520700"/>
          </a:xfrm>
        </p:spPr>
        <p:txBody>
          <a:bodyPr>
            <a:normAutofit fontScale="90000"/>
          </a:bodyPr>
          <a:lstStyle/>
          <a:p>
            <a:pPr algn="ctr"/>
            <a:r>
              <a:rPr lang="fr-F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choses les plus importantes pour le moment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2"/>
          </p:nvPr>
        </p:nvSpPr>
        <p:spPr>
          <a:xfrm>
            <a:off x="304800" y="762000"/>
            <a:ext cx="3008313" cy="5410200"/>
          </a:xfrm>
        </p:spPr>
        <p:txBody>
          <a:bodyPr/>
          <a:lstStyle/>
          <a:p>
            <a:pPr lvl="0"/>
            <a:endParaRPr lang="ru-RU" sz="18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lvl="0">
              <a:buClr>
                <a:srgbClr val="FF0000"/>
              </a:buClr>
              <a:buSzPct val="100000"/>
              <a:buFont typeface="Wingdings" pitchFamily="2" charset="2"/>
              <a:buChar char="Ø"/>
            </a:pPr>
            <a:r>
              <a:rPr lang="ru-RU" sz="2400" b="1" dirty="0" smtClean="0"/>
              <a:t> </a:t>
            </a:r>
            <a:r>
              <a:rPr lang="fr-FR" sz="2400" b="1" dirty="0" smtClean="0"/>
              <a:t>Pour </a:t>
            </a:r>
            <a:r>
              <a:rPr lang="fr-FR" sz="2400" b="1" dirty="0" smtClean="0"/>
              <a:t>le moment les études ont le plus d’importance que d’autres choses pour 75% des élèves.</a:t>
            </a:r>
            <a:endParaRPr lang="ru-RU" sz="2400" b="1" dirty="0" smtClean="0"/>
          </a:p>
          <a:p>
            <a:pPr lvl="0">
              <a:buClr>
                <a:srgbClr val="FF0000"/>
              </a:buClr>
              <a:buSzPct val="100000"/>
              <a:buFont typeface="Wingdings" pitchFamily="2" charset="2"/>
              <a:buChar char="Ø"/>
            </a:pPr>
            <a:r>
              <a:rPr lang="ru-RU" sz="2400" b="1" dirty="0" smtClean="0"/>
              <a:t> </a:t>
            </a:r>
            <a:r>
              <a:rPr lang="en-US" sz="2400" b="1" dirty="0" smtClean="0"/>
              <a:t>P</a:t>
            </a:r>
            <a:r>
              <a:rPr lang="fr-FR" sz="2400" b="1" dirty="0" smtClean="0"/>
              <a:t>our  15% des élèves la confiance en soi est très importante. </a:t>
            </a:r>
            <a:endParaRPr lang="ru-RU" sz="2400" b="1" dirty="0" smtClean="0"/>
          </a:p>
          <a:p>
            <a:pPr lvl="0">
              <a:buClr>
                <a:srgbClr val="FF0000"/>
              </a:buClr>
              <a:buSzPct val="100000"/>
              <a:buFont typeface="Wingdings" pitchFamily="2" charset="2"/>
              <a:buChar char="Ø"/>
            </a:pPr>
            <a:r>
              <a:rPr lang="ru-RU" sz="2400" b="1" dirty="0" smtClean="0"/>
              <a:t> </a:t>
            </a:r>
            <a:r>
              <a:rPr lang="fr-FR" sz="2400" b="1" dirty="0" smtClean="0"/>
              <a:t>L’argent </a:t>
            </a:r>
            <a:r>
              <a:rPr lang="fr-FR" sz="2400" b="1" dirty="0" smtClean="0"/>
              <a:t>est aussi important pour 10% des élèves.</a:t>
            </a:r>
            <a:endParaRPr lang="ru-RU" sz="2400" b="1" dirty="0" smtClean="0"/>
          </a:p>
          <a:p>
            <a:pPr lvl="0"/>
            <a:endParaRPr lang="ru-RU" sz="24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endParaRPr lang="ru-RU" sz="1800" dirty="0"/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sz="half" idx="1"/>
          </p:nvPr>
        </p:nvGraphicFramePr>
        <p:xfrm>
          <a:off x="3200400" y="1143000"/>
          <a:ext cx="56388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81000" y="228600"/>
            <a:ext cx="845820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fr-F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recette du bonheur POUR LES ELEVES </a:t>
            </a:r>
            <a:br>
              <a:rPr lang="fr-F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NOTRE CLASSE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2"/>
          </p:nvPr>
        </p:nvSpPr>
        <p:spPr>
          <a:xfrm>
            <a:off x="304800" y="762000"/>
            <a:ext cx="3276600" cy="5867400"/>
          </a:xfrm>
        </p:spPr>
        <p:txBody>
          <a:bodyPr>
            <a:normAutofit/>
          </a:bodyPr>
          <a:lstStyle/>
          <a:p>
            <a:pPr lvl="0"/>
            <a:endParaRPr lang="ru-RU" sz="18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lvl="0">
              <a:buClr>
                <a:srgbClr val="FF0000"/>
              </a:buClr>
              <a:buSzPct val="100000"/>
              <a:buFont typeface="Wingdings" pitchFamily="2" charset="2"/>
              <a:buChar char="Ø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L’ingrédient 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essentiel c’est la famille soudée (55%);</a:t>
            </a:r>
          </a:p>
          <a:p>
            <a:pPr lvl="0">
              <a:buClr>
                <a:srgbClr val="FF0000"/>
              </a:buClr>
              <a:buSzPct val="100000"/>
              <a:buFont typeface="Wingdings" pitchFamily="2" charset="2"/>
              <a:buChar char="Ø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L’amitié 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(20% des élèves) et l’amour (5% de nos élèves). </a:t>
            </a:r>
          </a:p>
          <a:p>
            <a:pPr lvl="0">
              <a:buClr>
                <a:srgbClr val="FF0000"/>
              </a:buClr>
              <a:buSzPct val="100000"/>
              <a:buFont typeface="Wingdings" pitchFamily="2" charset="2"/>
              <a:buChar char="Ø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L’enseignement 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supérieur (10% des élèves), </a:t>
            </a:r>
          </a:p>
          <a:p>
            <a:pPr lvl="0">
              <a:buClr>
                <a:srgbClr val="FF0000"/>
              </a:buClr>
              <a:buSzPct val="100000"/>
              <a:buFont typeface="Wingdings" pitchFamily="2" charset="2"/>
              <a:buChar char="Ø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 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bon emploi (5%) et la santé (5%) sont  aussi très importants pour notre bonheur.</a:t>
            </a:r>
            <a:endParaRPr lang="ru-RU" sz="2400" b="1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800" dirty="0"/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sz="half" idx="1"/>
          </p:nvPr>
        </p:nvGraphicFramePr>
        <p:xfrm>
          <a:off x="3200400" y="1143000"/>
          <a:ext cx="56388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81000" y="228600"/>
            <a:ext cx="845820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fr-F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monde idéal POUR LES ELEVES  DE NOTRE CLASSE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2"/>
          </p:nvPr>
        </p:nvSpPr>
        <p:spPr>
          <a:xfrm>
            <a:off x="304800" y="762000"/>
            <a:ext cx="3200400" cy="5867400"/>
          </a:xfrm>
        </p:spPr>
        <p:txBody>
          <a:bodyPr>
            <a:normAutofit fontScale="92500"/>
          </a:bodyPr>
          <a:lstStyle/>
          <a:p>
            <a:pPr lvl="0"/>
            <a:endParaRPr lang="ru-RU" sz="18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lvl="0">
              <a:buClr>
                <a:srgbClr val="FF0000"/>
              </a:buClr>
              <a:buSzPct val="100000"/>
              <a:buFont typeface="Wingdings" pitchFamily="2" charset="2"/>
              <a:buChar char="Ø"/>
            </a:pP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Pour 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60% des élèves de notre classe le monde idéal c’est un monde sans conflits, sans guerres. </a:t>
            </a:r>
          </a:p>
          <a:p>
            <a:pPr lvl="0">
              <a:buClr>
                <a:srgbClr val="FF0000"/>
              </a:buClr>
              <a:buSzPct val="100000"/>
              <a:buFont typeface="Wingdings" pitchFamily="2" charset="2"/>
              <a:buChar char="Ø"/>
            </a:pP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Pour 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25% des élèves c’est le monde sans pollution. </a:t>
            </a:r>
          </a:p>
          <a:p>
            <a:pPr lvl="0">
              <a:buClr>
                <a:srgbClr val="FF0000"/>
              </a:buClr>
              <a:buSzPct val="100000"/>
              <a:buFont typeface="Wingdings" pitchFamily="2" charset="2"/>
              <a:buChar char="Ø"/>
            </a:pP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Pour 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15%  le monde idéal n’existe pas.</a:t>
            </a:r>
          </a:p>
          <a:p>
            <a:endParaRPr lang="ru-RU" sz="1800" dirty="0"/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sz="half" idx="1"/>
          </p:nvPr>
        </p:nvGraphicFramePr>
        <p:xfrm>
          <a:off x="3200400" y="1143000"/>
          <a:ext cx="56388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81000" y="228600"/>
            <a:ext cx="8458200" cy="762000"/>
          </a:xfrm>
        </p:spPr>
        <p:txBody>
          <a:bodyPr>
            <a:normAutofit/>
          </a:bodyPr>
          <a:lstStyle/>
          <a:p>
            <a:pPr algn="ctr"/>
            <a:r>
              <a:rPr lang="fr-F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raisons DU CHOIX SE LA PROFESSION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2"/>
          </p:nvPr>
        </p:nvSpPr>
        <p:spPr>
          <a:xfrm>
            <a:off x="304800" y="304800"/>
            <a:ext cx="2895600" cy="6553200"/>
          </a:xfrm>
        </p:spPr>
        <p:txBody>
          <a:bodyPr anchor="ctr">
            <a:normAutofit/>
          </a:bodyPr>
          <a:lstStyle/>
          <a:p>
            <a:pPr lvl="0">
              <a:buClr>
                <a:srgbClr val="FF0000"/>
              </a:buClr>
              <a:buSzPct val="100000"/>
              <a:buFont typeface="Wingdings" pitchFamily="2" charset="2"/>
              <a:buChar char="Ø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90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 des élèves veulent poursuivre leurs études aux établissements des études supérieures. </a:t>
            </a:r>
          </a:p>
          <a:p>
            <a:pPr lvl="0">
              <a:buClr>
                <a:srgbClr val="FF0000"/>
              </a:buClr>
              <a:buSzPct val="100000"/>
            </a:pPr>
            <a:endParaRPr lang="fr-F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Clr>
                <a:srgbClr val="FF0000"/>
              </a:buClr>
              <a:buSzPct val="100000"/>
              <a:buFont typeface="Wingdings" pitchFamily="2" charset="2"/>
              <a:buChar char="Ø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autres (10%) les poursuivront aux écoles techniques ou professionnelles.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sz="half" idx="1"/>
          </p:nvPr>
        </p:nvGraphicFramePr>
        <p:xfrm>
          <a:off x="3352800" y="1066800"/>
          <a:ext cx="53340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143</TotalTime>
  <Words>319</Words>
  <PresentationFormat>Экран (4:3)</PresentationFormat>
  <Paragraphs>50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Le monde  vu par les élèves de notre classe</vt:lpstr>
      <vt:lpstr>Аннотация</vt:lpstr>
      <vt:lpstr> Le monde  vu par les élèves de notre classe</vt:lpstr>
      <vt:lpstr>Le sondage des élèves de notre classe</vt:lpstr>
      <vt:lpstr>NOTRE avenir professionnel</vt:lpstr>
      <vt:lpstr>Les choses les plus importantes pour le moment</vt:lpstr>
      <vt:lpstr>La recette du bonheur POUR LES ELEVES  DE NOTRE CLASSE</vt:lpstr>
      <vt:lpstr>le monde idéal POUR LES ELEVES  DE NOTRE CLASSE</vt:lpstr>
      <vt:lpstr>Les raisons DU CHOIX SE LA PROFESSION</vt:lpstr>
      <vt:lpstr>Les raisons DU CHOIX SE LA PROFESSION</vt:lpstr>
      <vt:lpstr>ça donne de l'espoir</vt:lpstr>
      <vt:lpstr>Интернет – ресурсы, использованные в презентации: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monde  vu par les élèves de notre classe</dc:title>
  <cp:lastModifiedBy>Гурьева Лариса Фёдоровна</cp:lastModifiedBy>
  <cp:revision>20</cp:revision>
  <dcterms:modified xsi:type="dcterms:W3CDTF">2007-02-27T18:56:04Z</dcterms:modified>
</cp:coreProperties>
</file>