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15"/>
  </p:notesMasterIdLst>
  <p:sldIdLst>
    <p:sldId id="258" r:id="rId2"/>
    <p:sldId id="269" r:id="rId3"/>
    <p:sldId id="256" r:id="rId4"/>
    <p:sldId id="267" r:id="rId5"/>
    <p:sldId id="257" r:id="rId6"/>
    <p:sldId id="263" r:id="rId7"/>
    <p:sldId id="265" r:id="rId8"/>
    <p:sldId id="264" r:id="rId9"/>
    <p:sldId id="272" r:id="rId10"/>
    <p:sldId id="271" r:id="rId11"/>
    <p:sldId id="270" r:id="rId12"/>
    <p:sldId id="273" r:id="rId13"/>
    <p:sldId id="26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CC00FF"/>
    <a:srgbClr val="6600CC"/>
    <a:srgbClr val="0066E2"/>
    <a:srgbClr val="FFCCFF"/>
    <a:srgbClr val="6600FF"/>
    <a:srgbClr val="8E1B00"/>
    <a:srgbClr val="F62F00"/>
    <a:srgbClr val="FF9900"/>
    <a:srgbClr val="F9E259"/>
    <a:srgbClr val="DE84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662" autoAdjust="0"/>
    <p:restoredTop sz="94660"/>
  </p:normalViewPr>
  <p:slideViewPr>
    <p:cSldViewPr>
      <p:cViewPr varScale="1">
        <p:scale>
          <a:sx n="69" d="100"/>
          <a:sy n="69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7"/>
  <c:chart>
    <c:autoTitleDeleted val="1"/>
    <c:plotArea>
      <c:layout>
        <c:manualLayout>
          <c:layoutTarget val="inner"/>
          <c:xMode val="edge"/>
          <c:yMode val="edge"/>
          <c:x val="7.4358292019053432E-2"/>
          <c:y val="4.3640878195424768E-2"/>
          <c:w val="0.91020960921551475"/>
          <c:h val="0.73837257368546161"/>
        </c:manualLayout>
      </c:layout>
      <c:lineChart>
        <c:grouping val="standard"/>
        <c:ser>
          <c:idx val="0"/>
          <c:order val="0"/>
          <c:tx>
            <c:strRef>
              <c:f>Лист1!$C$1</c:f>
              <c:strCache>
                <c:ptCount val="1"/>
                <c:pt idx="0">
                  <c:v>Коэффициент смертности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Лист1!$A$2:$A$19</c:f>
              <c:numCache>
                <c:formatCode>General</c:formatCode>
                <c:ptCount val="18"/>
                <c:pt idx="0">
                  <c:v>1980</c:v>
                </c:pt>
                <c:pt idx="1">
                  <c:v>1990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</c:numCache>
            </c:numRef>
          </c:cat>
          <c:val>
            <c:numRef>
              <c:f>Лист1!$C$2:$C$19</c:f>
              <c:numCache>
                <c:formatCode>General</c:formatCode>
                <c:ptCount val="18"/>
                <c:pt idx="0">
                  <c:v>11</c:v>
                </c:pt>
                <c:pt idx="1">
                  <c:v>11.2</c:v>
                </c:pt>
                <c:pt idx="2">
                  <c:v>14.9</c:v>
                </c:pt>
                <c:pt idx="3">
                  <c:v>14.1</c:v>
                </c:pt>
                <c:pt idx="4">
                  <c:v>13.6</c:v>
                </c:pt>
                <c:pt idx="5">
                  <c:v>13.5</c:v>
                </c:pt>
                <c:pt idx="6">
                  <c:v>14.6</c:v>
                </c:pt>
                <c:pt idx="7">
                  <c:v>15.2</c:v>
                </c:pt>
                <c:pt idx="8">
                  <c:v>15.4</c:v>
                </c:pt>
                <c:pt idx="9">
                  <c:v>16.100000000000001</c:v>
                </c:pt>
                <c:pt idx="10">
                  <c:v>16.399999999999999</c:v>
                </c:pt>
                <c:pt idx="11">
                  <c:v>16</c:v>
                </c:pt>
                <c:pt idx="12">
                  <c:v>16.100000000000001</c:v>
                </c:pt>
                <c:pt idx="13">
                  <c:v>15.2</c:v>
                </c:pt>
                <c:pt idx="14">
                  <c:v>14.6</c:v>
                </c:pt>
                <c:pt idx="15">
                  <c:v>14.6</c:v>
                </c:pt>
                <c:pt idx="16">
                  <c:v>14.2</c:v>
                </c:pt>
                <c:pt idx="17">
                  <c:v>14.2</c:v>
                </c:pt>
              </c:numCache>
            </c:numRef>
          </c:val>
        </c:ser>
        <c:ser>
          <c:idx val="1"/>
          <c:order val="1"/>
          <c:tx>
            <c:strRef>
              <c:f>Лист1!$B$1</c:f>
              <c:strCache>
                <c:ptCount val="1"/>
                <c:pt idx="0">
                  <c:v>Коэффициент рождаемости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numRef>
              <c:f>Лист1!$A$2:$A$19</c:f>
              <c:numCache>
                <c:formatCode>General</c:formatCode>
                <c:ptCount val="18"/>
                <c:pt idx="0">
                  <c:v>1980</c:v>
                </c:pt>
                <c:pt idx="1">
                  <c:v>1990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</c:numCache>
            </c:numRef>
          </c:cat>
          <c:val>
            <c:numRef>
              <c:f>Лист1!$B$2:$B$19</c:f>
              <c:numCache>
                <c:formatCode>General</c:formatCode>
                <c:ptCount val="18"/>
                <c:pt idx="0">
                  <c:v>15.9</c:v>
                </c:pt>
                <c:pt idx="1">
                  <c:v>13.4</c:v>
                </c:pt>
                <c:pt idx="2">
                  <c:v>9.2000000000000011</c:v>
                </c:pt>
                <c:pt idx="3">
                  <c:v>8.8000000000000007</c:v>
                </c:pt>
                <c:pt idx="4">
                  <c:v>8.5</c:v>
                </c:pt>
                <c:pt idx="5">
                  <c:v>8.7000000000000011</c:v>
                </c:pt>
                <c:pt idx="6">
                  <c:v>8.3000000000000007</c:v>
                </c:pt>
                <c:pt idx="7">
                  <c:v>8.6</c:v>
                </c:pt>
                <c:pt idx="8">
                  <c:v>9</c:v>
                </c:pt>
                <c:pt idx="9">
                  <c:v>9.6</c:v>
                </c:pt>
                <c:pt idx="10">
                  <c:v>10.200000000000001</c:v>
                </c:pt>
                <c:pt idx="11">
                  <c:v>10.4</c:v>
                </c:pt>
                <c:pt idx="12">
                  <c:v>10.200000000000001</c:v>
                </c:pt>
                <c:pt idx="13">
                  <c:v>10.4</c:v>
                </c:pt>
                <c:pt idx="14">
                  <c:v>11.3</c:v>
                </c:pt>
                <c:pt idx="15">
                  <c:v>12.1</c:v>
                </c:pt>
                <c:pt idx="16">
                  <c:v>12.4</c:v>
                </c:pt>
                <c:pt idx="17">
                  <c:v>12.5</c:v>
                </c:pt>
              </c:numCache>
            </c:numRef>
          </c:val>
        </c:ser>
        <c:ser>
          <c:idx val="2"/>
          <c:order val="2"/>
          <c:tx>
            <c:strRef>
              <c:f>Лист1!#ССЫЛКА!</c:f>
              <c:strCache>
                <c:ptCount val="1"/>
                <c:pt idx="0">
                  <c:v>#REF!</c:v>
                </c:pt>
              </c:strCache>
            </c:strRef>
          </c:tx>
          <c:marker>
            <c:symbol val="none"/>
          </c:marker>
          <c:cat>
            <c:numRef>
              <c:f>Лист1!$A$2:$A$19</c:f>
              <c:numCache>
                <c:formatCode>General</c:formatCode>
                <c:ptCount val="18"/>
                <c:pt idx="0">
                  <c:v>1980</c:v>
                </c:pt>
                <c:pt idx="1">
                  <c:v>1990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</c:numCache>
            </c:numRef>
          </c:cat>
          <c:val>
            <c:numRef>
              <c:f>Лист1!#ССЫЛКА!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marker val="1"/>
        <c:axId val="76301824"/>
        <c:axId val="76898688"/>
      </c:lineChart>
      <c:catAx>
        <c:axId val="76301824"/>
        <c:scaling>
          <c:orientation val="minMax"/>
        </c:scaling>
        <c:axPos val="b"/>
        <c:numFmt formatCode="General" sourceLinked="1"/>
        <c:majorTickMark val="none"/>
        <c:tickLblPos val="nextTo"/>
        <c:crossAx val="76898688"/>
        <c:crosses val="autoZero"/>
        <c:auto val="1"/>
        <c:lblAlgn val="ctr"/>
        <c:lblOffset val="100"/>
      </c:catAx>
      <c:valAx>
        <c:axId val="7689868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12700">
            <a:noFill/>
          </a:ln>
        </c:spPr>
        <c:crossAx val="7630182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1"/>
  <c:chart>
    <c:autoTitleDeleted val="1"/>
    <c:plotArea>
      <c:layout/>
      <c:barChart>
        <c:barDir val="bar"/>
        <c:grouping val="clustered"/>
        <c:ser>
          <c:idx val="0"/>
          <c:order val="0"/>
          <c:dLbls>
            <c:showVal val="1"/>
          </c:dLbls>
          <c:cat>
            <c:strRef>
              <c:f>Лист1!$A$2:$A$24</c:f>
              <c:strCache>
                <c:ptCount val="17"/>
                <c:pt idx="0">
                  <c:v>Другие страны мира</c:v>
                </c:pt>
                <c:pt idx="1">
                  <c:v>Индия</c:v>
                </c:pt>
                <c:pt idx="2">
                  <c:v>Латвия, Литва, Эстония</c:v>
                </c:pt>
                <c:pt idx="3">
                  <c:v>Турция</c:v>
                </c:pt>
                <c:pt idx="4">
                  <c:v>Туркмения</c:v>
                </c:pt>
                <c:pt idx="5">
                  <c:v>Вьетнам</c:v>
                </c:pt>
                <c:pt idx="6">
                  <c:v>Грузия</c:v>
                </c:pt>
                <c:pt idx="7">
                  <c:v>Беларусь</c:v>
                </c:pt>
                <c:pt idx="8">
                  <c:v>Казахстан</c:v>
                </c:pt>
                <c:pt idx="9">
                  <c:v>Китай</c:v>
                </c:pt>
                <c:pt idx="10">
                  <c:v>Молдавия</c:v>
                </c:pt>
                <c:pt idx="11">
                  <c:v>Киргизия</c:v>
                </c:pt>
                <c:pt idx="12">
                  <c:v>Армения</c:v>
                </c:pt>
                <c:pt idx="13">
                  <c:v>Азербайджан</c:v>
                </c:pt>
                <c:pt idx="14">
                  <c:v>Таджикистан</c:v>
                </c:pt>
                <c:pt idx="15">
                  <c:v>Украина</c:v>
                </c:pt>
                <c:pt idx="16">
                  <c:v>Узбекистан</c:v>
                </c:pt>
              </c:strCache>
            </c:strRef>
          </c:cat>
          <c:val>
            <c:numRef>
              <c:f>Лист1!$B$2:$B$24</c:f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sz="1733" b="0" dirty="0" smtClean="0"/>
                      <a:t>5,6</a:t>
                    </a:r>
                    <a:endParaRPr lang="en-US" sz="2000" b="0" dirty="0"/>
                  </a:p>
                </c:rich>
              </c:tx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ru-RU" sz="1733" b="0" dirty="0" smtClean="0"/>
                      <a:t>44,6</a:t>
                    </a:r>
                    <a:endParaRPr lang="en-US" sz="2000" b="0" dirty="0"/>
                  </a:p>
                </c:rich>
              </c:tx>
            </c:dLbl>
            <c:txPr>
              <a:bodyPr/>
              <a:lstStyle/>
              <a:p>
                <a:pPr>
                  <a:defRPr b="0"/>
                </a:pPr>
                <a:endParaRPr lang="ru-RU"/>
              </a:p>
            </c:txPr>
            <c:showVal val="1"/>
          </c:dLbls>
          <c:cat>
            <c:strRef>
              <c:f>Лист1!$A$2:$A$24</c:f>
              <c:strCache>
                <c:ptCount val="17"/>
                <c:pt idx="0">
                  <c:v>Другие страны мира</c:v>
                </c:pt>
                <c:pt idx="1">
                  <c:v>Индия</c:v>
                </c:pt>
                <c:pt idx="2">
                  <c:v>Латвия, Литва, Эстония</c:v>
                </c:pt>
                <c:pt idx="3">
                  <c:v>Турция</c:v>
                </c:pt>
                <c:pt idx="4">
                  <c:v>Туркмения</c:v>
                </c:pt>
                <c:pt idx="5">
                  <c:v>Вьетнам</c:v>
                </c:pt>
                <c:pt idx="6">
                  <c:v>Грузия</c:v>
                </c:pt>
                <c:pt idx="7">
                  <c:v>Беларусь</c:v>
                </c:pt>
                <c:pt idx="8">
                  <c:v>Казахстан</c:v>
                </c:pt>
                <c:pt idx="9">
                  <c:v>Китай</c:v>
                </c:pt>
                <c:pt idx="10">
                  <c:v>Молдавия</c:v>
                </c:pt>
                <c:pt idx="11">
                  <c:v>Киргизия</c:v>
                </c:pt>
                <c:pt idx="12">
                  <c:v>Армения</c:v>
                </c:pt>
                <c:pt idx="13">
                  <c:v>Азербайджан</c:v>
                </c:pt>
                <c:pt idx="14">
                  <c:v>Таджикистан</c:v>
                </c:pt>
                <c:pt idx="15">
                  <c:v>Украина</c:v>
                </c:pt>
                <c:pt idx="16">
                  <c:v>Узбекистан</c:v>
                </c:pt>
              </c:strCache>
            </c:strRef>
          </c:cat>
          <c:val>
            <c:numRef>
              <c:f>Лист1!$C$2:$C$24</c:f>
              <c:numCache>
                <c:formatCode>General</c:formatCode>
                <c:ptCount val="17"/>
                <c:pt idx="0">
                  <c:v>41.4</c:v>
                </c:pt>
                <c:pt idx="1">
                  <c:v>4.5</c:v>
                </c:pt>
                <c:pt idx="2">
                  <c:v>5.3</c:v>
                </c:pt>
                <c:pt idx="3">
                  <c:v>5.4</c:v>
                </c:pt>
                <c:pt idx="4">
                  <c:v>5.6</c:v>
                </c:pt>
                <c:pt idx="5">
                  <c:v>11.1</c:v>
                </c:pt>
                <c:pt idx="6">
                  <c:v>12.1</c:v>
                </c:pt>
                <c:pt idx="7">
                  <c:v>27.7</c:v>
                </c:pt>
                <c:pt idx="8">
                  <c:v>28.1</c:v>
                </c:pt>
                <c:pt idx="9">
                  <c:v>28.4</c:v>
                </c:pt>
                <c:pt idx="10">
                  <c:v>33.9</c:v>
                </c:pt>
                <c:pt idx="11" formatCode="0.0">
                  <c:v>44.6</c:v>
                </c:pt>
                <c:pt idx="12">
                  <c:v>59.4</c:v>
                </c:pt>
                <c:pt idx="13">
                  <c:v>67.900000000000006</c:v>
                </c:pt>
                <c:pt idx="14">
                  <c:v>87.1</c:v>
                </c:pt>
                <c:pt idx="15">
                  <c:v>93.4</c:v>
                </c:pt>
                <c:pt idx="16">
                  <c:v>131.1</c:v>
                </c:pt>
              </c:numCache>
            </c:numRef>
          </c:val>
        </c:ser>
        <c:ser>
          <c:idx val="2"/>
          <c:order val="2"/>
          <c:dLbls>
            <c:showVal val="1"/>
          </c:dLbls>
          <c:cat>
            <c:strRef>
              <c:f>Лист1!$A$2:$A$24</c:f>
              <c:strCache>
                <c:ptCount val="17"/>
                <c:pt idx="0">
                  <c:v>Другие страны мира</c:v>
                </c:pt>
                <c:pt idx="1">
                  <c:v>Индия</c:v>
                </c:pt>
                <c:pt idx="2">
                  <c:v>Латвия, Литва, Эстония</c:v>
                </c:pt>
                <c:pt idx="3">
                  <c:v>Турция</c:v>
                </c:pt>
                <c:pt idx="4">
                  <c:v>Туркмения</c:v>
                </c:pt>
                <c:pt idx="5">
                  <c:v>Вьетнам</c:v>
                </c:pt>
                <c:pt idx="6">
                  <c:v>Грузия</c:v>
                </c:pt>
                <c:pt idx="7">
                  <c:v>Беларусь</c:v>
                </c:pt>
                <c:pt idx="8">
                  <c:v>Казахстан</c:v>
                </c:pt>
                <c:pt idx="9">
                  <c:v>Китай</c:v>
                </c:pt>
                <c:pt idx="10">
                  <c:v>Молдавия</c:v>
                </c:pt>
                <c:pt idx="11">
                  <c:v>Киргизия</c:v>
                </c:pt>
                <c:pt idx="12">
                  <c:v>Армения</c:v>
                </c:pt>
                <c:pt idx="13">
                  <c:v>Азербайджан</c:v>
                </c:pt>
                <c:pt idx="14">
                  <c:v>Таджикистан</c:v>
                </c:pt>
                <c:pt idx="15">
                  <c:v>Украина</c:v>
                </c:pt>
                <c:pt idx="16">
                  <c:v>Узбекистан</c:v>
                </c:pt>
              </c:strCache>
            </c:strRef>
          </c:cat>
          <c:val>
            <c:numRef>
              <c:f>Лист1!$D$2:$D$24</c:f>
            </c:numRef>
          </c:val>
        </c:ser>
        <c:dLbls>
          <c:showVal val="1"/>
        </c:dLbls>
        <c:gapWidth val="75"/>
        <c:axId val="77788672"/>
        <c:axId val="77732480"/>
      </c:barChart>
      <c:catAx>
        <c:axId val="77788672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77732480"/>
        <c:crosses val="autoZero"/>
        <c:auto val="1"/>
        <c:lblAlgn val="ctr"/>
        <c:lblOffset val="100"/>
      </c:catAx>
      <c:valAx>
        <c:axId val="77732480"/>
        <c:scaling>
          <c:orientation val="minMax"/>
        </c:scaling>
        <c:axPos val="b"/>
        <c:numFmt formatCode="General" sourceLinked="1"/>
        <c:majorTickMark val="none"/>
        <c:tickLblPos val="nextTo"/>
        <c:crossAx val="7778867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3606AA-6708-4E36-8E6C-23C12CE80652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A5E28-9E83-4338-9BCB-A7BF4476170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A5E28-9E83-4338-9BCB-A7BF4476170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A5E28-9E83-4338-9BCB-A7BF44761702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57364"/>
            <a:ext cx="7772400" cy="1470025"/>
          </a:xfrm>
        </p:spPr>
        <p:txBody>
          <a:bodyPr anchor="ctr"/>
          <a:lstStyle>
            <a:lvl1pPr algn="r">
              <a:defRPr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2792" y="3357562"/>
            <a:ext cx="6400800" cy="17526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F4AAB-16D3-4A45-AC0E-CE2B05CF32DE}" type="datetime1">
              <a:rPr lang="en-US" smtClean="0"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Аксёнова Л.В. 244-277-303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207747" y="1332379"/>
            <a:ext cx="6482858" cy="144000"/>
            <a:chOff x="2214546" y="1427612"/>
            <a:chExt cx="6482858" cy="144000"/>
          </a:xfrm>
        </p:grpSpPr>
        <p:sp>
          <p:nvSpPr>
            <p:cNvPr id="8" name="Chevron 7"/>
            <p:cNvSpPr/>
            <p:nvPr userDrawn="1"/>
          </p:nvSpPr>
          <p:spPr>
            <a:xfrm flipH="1">
              <a:off x="8643404" y="1427612"/>
              <a:ext cx="54000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2214546" y="1490779"/>
              <a:ext cx="6429600" cy="1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82919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53E7A-846D-43F8-8178-0A8EA2519F70}" type="datetime1">
              <a:rPr lang="en-US" smtClean="0"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Аксёнова Л.В. 244-277-303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154758"/>
          </a:xfrm>
        </p:spPr>
        <p:txBody>
          <a:bodyPr vert="eaVert"/>
          <a:lstStyle>
            <a:lvl1pPr>
              <a:defRPr>
                <a:effectLst>
                  <a:outerShdw blurRad="50800" dist="50800" dir="189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154758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CB2FB-DC74-4093-8DC1-C95A2E6EBDFF}" type="datetime1">
              <a:rPr lang="en-US" smtClean="0"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Аксёнова Л.В. 244-277-303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3"/>
          <p:cNvGrpSpPr/>
          <p:nvPr/>
        </p:nvGrpSpPr>
        <p:grpSpPr>
          <a:xfrm>
            <a:off x="2207747" y="1332379"/>
            <a:ext cx="6482858" cy="144000"/>
            <a:chOff x="2214546" y="1427612"/>
            <a:chExt cx="6482858" cy="144000"/>
          </a:xfrm>
        </p:grpSpPr>
        <p:sp>
          <p:nvSpPr>
            <p:cNvPr id="10" name="Chevron 9"/>
            <p:cNvSpPr/>
            <p:nvPr userDrawn="1"/>
          </p:nvSpPr>
          <p:spPr>
            <a:xfrm flipH="1">
              <a:off x="8643404" y="1427612"/>
              <a:ext cx="54000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2214546" y="1490779"/>
              <a:ext cx="6429600" cy="1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0CCD5-4886-42A2-95CD-355752FB3FE8}" type="datetime1">
              <a:rPr lang="en-US" smtClean="0"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Аксёнова Л.В. 244-277-303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286113"/>
            <a:ext cx="7772400" cy="1362075"/>
          </a:xfrm>
        </p:spPr>
        <p:txBody>
          <a:bodyPr anchor="t"/>
          <a:lstStyle>
            <a:lvl1pPr algn="r">
              <a:defRPr sz="4000" b="0" cap="all"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785926"/>
            <a:ext cx="7772400" cy="150018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8B8A7-36C7-49F0-B1DD-7DA07E2B18B1}" type="datetime1">
              <a:rPr lang="en-US" smtClean="0"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Аксёнова Л.В. 244-277-303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207747" y="1332379"/>
            <a:ext cx="6482858" cy="144000"/>
            <a:chOff x="2214546" y="1427612"/>
            <a:chExt cx="6482858" cy="144000"/>
          </a:xfrm>
        </p:grpSpPr>
        <p:sp>
          <p:nvSpPr>
            <p:cNvPr id="9" name="Chevron 8"/>
            <p:cNvSpPr/>
            <p:nvPr userDrawn="1"/>
          </p:nvSpPr>
          <p:spPr>
            <a:xfrm flipH="1">
              <a:off x="8643404" y="1427612"/>
              <a:ext cx="54000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2214546" y="1490779"/>
              <a:ext cx="6429600" cy="1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3CC51-0456-40FB-95A9-9F5A7864EFFB}" type="datetime1">
              <a:rPr lang="en-US" smtClean="0"/>
              <a:t>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Аксёнова Л.В. 244-277-303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207747" y="1332379"/>
            <a:ext cx="6482858" cy="144000"/>
            <a:chOff x="2214546" y="1427612"/>
            <a:chExt cx="6482858" cy="144000"/>
          </a:xfrm>
        </p:grpSpPr>
        <p:sp>
          <p:nvSpPr>
            <p:cNvPr id="11" name="Chevron 10"/>
            <p:cNvSpPr/>
            <p:nvPr userDrawn="1"/>
          </p:nvSpPr>
          <p:spPr>
            <a:xfrm flipH="1">
              <a:off x="8643404" y="1427612"/>
              <a:ext cx="54000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2214546" y="1490779"/>
              <a:ext cx="6429600" cy="1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FBB8-6104-418D-BCDD-A93E5E3CA5BD}" type="datetime1">
              <a:rPr lang="en-US" smtClean="0"/>
              <a:t>2/16/2014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Аксёнова Л.В. 244-277-303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207747" y="1332379"/>
            <a:ext cx="6482858" cy="144000"/>
            <a:chOff x="2214546" y="1427612"/>
            <a:chExt cx="6482858" cy="144000"/>
          </a:xfrm>
        </p:grpSpPr>
        <p:sp>
          <p:nvSpPr>
            <p:cNvPr id="7" name="Chevron 6"/>
            <p:cNvSpPr/>
            <p:nvPr userDrawn="1"/>
          </p:nvSpPr>
          <p:spPr>
            <a:xfrm flipH="1">
              <a:off x="8643404" y="1427612"/>
              <a:ext cx="54000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2214546" y="1490779"/>
              <a:ext cx="6429600" cy="1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322C-6DBF-4780-AE27-146BB2094FB7}" type="datetime1">
              <a:rPr lang="en-US" smtClean="0"/>
              <a:t>2/16/2014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Аксёнова Л.В. 244-277-303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DC3E-2302-405B-9EE2-B712263E174E}" type="datetime1">
              <a:rPr lang="en-US" smtClean="0"/>
              <a:t>2/16/2014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Аксёнова Л.В. 244-277-303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0745" y="285728"/>
            <a:ext cx="5106055" cy="1162050"/>
          </a:xfrm>
        </p:spPr>
        <p:txBody>
          <a:bodyPr anchor="ctr">
            <a:normAutofit/>
          </a:bodyPr>
          <a:lstStyle>
            <a:lvl1pPr algn="ctr">
              <a:defRPr sz="3200" b="0" kern="1200" cap="all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6218"/>
            <a:ext cx="5111750" cy="467967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85729"/>
            <a:ext cx="3008313" cy="5840435"/>
          </a:xfrm>
        </p:spPr>
        <p:txBody>
          <a:bodyPr anchor="b"/>
          <a:lstStyle>
            <a:lvl1pPr marL="0" indent="0">
              <a:spcAft>
                <a:spcPts val="0"/>
              </a:spcAft>
              <a:buNone/>
              <a:defRPr sz="1400"/>
            </a:lvl1pPr>
            <a:lvl2pPr marL="457200" indent="0">
              <a:spcAft>
                <a:spcPts val="0"/>
              </a:spcAft>
              <a:buNone/>
              <a:defRPr sz="1200"/>
            </a:lvl2pPr>
            <a:lvl3pPr marL="914400" indent="0">
              <a:spcAft>
                <a:spcPts val="0"/>
              </a:spcAft>
              <a:buNone/>
              <a:defRPr sz="1000"/>
            </a:lvl3pPr>
            <a:lvl4pPr marL="1371600" indent="0">
              <a:spcAft>
                <a:spcPts val="0"/>
              </a:spcAft>
              <a:buNone/>
              <a:defRPr sz="900"/>
            </a:lvl4pPr>
            <a:lvl5pPr marL="1828800" indent="0">
              <a:spcAft>
                <a:spcPts val="0"/>
              </a:spcAft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B7A5C-370E-4DE0-BAA8-7F95C7F9E17B}" type="datetime1">
              <a:rPr lang="en-US" smtClean="0"/>
              <a:t>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Аксёнова Л.В. 244-277-303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72" y="615868"/>
            <a:ext cx="928694" cy="5813528"/>
          </a:xfrm>
        </p:spPr>
        <p:txBody>
          <a:bodyPr vert="eaVert" anchor="ctr">
            <a:normAutofit/>
          </a:bodyPr>
          <a:lstStyle>
            <a:lvl1pPr algn="l">
              <a:defRPr sz="2800" b="0" kern="1200" cap="all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18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4348" y="612777"/>
            <a:ext cx="6858048" cy="4745051"/>
          </a:xfrm>
          <a:ln w="38100" cap="flat" cmpd="sng" algn="ctr">
            <a:gradFill flip="none" rotWithShape="1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path path="rect">
                <a:fillToRect l="100000" t="100000"/>
              </a:path>
              <a:tileRect r="-100000" b="-100000"/>
            </a:gradFill>
            <a:prstDash val="solid"/>
          </a:ln>
          <a:effectLst>
            <a:outerShdw blurRad="38100" dist="50800" dir="5400000" algn="tl" rotWithShape="0">
              <a:srgbClr val="000000">
                <a:alpha val="50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4348" y="5500702"/>
            <a:ext cx="6858048" cy="92869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3B16-D633-4916-BD14-2D99AE7CFEB1}" type="datetime1">
              <a:rPr lang="en-US" smtClean="0"/>
              <a:t>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Аксёнова Л.В. 244-277-303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13">
              <a:alphaModFix amt="30000"/>
              <a:duotone>
                <a:schemeClr val="accent1"/>
                <a:srgbClr val="FFFFFF"/>
              </a:duotone>
            </a:blip>
            <a:tile tx="0" ty="0" sx="100000" sy="100000" flip="none" algn="tl"/>
          </a:blipFill>
          <a:ln w="25400" cap="flat" cmpd="sng" algn="ctr">
            <a:noFill/>
            <a:prstDash val="solid"/>
          </a:ln>
          <a:effectLst/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rtl="0" eaLnBrk="1" latinLnBrk="0" hangingPunct="1"/>
            <a:endParaRPr kumimoji="0" lang="zh-CN" altLang="en-US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8" name="Group 17"/>
          <p:cNvGrpSpPr/>
          <p:nvPr/>
        </p:nvGrpSpPr>
        <p:grpSpPr>
          <a:xfrm>
            <a:off x="0" y="6570024"/>
            <a:ext cx="9144000" cy="288000"/>
            <a:chOff x="0" y="6353387"/>
            <a:chExt cx="9144000" cy="361763"/>
          </a:xfrm>
        </p:grpSpPr>
        <p:grpSp>
          <p:nvGrpSpPr>
            <p:cNvPr id="9" name="Group 16"/>
            <p:cNvGrpSpPr/>
            <p:nvPr/>
          </p:nvGrpSpPr>
          <p:grpSpPr>
            <a:xfrm>
              <a:off x="0" y="6353387"/>
              <a:ext cx="8756597" cy="360000"/>
              <a:chOff x="1" y="6353387"/>
              <a:chExt cx="8756597" cy="360000"/>
            </a:xfrm>
          </p:grpSpPr>
          <p:sp>
            <p:nvSpPr>
              <p:cNvPr id="10" name="Freeform 9"/>
              <p:cNvSpPr/>
              <p:nvPr userDrawn="1"/>
            </p:nvSpPr>
            <p:spPr>
              <a:xfrm>
                <a:off x="1" y="6533387"/>
                <a:ext cx="8756597" cy="180000"/>
              </a:xfrm>
              <a:custGeom>
                <a:avLst/>
                <a:gdLst/>
                <a:ahLst/>
                <a:cxnLst/>
                <a:rect l="0" t="0" r="0" b="0"/>
                <a:pathLst>
                  <a:path w="7867650" h="177288">
                    <a:moveTo>
                      <a:pt x="7867650" y="177288"/>
                    </a:moveTo>
                    <a:lnTo>
                      <a:pt x="0" y="171450"/>
                    </a:lnTo>
                    <a:lnTo>
                      <a:pt x="0" y="0"/>
                    </a:lnTo>
                    <a:lnTo>
                      <a:pt x="7753350" y="0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chemeClr val="accent1">
                      <a:shade val="50000"/>
                      <a:alpha val="75000"/>
                    </a:schemeClr>
                  </a:gs>
                  <a:gs pos="100000">
                    <a:schemeClr val="accent1">
                      <a:tint val="40000"/>
                      <a:alpha val="5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latinLnBrk="0" hangingPunct="1"/>
                <a:endParaRPr kumimoji="0" lang="zh-CN" altLang="en-US"/>
              </a:p>
            </p:txBody>
          </p:sp>
          <p:sp>
            <p:nvSpPr>
              <p:cNvPr id="11" name="Freeform 10"/>
              <p:cNvSpPr/>
              <p:nvPr userDrawn="1"/>
            </p:nvSpPr>
            <p:spPr>
              <a:xfrm flipV="1">
                <a:off x="1" y="6353387"/>
                <a:ext cx="8756597" cy="180000"/>
              </a:xfrm>
              <a:custGeom>
                <a:avLst/>
                <a:gdLst/>
                <a:ahLst/>
                <a:cxnLst/>
                <a:rect l="0" t="0" r="0" b="0"/>
                <a:pathLst>
                  <a:path w="7867650" h="177288">
                    <a:moveTo>
                      <a:pt x="7867650" y="177288"/>
                    </a:moveTo>
                    <a:lnTo>
                      <a:pt x="0" y="171450"/>
                    </a:lnTo>
                    <a:lnTo>
                      <a:pt x="0" y="0"/>
                    </a:lnTo>
                    <a:lnTo>
                      <a:pt x="7753350" y="0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chemeClr val="accent1">
                      <a:shade val="75000"/>
                      <a:alpha val="75000"/>
                    </a:schemeClr>
                  </a:gs>
                  <a:gs pos="100000">
                    <a:schemeClr val="accent1">
                      <a:tint val="40000"/>
                      <a:alpha val="5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latinLnBrk="0" hangingPunct="1"/>
                <a:endParaRPr kumimoji="0" lang="zh-CN" altLang="en-US"/>
              </a:p>
            </p:txBody>
          </p:sp>
        </p:grpSp>
        <p:grpSp>
          <p:nvGrpSpPr>
            <p:cNvPr id="15" name="Group 15"/>
            <p:cNvGrpSpPr/>
            <p:nvPr/>
          </p:nvGrpSpPr>
          <p:grpSpPr>
            <a:xfrm>
              <a:off x="8640700" y="6354583"/>
              <a:ext cx="503300" cy="360567"/>
              <a:chOff x="8640700" y="6354583"/>
              <a:chExt cx="503300" cy="360567"/>
            </a:xfrm>
          </p:grpSpPr>
          <p:sp>
            <p:nvSpPr>
              <p:cNvPr id="12" name="Chevron 11"/>
              <p:cNvSpPr/>
              <p:nvPr userDrawn="1"/>
            </p:nvSpPr>
            <p:spPr>
              <a:xfrm flipH="1">
                <a:off x="8640700" y="6354583"/>
                <a:ext cx="249884" cy="360000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100000">
                    <a:schemeClr val="accent1"/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latinLnBrk="0" hangingPunct="1"/>
                <a:endParaRPr kumimoji="0"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Chevron 12"/>
              <p:cNvSpPr/>
              <p:nvPr userDrawn="1"/>
            </p:nvSpPr>
            <p:spPr>
              <a:xfrm flipH="1">
                <a:off x="8767248" y="6355150"/>
                <a:ext cx="249884" cy="360000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/>
                  </a:gs>
                  <a:gs pos="100000">
                    <a:schemeClr val="accent1">
                      <a:shade val="75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latinLnBrk="0" hangingPunct="1"/>
                <a:endParaRPr kumimoji="0"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Chevron 13"/>
              <p:cNvSpPr/>
              <p:nvPr userDrawn="1"/>
            </p:nvSpPr>
            <p:spPr>
              <a:xfrm flipH="1">
                <a:off x="8894116" y="6355000"/>
                <a:ext cx="249884" cy="360000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>
                      <a:shade val="75000"/>
                    </a:schemeClr>
                  </a:gs>
                  <a:gs pos="100000">
                    <a:schemeClr val="accent1">
                      <a:shade val="50000"/>
                      <a:shade val="2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latinLnBrk="0" hangingPunct="1"/>
                <a:endParaRPr kumimoji="0" lang="zh-CN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threePt" dir="tl">
                <a:rot lat="0" lon="0" rev="7200000"/>
              </a:lightRig>
            </a:scene3d>
            <a:sp3d contourW="6350">
              <a:contourClr>
                <a:schemeClr val="accent1"/>
              </a:contourClr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570000"/>
            <a:ext cx="1643042" cy="288000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05384-59A7-4390-855B-E4952D5C1E54}" type="datetime1">
              <a:rPr lang="en-US" smtClean="0"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43042" y="6570000"/>
            <a:ext cx="4214842" cy="288000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85000"/>
                  </a:schemeClr>
                </a:solidFill>
              </a:defRPr>
            </a:lvl1pPr>
          </a:lstStyle>
          <a:p>
            <a:r>
              <a:rPr lang="ru-RU" smtClean="0"/>
              <a:t>Аксёнова Л.В. 244-277-303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2528" y="6570000"/>
            <a:ext cx="571472" cy="288000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hf sldNum="0" hdr="0" dt="0"/>
  <p:txStyles>
    <p:titleStyle>
      <a:lvl1pPr algn="ctr" rtl="0" eaLnBrk="1" latinLnBrk="0" hangingPunct="1">
        <a:spcBef>
          <a:spcPct val="0"/>
        </a:spcBef>
        <a:buNone/>
        <a:defRPr kumimoji="0" lang="zh-CN" altLang="en-US" sz="4400" b="1" kern="1200" dirty="0">
          <a:ln w="11430"/>
          <a:gradFill flip="none" rotWithShape="1">
            <a:gsLst>
              <a:gs pos="0">
                <a:schemeClr val="accent2"/>
              </a:gs>
              <a:gs pos="45000">
                <a:schemeClr val="accent2">
                  <a:tint val="60000"/>
                </a:schemeClr>
              </a:gs>
              <a:gs pos="90000">
                <a:schemeClr val="accent2">
                  <a:tint val="40000"/>
                </a:schemeClr>
              </a:gs>
              <a:gs pos="100000">
                <a:schemeClr val="accent2">
                  <a:tint val="20000"/>
                </a:schemeClr>
              </a:gs>
            </a:gsLst>
            <a:lin ang="5400000" scaled="1"/>
            <a:tileRect/>
          </a:gradFill>
          <a:effectLst>
            <a:outerShdw blurRad="44450" dist="41910" dir="3600000" algn="tl">
              <a:srgbClr val="000000">
                <a:alpha val="50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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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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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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at.uz/demographic" TargetMode="External"/><Relationship Id="rId13" Type="http://schemas.openxmlformats.org/officeDocument/2006/relationships/hyperlink" Target="http://www.armstat.am/ru/?nid=80&amp;id=1307" TargetMode="External"/><Relationship Id="rId3" Type="http://schemas.openxmlformats.org/officeDocument/2006/relationships/hyperlink" Target="http://fototelegraf.ru/wp-content/uploads/2011/11/naselenie-zemli-5-1.jpg" TargetMode="External"/><Relationship Id="rId7" Type="http://schemas.openxmlformats.org/officeDocument/2006/relationships/hyperlink" Target="http://young.rzd.ru/dbmm/images/41/4080/2155384" TargetMode="External"/><Relationship Id="rId12" Type="http://schemas.openxmlformats.org/officeDocument/2006/relationships/hyperlink" Target="http://upload.wikimedia.org/wikipedia/commons/9/9e/Azerbaijan_popul-2009.png" TargetMode="External"/><Relationship Id="rId2" Type="http://schemas.openxmlformats.org/officeDocument/2006/relationships/hyperlink" Target="http://arkadiuszkubiec.pl/?fcc=brent-graber-movie-production-OgeBunJ3ZB0D1uOzxdfN3XwFPVZbH7kG4sRduo72CbJswPpCy50g7lbDgjD8N6_iXj/u3H5N7quKRBjsHzyzI1hKyWKX_vatb89fThRGJ29r2WL6h_ODQlahDHCAGU1sxwa1cwAYoRMocm4RaQ==o5j.jpg" TargetMode="External"/><Relationship Id="rId16" Type="http://schemas.openxmlformats.org/officeDocument/2006/relationships/hyperlink" Target="http://cf.ltkcdn.net/boardgames/images/std/50647-300x267-MagGlassSearch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ambovinfo.ru/uploads/content/5539_1.jpg" TargetMode="External"/><Relationship Id="rId11" Type="http://schemas.openxmlformats.org/officeDocument/2006/relationships/hyperlink" Target="http://www.china-voyage.com/2010/06/kratko-o-demografii-kitaya" TargetMode="External"/><Relationship Id="rId5" Type="http://schemas.openxmlformats.org/officeDocument/2006/relationships/hyperlink" Target="http://www.ivgorod.ru/uploads/news_item_pic/31762/pics/31762-maxi.jpg?1307429703" TargetMode="External"/><Relationship Id="rId15" Type="http://schemas.openxmlformats.org/officeDocument/2006/relationships/hyperlink" Target="http://www.stat.kz/news/Pages/n2_12_11_10.aspx" TargetMode="External"/><Relationship Id="rId10" Type="http://schemas.openxmlformats.org/officeDocument/2006/relationships/hyperlink" Target="http://www.stat.tj/ru/news/80" TargetMode="External"/><Relationship Id="rId4" Type="http://schemas.openxmlformats.org/officeDocument/2006/relationships/hyperlink" Target="http://namonitore.ru/uploads/catalog/birds/flamingo_3_1024.jpg" TargetMode="External"/><Relationship Id="rId9" Type="http://schemas.openxmlformats.org/officeDocument/2006/relationships/hyperlink" Target="http://ukrstat.gov.ua/operativ/operativ2011/ds/kn/kn_r/kn0911_r.html" TargetMode="External"/><Relationship Id="rId14" Type="http://schemas.openxmlformats.org/officeDocument/2006/relationships/hyperlink" Target="http://www.statistica.md/pageview.php?l=ru&amp;idc=263&amp;id=2208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slide" Target="slide5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5143504" y="2786058"/>
            <a:ext cx="2786082" cy="2857520"/>
          </a:xfrm>
          <a:prstGeom prst="roundRect">
            <a:avLst/>
          </a:prstGeom>
          <a:ln/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/>
            <a:bevelB w="88900" h="133350"/>
            <a:contourClr>
              <a:schemeClr val="accent2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Число особей одного вида, приходящихся на единицу пространства</a:t>
            </a:r>
            <a:endParaRPr lang="ru-RU" sz="2800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5143504" y="2786058"/>
            <a:ext cx="2786082" cy="2857520"/>
            <a:chOff x="214282" y="571480"/>
            <a:chExt cx="2786082" cy="2857520"/>
          </a:xfrm>
        </p:grpSpPr>
        <p:sp>
          <p:nvSpPr>
            <p:cNvPr id="2" name="Скругленный прямоугольник 1"/>
            <p:cNvSpPr/>
            <p:nvPr/>
          </p:nvSpPr>
          <p:spPr>
            <a:xfrm>
              <a:off x="214282" y="571480"/>
              <a:ext cx="2786082" cy="2857520"/>
            </a:xfrm>
            <a:prstGeom prst="roundRect">
              <a:avLst/>
            </a:prstGeom>
            <a:blipFill>
              <a:blip r:embed="rId3" cstate="screen"/>
              <a:stretch>
                <a:fillRect/>
              </a:stretch>
            </a:blipFill>
            <a:ln>
              <a:noFill/>
            </a:ln>
            <a:effectLst/>
            <a:scene3d>
              <a:camera prst="orthographicFront">
                <a:rot lat="0" lon="0" rev="0"/>
              </a:camera>
              <a:lightRig rig="balanced" dir="t"/>
            </a:scene3d>
            <a:sp3d>
              <a:bevelT w="190500"/>
              <a:bevelB w="88900" h="133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285720" y="857232"/>
              <a:ext cx="2643206" cy="1214446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 smtClean="0">
                  <a:solidFill>
                    <a:schemeClr val="bg2">
                      <a:lumMod val="25000"/>
                    </a:schemeClr>
                  </a:solidFill>
                </a:rPr>
                <a:t>Плотность популяции</a:t>
              </a:r>
              <a:endParaRPr lang="ru-RU" sz="3600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sp>
        <p:nvSpPr>
          <p:cNvPr id="4" name="Скругленный прямоугольник 3"/>
          <p:cNvSpPr/>
          <p:nvPr/>
        </p:nvSpPr>
        <p:spPr>
          <a:xfrm>
            <a:off x="5143504" y="2786058"/>
            <a:ext cx="2786082" cy="2857520"/>
          </a:xfrm>
          <a:prstGeom prst="roundRect">
            <a:avLst/>
          </a:prstGeom>
          <a:solidFill>
            <a:schemeClr val="accent1">
              <a:tint val="100000"/>
              <a:shade val="100000"/>
              <a:hueMod val="100000"/>
              <a:satMod val="150000"/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285852" y="2786058"/>
            <a:ext cx="2786082" cy="2857520"/>
          </a:xfrm>
          <a:prstGeom prst="roundRect">
            <a:avLst/>
          </a:prstGeom>
          <a:ln/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/>
            <a:bevelB w="88900" h="133350"/>
            <a:contourClr>
              <a:schemeClr val="accent2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Совокупность особей одного вида  на определенной территории</a:t>
            </a:r>
            <a:endParaRPr lang="ru-RU" sz="2400" dirty="0"/>
          </a:p>
        </p:txBody>
      </p:sp>
      <p:grpSp>
        <p:nvGrpSpPr>
          <p:cNvPr id="11" name="Группа 10"/>
          <p:cNvGrpSpPr/>
          <p:nvPr/>
        </p:nvGrpSpPr>
        <p:grpSpPr>
          <a:xfrm>
            <a:off x="1285852" y="2786058"/>
            <a:ext cx="2786082" cy="2857520"/>
            <a:chOff x="214282" y="3571876"/>
            <a:chExt cx="2786082" cy="2857520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214282" y="3571876"/>
              <a:ext cx="2786082" cy="2857520"/>
            </a:xfrm>
            <a:prstGeom prst="roundRect">
              <a:avLst/>
            </a:prstGeom>
            <a:blipFill>
              <a:blip r:embed="rId4" cstate="screen"/>
              <a:stretch>
                <a:fillRect/>
              </a:stretch>
            </a:blipFill>
            <a:ln>
              <a:noFill/>
            </a:ln>
            <a:scene3d>
              <a:camera prst="orthographicFront"/>
              <a:lightRig rig="balanced" dir="t"/>
            </a:scene3d>
            <a:sp3d>
              <a:bevelT w="190500"/>
              <a:bevelB w="88900" h="133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285720" y="4286256"/>
              <a:ext cx="2643206" cy="1143008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  <a:alpha val="4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dirty="0" smtClean="0">
                  <a:solidFill>
                    <a:schemeClr val="bg2">
                      <a:lumMod val="25000"/>
                    </a:schemeClr>
                  </a:solidFill>
                </a:rPr>
                <a:t>Популяция</a:t>
              </a:r>
              <a:endParaRPr lang="ru-RU" sz="3600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sp>
        <p:nvSpPr>
          <p:cNvPr id="9" name="Скругленный прямоугольник 8"/>
          <p:cNvSpPr/>
          <p:nvPr/>
        </p:nvSpPr>
        <p:spPr>
          <a:xfrm>
            <a:off x="1285852" y="2786058"/>
            <a:ext cx="2786082" cy="2857520"/>
          </a:xfrm>
          <a:prstGeom prst="roundRect">
            <a:avLst/>
          </a:prstGeom>
          <a:solidFill>
            <a:schemeClr val="accent1">
              <a:tint val="100000"/>
              <a:shade val="100000"/>
              <a:hueMod val="100000"/>
              <a:satMod val="150000"/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71472" y="714356"/>
            <a:ext cx="8215370" cy="1214446"/>
          </a:xfrm>
          <a:prstGeom prst="round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К какому термину относится данное определение?</a:t>
            </a:r>
            <a:endParaRPr lang="ru-RU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Управляющая кнопка: далее 13">
            <a:hlinkClick r:id="rId5" action="ppaction://hlinksldjump" highlightClick="1"/>
          </p:cNvPr>
          <p:cNvSpPr/>
          <p:nvPr/>
        </p:nvSpPr>
        <p:spPr>
          <a:xfrm>
            <a:off x="8143900" y="6072206"/>
            <a:ext cx="571504" cy="357190"/>
          </a:xfrm>
          <a:prstGeom prst="actionButtonForwardNext">
            <a:avLst/>
          </a:prstGeom>
          <a:solidFill>
            <a:schemeClr val="accent1">
              <a:tint val="100000"/>
              <a:shade val="100000"/>
              <a:hueMod val="100000"/>
              <a:satMod val="150000"/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Нижний колонтитул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Аксёнова Л.В. 244-277-303</a:t>
            </a:r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8" grpId="0" animBg="1"/>
      <p:bldP spid="8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00050"/>
            <a:ext cx="8643998" cy="114300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6600CC"/>
                </a:solidFill>
              </a:rPr>
              <a:t>Население Российской Федерации по сравнению с 2002 г. сократилось на 2261,5 тыс. человек или 1,6 %.</a:t>
            </a:r>
            <a:endParaRPr lang="ru-RU" sz="2800" dirty="0">
              <a:solidFill>
                <a:srgbClr val="6600CC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880737"/>
          <a:ext cx="8572560" cy="41957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37600"/>
                <a:gridCol w="1116226"/>
                <a:gridCol w="1041812"/>
                <a:gridCol w="1333518"/>
                <a:gridCol w="1047766"/>
                <a:gridCol w="1116226"/>
                <a:gridCol w="1041812"/>
                <a:gridCol w="937600"/>
              </a:tblGrid>
              <a:tr h="957436">
                <a:tc rowSpan="2">
                  <a:txBody>
                    <a:bodyPr/>
                    <a:lstStyle/>
                    <a:p>
                      <a:endParaRPr lang="ru-RU" sz="2000" dirty="0">
                        <a:latin typeface="+mn-lt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Общее снижение численности населения за 2002 – 2010 гг.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Естественная убыль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в том числе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Миграционный прирост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В том числе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481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Родилось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Умерло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Прибыло из-за</a:t>
                      </a:r>
                      <a:r>
                        <a:rPr lang="ru-RU" sz="2000" baseline="0" dirty="0" smtClean="0"/>
                        <a:t> пределов России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Выбыло за пределы России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2901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Все население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-2261,5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-4734,3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12706,3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17440,6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+2472,8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2939,2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466,4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Управляющая кнопка: далее 4">
            <a:hlinkClick r:id="rId2" action="ppaction://hlinksldjump" highlightClick="1"/>
          </p:cNvPr>
          <p:cNvSpPr/>
          <p:nvPr/>
        </p:nvSpPr>
        <p:spPr>
          <a:xfrm>
            <a:off x="1500166" y="6457106"/>
            <a:ext cx="571504" cy="357190"/>
          </a:xfrm>
          <a:prstGeom prst="actionButtonForwardNext">
            <a:avLst/>
          </a:prstGeom>
          <a:solidFill>
            <a:schemeClr val="accent1">
              <a:tint val="100000"/>
              <a:shade val="100000"/>
              <a:hueMod val="100000"/>
              <a:satMod val="150000"/>
              <a:alpha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Аксёнова Л.В. 244-277-303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9"/>
          <p:cNvGraphicFramePr>
            <a:graphicFrameLocks noGrp="1"/>
          </p:cNvGraphicFramePr>
          <p:nvPr>
            <p:ph idx="1"/>
          </p:nvPr>
        </p:nvGraphicFramePr>
        <p:xfrm>
          <a:off x="214282" y="1785926"/>
          <a:ext cx="8715436" cy="48291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142844" y="428604"/>
            <a:ext cx="8786874" cy="1082660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63500" contourW="6350">
              <a:bevelT w="133350" h="82550" prst="angle"/>
              <a:bevelB w="88900" h="177800"/>
              <a:contourClr>
                <a:srgbClr val="6600FF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3200" b="1" i="0" u="none" strike="noStrike" kern="1200" cap="none" spc="0" normalizeH="0" baseline="0" noProof="0" dirty="0" smtClean="0">
                <a:ln>
                  <a:solidFill>
                    <a:srgbClr val="6600CC"/>
                  </a:solidFill>
                </a:ln>
                <a:solidFill>
                  <a:srgbClr val="CC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Распределение населения по гражданству иностранных государств,</a:t>
            </a:r>
            <a:r>
              <a:rPr kumimoji="0" lang="ru-RU" altLang="en-US" sz="3200" b="1" i="0" u="none" strike="noStrike" kern="1200" cap="none" spc="0" normalizeH="0" noProof="0" dirty="0" smtClean="0">
                <a:ln>
                  <a:solidFill>
                    <a:srgbClr val="6600CC"/>
                  </a:solidFill>
                </a:ln>
                <a:solidFill>
                  <a:srgbClr val="CC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тыс. человек</a:t>
            </a:r>
            <a:endParaRPr kumimoji="0" lang="ru-RU" altLang="en-US" sz="3200" b="1" i="0" u="none" strike="noStrike" kern="1200" cap="none" spc="0" normalizeH="0" baseline="0" noProof="0" dirty="0">
              <a:ln>
                <a:solidFill>
                  <a:srgbClr val="6600CC"/>
                </a:solidFill>
              </a:ln>
              <a:solidFill>
                <a:srgbClr val="CC00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Управляющая кнопка: далее 3">
            <a:hlinkClick r:id="rId3" action="ppaction://hlinksldjump" highlightClick="1"/>
          </p:cNvPr>
          <p:cNvSpPr/>
          <p:nvPr/>
        </p:nvSpPr>
        <p:spPr>
          <a:xfrm>
            <a:off x="1357290" y="6470961"/>
            <a:ext cx="571504" cy="357190"/>
          </a:xfrm>
          <a:prstGeom prst="actionButtonForwardNext">
            <a:avLst/>
          </a:prstGeom>
          <a:solidFill>
            <a:schemeClr val="accent1">
              <a:tint val="100000"/>
              <a:shade val="100000"/>
              <a:hueMod val="100000"/>
              <a:satMod val="150000"/>
              <a:alpha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Аксёнова Л.В. 244-277-303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43050"/>
          <a:ext cx="8229600" cy="467393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14404"/>
                <a:gridCol w="1785950"/>
                <a:gridCol w="857256"/>
                <a:gridCol w="1071570"/>
                <a:gridCol w="2571768"/>
                <a:gridCol w="828652"/>
              </a:tblGrid>
              <a:tr h="78105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№ вопроса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Ответ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Балл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№ вопроса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Ответ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Балл</a:t>
                      </a:r>
                      <a:endParaRPr lang="ru-RU" sz="2000" dirty="0"/>
                    </a:p>
                  </a:txBody>
                  <a:tcPr/>
                </a:tc>
              </a:tr>
              <a:tr h="78105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 1 популяции 50 %, во второй – 30 %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6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Видов</a:t>
                      </a:r>
                      <a:r>
                        <a:rPr lang="ru-RU" sz="2000" baseline="0" dirty="0" smtClean="0"/>
                        <a:t> – 7; </a:t>
                      </a:r>
                    </a:p>
                    <a:p>
                      <a:r>
                        <a:rPr lang="ru-RU" sz="2000" baseline="0" dirty="0" smtClean="0"/>
                        <a:t>популяций - 10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</a:t>
                      </a:r>
                      <a:endParaRPr lang="ru-RU" sz="2000" dirty="0"/>
                    </a:p>
                  </a:txBody>
                  <a:tcPr/>
                </a:tc>
              </a:tr>
              <a:tr h="78105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Г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7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/>
                        <a:t>Кокосовая пальма -&gt; дуб </a:t>
                      </a:r>
                      <a:r>
                        <a:rPr kumimoji="0" lang="ru-RU" sz="1800" kern="1200" dirty="0" err="1" smtClean="0"/>
                        <a:t>черешчатый</a:t>
                      </a:r>
                      <a:r>
                        <a:rPr kumimoji="0" lang="ru-RU" sz="1800" kern="1200" dirty="0" smtClean="0"/>
                        <a:t> -&gt; береза </a:t>
                      </a:r>
                      <a:r>
                        <a:rPr kumimoji="0" lang="ru-RU" sz="1800" kern="1200" dirty="0" err="1" smtClean="0"/>
                        <a:t>повислая</a:t>
                      </a:r>
                      <a:r>
                        <a:rPr kumimoji="0" lang="ru-RU" sz="1800" kern="1200" dirty="0" smtClean="0"/>
                        <a:t>.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</a:t>
                      </a:r>
                      <a:endParaRPr lang="ru-RU" sz="2000" dirty="0"/>
                    </a:p>
                  </a:txBody>
                  <a:tcPr/>
                </a:tc>
              </a:tr>
              <a:tr h="78105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На 5 </a:t>
                      </a:r>
                      <a:r>
                        <a:rPr lang="ru-RU" sz="2000" baseline="0" dirty="0" smtClean="0"/>
                        <a:t>год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8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/>
                        <a:t>Шимпанзе -&gt; свинья -&gt; озерная лягушка -&gt; обыкновенная щука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</a:t>
                      </a:r>
                      <a:endParaRPr lang="ru-RU" sz="2000" dirty="0"/>
                    </a:p>
                  </a:txBody>
                  <a:tcPr/>
                </a:tc>
              </a:tr>
              <a:tr h="52865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4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Г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9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</a:t>
                      </a:r>
                      <a:endParaRPr lang="ru-RU" sz="2000" dirty="0"/>
                    </a:p>
                  </a:txBody>
                  <a:tcPr/>
                </a:tc>
              </a:tr>
              <a:tr h="16764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Б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571472" y="428604"/>
            <a:ext cx="8215370" cy="1000132"/>
          </a:xfrm>
          <a:prstGeom prst="roundRect">
            <a:avLst/>
          </a:prstGeom>
          <a:ln>
            <a:solidFill>
              <a:srgbClr val="CC00F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ОТВЕТЫ</a:t>
            </a:r>
          </a:p>
          <a:p>
            <a:pPr algn="ctr"/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на задание массивом</a:t>
            </a:r>
            <a:endParaRPr lang="ru-RU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Аксёнова Л.В. 244-277-303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Autofit/>
          </a:bodyPr>
          <a:lstStyle/>
          <a:p>
            <a:r>
              <a:rPr lang="ru-RU" sz="3600" dirty="0" smtClean="0"/>
              <a:t>Использованные источники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77117"/>
            <a:ext cx="8229600" cy="5715040"/>
          </a:xfrm>
        </p:spPr>
        <p:txBody>
          <a:bodyPr>
            <a:noAutofit/>
          </a:bodyPr>
          <a:lstStyle/>
          <a:p>
            <a:r>
              <a:rPr lang="en-US" sz="1400" dirty="0" smtClean="0">
                <a:hlinkClick r:id="rId2"/>
              </a:rPr>
              <a:t>http://arkadiuszkubiec.pl/?fcc=brent-graber-movie-production-OgeBunJ3ZB0D1uOzxdfN3XwFPVZbH7kG4sRduo72CbJswPpCy50g7lbDgjD8N6_iXj/u3H5N7quKRBjsHzyzI1hKyWKX_vatb89fThRGJ29r2WL6h_ODQlahDHCAGU1sxwa1cwAYoRMocm4RaQ==o5j.jpg</a:t>
            </a:r>
            <a:r>
              <a:rPr lang="ru-RU" sz="1400" dirty="0" smtClean="0"/>
              <a:t> – аист с младенцами</a:t>
            </a:r>
          </a:p>
          <a:p>
            <a:r>
              <a:rPr lang="en-US" sz="1400" dirty="0" smtClean="0">
                <a:hlinkClick r:id="rId3"/>
              </a:rPr>
              <a:t>http://fototelegraf.ru/wp-content/uploads/2011/11/naselenie-zemli-5-1.jpg</a:t>
            </a:r>
            <a:r>
              <a:rPr lang="ru-RU" sz="1400" dirty="0" smtClean="0"/>
              <a:t> - население земли</a:t>
            </a:r>
          </a:p>
          <a:p>
            <a:r>
              <a:rPr lang="en-US" sz="1400" dirty="0" smtClean="0">
                <a:hlinkClick r:id="rId4"/>
              </a:rPr>
              <a:t>http://namonitore.ru/uploads/catalog/birds/flamingo_3_1024.jpg</a:t>
            </a:r>
            <a:r>
              <a:rPr lang="ru-RU" sz="1400" dirty="0" smtClean="0"/>
              <a:t> - популяция </a:t>
            </a:r>
            <a:r>
              <a:rPr lang="ru-RU" sz="1400" dirty="0" err="1" smtClean="0"/>
              <a:t>розовых</a:t>
            </a:r>
            <a:r>
              <a:rPr lang="ru-RU" sz="1400" dirty="0" smtClean="0"/>
              <a:t> фламинго</a:t>
            </a:r>
          </a:p>
          <a:p>
            <a:r>
              <a:rPr lang="en-US" sz="1400" dirty="0" smtClean="0">
                <a:hlinkClick r:id="rId5"/>
              </a:rPr>
              <a:t>http://www.ivgorod.ru/uploads/news_item_pic/31762/pics/31762-maxi.jpg?1307429703</a:t>
            </a:r>
            <a:r>
              <a:rPr lang="ru-RU" sz="1400" dirty="0" smtClean="0"/>
              <a:t> – изображение карты России</a:t>
            </a:r>
          </a:p>
          <a:p>
            <a:r>
              <a:rPr lang="en-US" sz="1400" dirty="0" smtClean="0">
                <a:hlinkClick r:id="rId6"/>
              </a:rPr>
              <a:t>http://www.tambovinfo.ru/uploads/content/5539_1.jpg</a:t>
            </a:r>
            <a:r>
              <a:rPr lang="ru-RU" sz="1400" dirty="0" smtClean="0"/>
              <a:t> - младенец в капусте</a:t>
            </a:r>
          </a:p>
          <a:p>
            <a:r>
              <a:rPr lang="en-US" sz="1400" dirty="0" smtClean="0">
                <a:hlinkClick r:id="rId7"/>
              </a:rPr>
              <a:t>http://young.rzd.ru/dbmm/images/41/4080/2155384</a:t>
            </a:r>
            <a:r>
              <a:rPr lang="ru-RU" sz="1400" dirty="0" smtClean="0"/>
              <a:t> - график</a:t>
            </a:r>
          </a:p>
          <a:p>
            <a:r>
              <a:rPr lang="ru-RU" sz="1400" dirty="0" smtClean="0"/>
              <a:t>Доклад о переписи населения 2010 года</a:t>
            </a:r>
          </a:p>
          <a:p>
            <a:r>
              <a:rPr lang="en-US" sz="1400" dirty="0" smtClean="0">
                <a:hlinkClick r:id="rId8"/>
              </a:rPr>
              <a:t>http://www.stat.uz/demographic</a:t>
            </a:r>
            <a:r>
              <a:rPr lang="ru-RU" sz="1400" dirty="0" smtClean="0"/>
              <a:t> - </a:t>
            </a:r>
            <a:r>
              <a:rPr lang="ru-RU" sz="1400" dirty="0" err="1" smtClean="0"/>
              <a:t>гос</a:t>
            </a:r>
            <a:r>
              <a:rPr lang="ru-RU" sz="1400" dirty="0" smtClean="0"/>
              <a:t>. комитет Республики Узбекистан по статистике</a:t>
            </a:r>
          </a:p>
          <a:p>
            <a:r>
              <a:rPr lang="en-US" sz="1400" dirty="0" smtClean="0">
                <a:hlinkClick r:id="rId9"/>
              </a:rPr>
              <a:t>http://ukrstat.gov.ua/operativ/operativ2011/ds/kn/kn_r/kn0911_r.html</a:t>
            </a:r>
            <a:r>
              <a:rPr lang="ru-RU" sz="1400" dirty="0" smtClean="0"/>
              <a:t> - статистика Украины</a:t>
            </a:r>
          </a:p>
          <a:p>
            <a:r>
              <a:rPr lang="en-US" sz="1400" dirty="0" smtClean="0">
                <a:hlinkClick r:id="rId10"/>
              </a:rPr>
              <a:t>http://www.stat.tj/ru/news/80</a:t>
            </a:r>
            <a:r>
              <a:rPr lang="ru-RU" sz="1400" dirty="0" smtClean="0"/>
              <a:t> - Агентство по статистике при Президенте республики Таджикистан</a:t>
            </a:r>
          </a:p>
          <a:p>
            <a:r>
              <a:rPr lang="en-US" sz="1400" dirty="0" smtClean="0">
                <a:hlinkClick r:id="rId11"/>
              </a:rPr>
              <a:t>http://www.china-voyage.com/2010/06/kratko-o-demografii-kitaya</a:t>
            </a:r>
            <a:r>
              <a:rPr lang="ru-RU" sz="1400" dirty="0" smtClean="0"/>
              <a:t> - кратко о демографии Китая</a:t>
            </a:r>
          </a:p>
          <a:p>
            <a:r>
              <a:rPr lang="en-US" sz="1400" dirty="0" smtClean="0">
                <a:hlinkClick r:id="rId12"/>
              </a:rPr>
              <a:t>http://upload.wikimedia.org/wikipedia/commons/9/9e/Azerbaijan_popul-2009.png</a:t>
            </a:r>
            <a:r>
              <a:rPr lang="ru-RU" sz="1400" dirty="0" smtClean="0"/>
              <a:t> - график населения Азербайджана</a:t>
            </a:r>
          </a:p>
          <a:p>
            <a:r>
              <a:rPr lang="en-US" sz="1400" dirty="0" smtClean="0">
                <a:hlinkClick r:id="rId13"/>
              </a:rPr>
              <a:t>http://www.armstat.am/ru/?nid=80&amp;id=1307</a:t>
            </a:r>
            <a:r>
              <a:rPr lang="ru-RU" sz="1400" dirty="0" smtClean="0"/>
              <a:t> – национальная статистическая служба Армении</a:t>
            </a:r>
          </a:p>
          <a:p>
            <a:r>
              <a:rPr lang="en-US" sz="1400" dirty="0" smtClean="0">
                <a:hlinkClick r:id="rId14"/>
              </a:rPr>
              <a:t>http://www.statistica.md/pageview.php?l=ru&amp;idc=263&amp;id=2208</a:t>
            </a:r>
            <a:r>
              <a:rPr lang="ru-RU" sz="1400" dirty="0" smtClean="0"/>
              <a:t> – национальное бюро статистики Республики Молдова</a:t>
            </a:r>
          </a:p>
          <a:p>
            <a:r>
              <a:rPr lang="en-US" sz="1400" dirty="0" smtClean="0">
                <a:hlinkClick r:id="rId15"/>
              </a:rPr>
              <a:t>http://www.stat.kz/news/Pages/n2_12_11_10.aspx</a:t>
            </a:r>
            <a:r>
              <a:rPr lang="ru-RU" sz="1400" dirty="0" smtClean="0"/>
              <a:t> - Агентство Республики Казахстан по статистике</a:t>
            </a:r>
          </a:p>
          <a:p>
            <a:r>
              <a:rPr lang="en-US" sz="1400" dirty="0" smtClean="0">
                <a:hlinkClick r:id="rId16"/>
              </a:rPr>
              <a:t>http://cf.ltkcdn.net/boardgames/images/std/50647-300x267-MagGlassSearch.jpg</a:t>
            </a:r>
            <a:r>
              <a:rPr lang="ru-RU" sz="1400" dirty="0" smtClean="0"/>
              <a:t> - блокнот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Аксёнова Л.В. 244-277-303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571472" y="500042"/>
            <a:ext cx="8215370" cy="1071570"/>
          </a:xfrm>
          <a:prstGeom prst="round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Ответьте верны или нет следующие суждения. </a:t>
            </a:r>
            <a:endParaRPr lang="ru-RU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1714488"/>
            <a:ext cx="735811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Font typeface="+mj-lt"/>
              <a:buAutoNum type="arabicPeriod"/>
            </a:pPr>
            <a:r>
              <a:rPr lang="ru-RU" sz="2400" dirty="0" smtClean="0"/>
              <a:t>Каждая популяция в той или иной  степени изолирована от другой популяции данного вида. </a:t>
            </a:r>
          </a:p>
          <a:p>
            <a:pPr marL="342900" indent="-342900">
              <a:spcBef>
                <a:spcPts val="1200"/>
              </a:spcBef>
              <a:buFont typeface="+mj-lt"/>
              <a:buAutoNum type="arabicPeriod"/>
            </a:pPr>
            <a:r>
              <a:rPr lang="ru-RU" sz="2400" dirty="0" smtClean="0"/>
              <a:t>Предел плотности популяции определяется количеством самого дефицитного ресурса.</a:t>
            </a:r>
          </a:p>
          <a:p>
            <a:pPr marL="342900" indent="-342900">
              <a:spcBef>
                <a:spcPts val="1200"/>
              </a:spcBef>
              <a:buFont typeface="+mj-lt"/>
              <a:buAutoNum type="arabicPeriod"/>
            </a:pPr>
            <a:r>
              <a:rPr lang="ru-RU" sz="2400" dirty="0" smtClean="0"/>
              <a:t>Каждая популяция имеет чётко очерченные границы.</a:t>
            </a:r>
          </a:p>
          <a:p>
            <a:pPr marL="342900" indent="-342900">
              <a:spcBef>
                <a:spcPts val="1200"/>
              </a:spcBef>
              <a:buFont typeface="+mj-lt"/>
              <a:buAutoNum type="arabicPeriod"/>
            </a:pPr>
            <a:r>
              <a:rPr lang="ru-RU" sz="2400" dirty="0" smtClean="0"/>
              <a:t>О состоянии популяции можно судить по состоянию отдельных  особей.</a:t>
            </a:r>
          </a:p>
          <a:p>
            <a:pPr marL="342900" indent="-342900">
              <a:spcBef>
                <a:spcPts val="1200"/>
              </a:spcBef>
              <a:buFont typeface="+mj-lt"/>
              <a:buAutoNum type="arabicPeriod"/>
            </a:pPr>
            <a:r>
              <a:rPr lang="ru-RU" sz="2400" dirty="0" smtClean="0"/>
              <a:t>У животных, потребляющих сходный тип пищи различия в плотности не большие.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858148" y="1806259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66E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  <a:endParaRPr lang="ru-RU" sz="2800" dirty="0">
              <a:solidFill>
                <a:srgbClr val="0066E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8148" y="2734953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66E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  <a:endParaRPr lang="ru-RU" sz="2800" dirty="0">
              <a:solidFill>
                <a:srgbClr val="0066E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58148" y="3592209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66E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  <a:endParaRPr lang="ru-RU" sz="2800" dirty="0">
              <a:solidFill>
                <a:srgbClr val="0066E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58148" y="4592341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66E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</a:t>
            </a:r>
            <a:endParaRPr lang="ru-RU" sz="2800" dirty="0">
              <a:solidFill>
                <a:srgbClr val="0066E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44293" y="5378159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66E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</a:t>
            </a:r>
            <a:endParaRPr lang="ru-RU" sz="2800" dirty="0">
              <a:solidFill>
                <a:srgbClr val="0066E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71472" y="500042"/>
            <a:ext cx="8215370" cy="1071570"/>
          </a:xfrm>
          <a:prstGeom prst="round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Сверьте свои ответы и проставьте набранное Вами количество баллов в лист контроля. За каждый правильный ответ 1 балл.</a:t>
            </a: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" name="Управляющая кнопка: далее 9">
            <a:hlinkClick r:id="rId3" action="ppaction://hlinksldjump" highlightClick="1"/>
          </p:cNvPr>
          <p:cNvSpPr/>
          <p:nvPr/>
        </p:nvSpPr>
        <p:spPr>
          <a:xfrm>
            <a:off x="7858148" y="6143644"/>
            <a:ext cx="571504" cy="357190"/>
          </a:xfrm>
          <a:prstGeom prst="actionButtonForwardNext">
            <a:avLst/>
          </a:prstGeom>
          <a:solidFill>
            <a:schemeClr val="accent1">
              <a:tint val="100000"/>
              <a:shade val="100000"/>
              <a:hueMod val="100000"/>
              <a:satMod val="150000"/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Аксёнова Л.В. 244-277-303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  <p:bldP spid="7" grpId="0"/>
      <p:bldP spid="8" grpId="0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185202"/>
            <a:ext cx="7858180" cy="1672426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pc="50" dirty="0" smtClean="0">
                <a:solidFill>
                  <a:schemeClr val="bg2">
                    <a:lumMod val="2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Рождаемость и смертность</a:t>
            </a:r>
            <a:endParaRPr lang="ru-RU" spc="50" dirty="0">
              <a:solidFill>
                <a:schemeClr val="bg2">
                  <a:lumMod val="2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5786454"/>
            <a:ext cx="8786874" cy="785818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Учитель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экологии,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географии</a:t>
            </a:r>
            <a:endParaRPr lang="ru-RU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l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Аксёнова Л.В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. (244-277-303)</a:t>
            </a:r>
            <a:endParaRPr lang="ru-RU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l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МБОУ  СОШ № 2 пос.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Загорянский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ЩМР МО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8143900" y="5929330"/>
            <a:ext cx="571504" cy="357190"/>
          </a:xfrm>
          <a:prstGeom prst="actionButtonForwardNext">
            <a:avLst/>
          </a:prstGeom>
          <a:solidFill>
            <a:schemeClr val="accent1">
              <a:tint val="100000"/>
              <a:shade val="100000"/>
              <a:hueMod val="100000"/>
              <a:satMod val="150000"/>
              <a:alpha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Аксёнова Л.В. 244-277-303</a:t>
            </a:r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Кольцо 31"/>
          <p:cNvSpPr/>
          <p:nvPr/>
        </p:nvSpPr>
        <p:spPr>
          <a:xfrm>
            <a:off x="1142976" y="928670"/>
            <a:ext cx="6572296" cy="5429288"/>
          </a:xfrm>
          <a:prstGeom prst="donut">
            <a:avLst>
              <a:gd name="adj" fmla="val 14027"/>
            </a:avLst>
          </a:prstGeom>
          <a:solidFill>
            <a:srgbClr val="FFCC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2" name="Прямая со стрелкой 1"/>
          <p:cNvCxnSpPr/>
          <p:nvPr/>
        </p:nvCxnSpPr>
        <p:spPr>
          <a:xfrm rot="5400000" flipH="1" flipV="1">
            <a:off x="667734" y="2526843"/>
            <a:ext cx="1911282" cy="555"/>
          </a:xfrm>
          <a:prstGeom prst="straightConnector1">
            <a:avLst/>
          </a:prstGeom>
          <a:ln>
            <a:solidFill>
              <a:srgbClr val="CC00FF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/>
        </p:nvCxnSpPr>
        <p:spPr>
          <a:xfrm>
            <a:off x="285720" y="3500306"/>
            <a:ext cx="2796010" cy="132"/>
          </a:xfrm>
          <a:prstGeom prst="line">
            <a:avLst/>
          </a:prstGeom>
          <a:ln>
            <a:solidFill>
              <a:srgbClr val="CC00FF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" name="Полилиния 3"/>
          <p:cNvSpPr/>
          <p:nvPr/>
        </p:nvSpPr>
        <p:spPr>
          <a:xfrm>
            <a:off x="410814" y="1913148"/>
            <a:ext cx="1182410" cy="1500030"/>
          </a:xfrm>
          <a:custGeom>
            <a:avLst/>
            <a:gdLst>
              <a:gd name="connsiteX0" fmla="*/ 0 w 3782291"/>
              <a:gd name="connsiteY0" fmla="*/ 3272594 h 3272594"/>
              <a:gd name="connsiteX1" fmla="*/ 277091 w 3782291"/>
              <a:gd name="connsiteY1" fmla="*/ 3258739 h 3272594"/>
              <a:gd name="connsiteX2" fmla="*/ 374073 w 3782291"/>
              <a:gd name="connsiteY2" fmla="*/ 3217176 h 3272594"/>
              <a:gd name="connsiteX3" fmla="*/ 415637 w 3782291"/>
              <a:gd name="connsiteY3" fmla="*/ 3203321 h 3272594"/>
              <a:gd name="connsiteX4" fmla="*/ 471055 w 3782291"/>
              <a:gd name="connsiteY4" fmla="*/ 3175612 h 3272594"/>
              <a:gd name="connsiteX5" fmla="*/ 568037 w 3782291"/>
              <a:gd name="connsiteY5" fmla="*/ 3147903 h 3272594"/>
              <a:gd name="connsiteX6" fmla="*/ 637309 w 3782291"/>
              <a:gd name="connsiteY6" fmla="*/ 3106339 h 3272594"/>
              <a:gd name="connsiteX7" fmla="*/ 678873 w 3782291"/>
              <a:gd name="connsiteY7" fmla="*/ 3092485 h 3272594"/>
              <a:gd name="connsiteX8" fmla="*/ 748146 w 3782291"/>
              <a:gd name="connsiteY8" fmla="*/ 3037067 h 3272594"/>
              <a:gd name="connsiteX9" fmla="*/ 789709 w 3782291"/>
              <a:gd name="connsiteY9" fmla="*/ 2995503 h 3272594"/>
              <a:gd name="connsiteX10" fmla="*/ 858982 w 3782291"/>
              <a:gd name="connsiteY10" fmla="*/ 2967794 h 3272594"/>
              <a:gd name="connsiteX11" fmla="*/ 928255 w 3782291"/>
              <a:gd name="connsiteY11" fmla="*/ 2898521 h 3272594"/>
              <a:gd name="connsiteX12" fmla="*/ 969818 w 3782291"/>
              <a:gd name="connsiteY12" fmla="*/ 2856958 h 3272594"/>
              <a:gd name="connsiteX13" fmla="*/ 1011382 w 3782291"/>
              <a:gd name="connsiteY13" fmla="*/ 2829249 h 3272594"/>
              <a:gd name="connsiteX14" fmla="*/ 1052946 w 3782291"/>
              <a:gd name="connsiteY14" fmla="*/ 2773830 h 3272594"/>
              <a:gd name="connsiteX15" fmla="*/ 1066800 w 3782291"/>
              <a:gd name="connsiteY15" fmla="*/ 2732267 h 3272594"/>
              <a:gd name="connsiteX16" fmla="*/ 1108364 w 3782291"/>
              <a:gd name="connsiteY16" fmla="*/ 2704558 h 3272594"/>
              <a:gd name="connsiteX17" fmla="*/ 1149928 w 3782291"/>
              <a:gd name="connsiteY17" fmla="*/ 2635285 h 3272594"/>
              <a:gd name="connsiteX18" fmla="*/ 1219200 w 3782291"/>
              <a:gd name="connsiteY18" fmla="*/ 2538303 h 3272594"/>
              <a:gd name="connsiteX19" fmla="*/ 1288473 w 3782291"/>
              <a:gd name="connsiteY19" fmla="*/ 2427467 h 3272594"/>
              <a:gd name="connsiteX20" fmla="*/ 1343891 w 3782291"/>
              <a:gd name="connsiteY20" fmla="*/ 2275067 h 3272594"/>
              <a:gd name="connsiteX21" fmla="*/ 1371600 w 3782291"/>
              <a:gd name="connsiteY21" fmla="*/ 2191939 h 3272594"/>
              <a:gd name="connsiteX22" fmla="*/ 1427018 w 3782291"/>
              <a:gd name="connsiteY22" fmla="*/ 2081103 h 3272594"/>
              <a:gd name="connsiteX23" fmla="*/ 1454728 w 3782291"/>
              <a:gd name="connsiteY23" fmla="*/ 1984121 h 3272594"/>
              <a:gd name="connsiteX24" fmla="*/ 1468582 w 3782291"/>
              <a:gd name="connsiteY24" fmla="*/ 1942558 h 3272594"/>
              <a:gd name="connsiteX25" fmla="*/ 1496291 w 3782291"/>
              <a:gd name="connsiteY25" fmla="*/ 1900994 h 3272594"/>
              <a:gd name="connsiteX26" fmla="*/ 1524000 w 3782291"/>
              <a:gd name="connsiteY26" fmla="*/ 1804012 h 3272594"/>
              <a:gd name="connsiteX27" fmla="*/ 1551709 w 3782291"/>
              <a:gd name="connsiteY27" fmla="*/ 1762449 h 3272594"/>
              <a:gd name="connsiteX28" fmla="*/ 1593273 w 3782291"/>
              <a:gd name="connsiteY28" fmla="*/ 1651612 h 3272594"/>
              <a:gd name="connsiteX29" fmla="*/ 1648691 w 3782291"/>
              <a:gd name="connsiteY29" fmla="*/ 1554630 h 3272594"/>
              <a:gd name="connsiteX30" fmla="*/ 1704109 w 3782291"/>
              <a:gd name="connsiteY30" fmla="*/ 1457649 h 3272594"/>
              <a:gd name="connsiteX31" fmla="*/ 1717964 w 3782291"/>
              <a:gd name="connsiteY31" fmla="*/ 1416085 h 3272594"/>
              <a:gd name="connsiteX32" fmla="*/ 1745673 w 3782291"/>
              <a:gd name="connsiteY32" fmla="*/ 1374521 h 3272594"/>
              <a:gd name="connsiteX33" fmla="*/ 1787237 w 3782291"/>
              <a:gd name="connsiteY33" fmla="*/ 1305249 h 3272594"/>
              <a:gd name="connsiteX34" fmla="*/ 1870364 w 3782291"/>
              <a:gd name="connsiteY34" fmla="*/ 1194412 h 3272594"/>
              <a:gd name="connsiteX35" fmla="*/ 1911928 w 3782291"/>
              <a:gd name="connsiteY35" fmla="*/ 1138994 h 3272594"/>
              <a:gd name="connsiteX36" fmla="*/ 1953491 w 3782291"/>
              <a:gd name="connsiteY36" fmla="*/ 1097430 h 3272594"/>
              <a:gd name="connsiteX37" fmla="*/ 2008909 w 3782291"/>
              <a:gd name="connsiteY37" fmla="*/ 1028158 h 3272594"/>
              <a:gd name="connsiteX38" fmla="*/ 2022764 w 3782291"/>
              <a:gd name="connsiteY38" fmla="*/ 986594 h 3272594"/>
              <a:gd name="connsiteX39" fmla="*/ 2064328 w 3782291"/>
              <a:gd name="connsiteY39" fmla="*/ 945030 h 3272594"/>
              <a:gd name="connsiteX40" fmla="*/ 2147455 w 3782291"/>
              <a:gd name="connsiteY40" fmla="*/ 875758 h 3272594"/>
              <a:gd name="connsiteX41" fmla="*/ 2189018 w 3782291"/>
              <a:gd name="connsiteY41" fmla="*/ 834194 h 3272594"/>
              <a:gd name="connsiteX42" fmla="*/ 2299855 w 3782291"/>
              <a:gd name="connsiteY42" fmla="*/ 764921 h 3272594"/>
              <a:gd name="connsiteX43" fmla="*/ 2355273 w 3782291"/>
              <a:gd name="connsiteY43" fmla="*/ 709503 h 3272594"/>
              <a:gd name="connsiteX44" fmla="*/ 2410691 w 3782291"/>
              <a:gd name="connsiteY44" fmla="*/ 681794 h 3272594"/>
              <a:gd name="connsiteX45" fmla="*/ 2493818 w 3782291"/>
              <a:gd name="connsiteY45" fmla="*/ 626376 h 3272594"/>
              <a:gd name="connsiteX46" fmla="*/ 2576946 w 3782291"/>
              <a:gd name="connsiteY46" fmla="*/ 557103 h 3272594"/>
              <a:gd name="connsiteX47" fmla="*/ 2660073 w 3782291"/>
              <a:gd name="connsiteY47" fmla="*/ 501685 h 3272594"/>
              <a:gd name="connsiteX48" fmla="*/ 2687782 w 3782291"/>
              <a:gd name="connsiteY48" fmla="*/ 460121 h 3272594"/>
              <a:gd name="connsiteX49" fmla="*/ 2729346 w 3782291"/>
              <a:gd name="connsiteY49" fmla="*/ 446267 h 3272594"/>
              <a:gd name="connsiteX50" fmla="*/ 2770909 w 3782291"/>
              <a:gd name="connsiteY50" fmla="*/ 418558 h 3272594"/>
              <a:gd name="connsiteX51" fmla="*/ 2826328 w 3782291"/>
              <a:gd name="connsiteY51" fmla="*/ 390849 h 3272594"/>
              <a:gd name="connsiteX52" fmla="*/ 2867891 w 3782291"/>
              <a:gd name="connsiteY52" fmla="*/ 363139 h 3272594"/>
              <a:gd name="connsiteX53" fmla="*/ 2951018 w 3782291"/>
              <a:gd name="connsiteY53" fmla="*/ 335430 h 3272594"/>
              <a:gd name="connsiteX54" fmla="*/ 2992582 w 3782291"/>
              <a:gd name="connsiteY54" fmla="*/ 321576 h 3272594"/>
              <a:gd name="connsiteX55" fmla="*/ 3089564 w 3782291"/>
              <a:gd name="connsiteY55" fmla="*/ 280012 h 3272594"/>
              <a:gd name="connsiteX56" fmla="*/ 3228109 w 3782291"/>
              <a:gd name="connsiteY56" fmla="*/ 183030 h 3272594"/>
              <a:gd name="connsiteX57" fmla="*/ 3325091 w 3782291"/>
              <a:gd name="connsiteY57" fmla="*/ 127612 h 3272594"/>
              <a:gd name="connsiteX58" fmla="*/ 3408218 w 3782291"/>
              <a:gd name="connsiteY58" fmla="*/ 99903 h 3272594"/>
              <a:gd name="connsiteX59" fmla="*/ 3449782 w 3782291"/>
              <a:gd name="connsiteY59" fmla="*/ 86049 h 3272594"/>
              <a:gd name="connsiteX60" fmla="*/ 3491346 w 3782291"/>
              <a:gd name="connsiteY60" fmla="*/ 72194 h 3272594"/>
              <a:gd name="connsiteX61" fmla="*/ 3602182 w 3782291"/>
              <a:gd name="connsiteY61" fmla="*/ 44485 h 3272594"/>
              <a:gd name="connsiteX62" fmla="*/ 3657600 w 3782291"/>
              <a:gd name="connsiteY62" fmla="*/ 30630 h 3272594"/>
              <a:gd name="connsiteX63" fmla="*/ 3713018 w 3782291"/>
              <a:gd name="connsiteY63" fmla="*/ 16776 h 3272594"/>
              <a:gd name="connsiteX64" fmla="*/ 3782291 w 3782291"/>
              <a:gd name="connsiteY64" fmla="*/ 2921 h 3272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3782291" h="3272594">
                <a:moveTo>
                  <a:pt x="0" y="3272594"/>
                </a:moveTo>
                <a:cubicBezTo>
                  <a:pt x="92364" y="3267976"/>
                  <a:pt x="184960" y="3266750"/>
                  <a:pt x="277091" y="3258739"/>
                </a:cubicBezTo>
                <a:cubicBezTo>
                  <a:pt x="304268" y="3256376"/>
                  <a:pt x="353647" y="3225930"/>
                  <a:pt x="374073" y="3217176"/>
                </a:cubicBezTo>
                <a:cubicBezTo>
                  <a:pt x="387496" y="3211423"/>
                  <a:pt x="402214" y="3209074"/>
                  <a:pt x="415637" y="3203321"/>
                </a:cubicBezTo>
                <a:cubicBezTo>
                  <a:pt x="434620" y="3195185"/>
                  <a:pt x="452072" y="3183748"/>
                  <a:pt x="471055" y="3175612"/>
                </a:cubicBezTo>
                <a:cubicBezTo>
                  <a:pt x="498878" y="3163688"/>
                  <a:pt x="539919" y="3154933"/>
                  <a:pt x="568037" y="3147903"/>
                </a:cubicBezTo>
                <a:cubicBezTo>
                  <a:pt x="591128" y="3134048"/>
                  <a:pt x="613224" y="3118382"/>
                  <a:pt x="637309" y="3106339"/>
                </a:cubicBezTo>
                <a:cubicBezTo>
                  <a:pt x="650371" y="3099808"/>
                  <a:pt x="666489" y="3100225"/>
                  <a:pt x="678873" y="3092485"/>
                </a:cubicBezTo>
                <a:cubicBezTo>
                  <a:pt x="703949" y="3076813"/>
                  <a:pt x="725892" y="3056540"/>
                  <a:pt x="748146" y="3037067"/>
                </a:cubicBezTo>
                <a:cubicBezTo>
                  <a:pt x="762891" y="3024165"/>
                  <a:pt x="773094" y="3005887"/>
                  <a:pt x="789709" y="2995503"/>
                </a:cubicBezTo>
                <a:cubicBezTo>
                  <a:pt x="810798" y="2982322"/>
                  <a:pt x="835891" y="2977030"/>
                  <a:pt x="858982" y="2967794"/>
                </a:cubicBezTo>
                <a:cubicBezTo>
                  <a:pt x="883908" y="2893018"/>
                  <a:pt x="853354" y="2952021"/>
                  <a:pt x="928255" y="2898521"/>
                </a:cubicBezTo>
                <a:cubicBezTo>
                  <a:pt x="944198" y="2887133"/>
                  <a:pt x="954766" y="2869501"/>
                  <a:pt x="969818" y="2856958"/>
                </a:cubicBezTo>
                <a:cubicBezTo>
                  <a:pt x="982610" y="2846298"/>
                  <a:pt x="997527" y="2838485"/>
                  <a:pt x="1011382" y="2829249"/>
                </a:cubicBezTo>
                <a:cubicBezTo>
                  <a:pt x="1025237" y="2810776"/>
                  <a:pt x="1041490" y="2793879"/>
                  <a:pt x="1052946" y="2773830"/>
                </a:cubicBezTo>
                <a:cubicBezTo>
                  <a:pt x="1060191" y="2761150"/>
                  <a:pt x="1057677" y="2743671"/>
                  <a:pt x="1066800" y="2732267"/>
                </a:cubicBezTo>
                <a:cubicBezTo>
                  <a:pt x="1077202" y="2719265"/>
                  <a:pt x="1094509" y="2713794"/>
                  <a:pt x="1108364" y="2704558"/>
                </a:cubicBezTo>
                <a:cubicBezTo>
                  <a:pt x="1122219" y="2681467"/>
                  <a:pt x="1134991" y="2657691"/>
                  <a:pt x="1149928" y="2635285"/>
                </a:cubicBezTo>
                <a:cubicBezTo>
                  <a:pt x="1162480" y="2616457"/>
                  <a:pt x="1206808" y="2563088"/>
                  <a:pt x="1219200" y="2538303"/>
                </a:cubicBezTo>
                <a:cubicBezTo>
                  <a:pt x="1273345" y="2430012"/>
                  <a:pt x="1161286" y="2586449"/>
                  <a:pt x="1288473" y="2427467"/>
                </a:cubicBezTo>
                <a:cubicBezTo>
                  <a:pt x="1369330" y="2184894"/>
                  <a:pt x="1266778" y="2487130"/>
                  <a:pt x="1343891" y="2275067"/>
                </a:cubicBezTo>
                <a:cubicBezTo>
                  <a:pt x="1353873" y="2247617"/>
                  <a:pt x="1358538" y="2218064"/>
                  <a:pt x="1371600" y="2191939"/>
                </a:cubicBezTo>
                <a:cubicBezTo>
                  <a:pt x="1390073" y="2154994"/>
                  <a:pt x="1415670" y="2120820"/>
                  <a:pt x="1427018" y="2081103"/>
                </a:cubicBezTo>
                <a:cubicBezTo>
                  <a:pt x="1436255" y="2048776"/>
                  <a:pt x="1445067" y="2016324"/>
                  <a:pt x="1454728" y="1984121"/>
                </a:cubicBezTo>
                <a:cubicBezTo>
                  <a:pt x="1458924" y="1970133"/>
                  <a:pt x="1462051" y="1955620"/>
                  <a:pt x="1468582" y="1942558"/>
                </a:cubicBezTo>
                <a:cubicBezTo>
                  <a:pt x="1476029" y="1927665"/>
                  <a:pt x="1487055" y="1914849"/>
                  <a:pt x="1496291" y="1900994"/>
                </a:cubicBezTo>
                <a:cubicBezTo>
                  <a:pt x="1500729" y="1883244"/>
                  <a:pt x="1514064" y="1823883"/>
                  <a:pt x="1524000" y="1804012"/>
                </a:cubicBezTo>
                <a:cubicBezTo>
                  <a:pt x="1531446" y="1789119"/>
                  <a:pt x="1544262" y="1777342"/>
                  <a:pt x="1551709" y="1762449"/>
                </a:cubicBezTo>
                <a:cubicBezTo>
                  <a:pt x="1609110" y="1647648"/>
                  <a:pt x="1557303" y="1735542"/>
                  <a:pt x="1593273" y="1651612"/>
                </a:cubicBezTo>
                <a:cubicBezTo>
                  <a:pt x="1614366" y="1602394"/>
                  <a:pt x="1620863" y="1596372"/>
                  <a:pt x="1648691" y="1554630"/>
                </a:cubicBezTo>
                <a:cubicBezTo>
                  <a:pt x="1677994" y="1437421"/>
                  <a:pt x="1638076" y="1556699"/>
                  <a:pt x="1704109" y="1457649"/>
                </a:cubicBezTo>
                <a:cubicBezTo>
                  <a:pt x="1712210" y="1445498"/>
                  <a:pt x="1711433" y="1429147"/>
                  <a:pt x="1717964" y="1416085"/>
                </a:cubicBezTo>
                <a:cubicBezTo>
                  <a:pt x="1725411" y="1401192"/>
                  <a:pt x="1736848" y="1388641"/>
                  <a:pt x="1745673" y="1374521"/>
                </a:cubicBezTo>
                <a:cubicBezTo>
                  <a:pt x="1759945" y="1351686"/>
                  <a:pt x="1771909" y="1327389"/>
                  <a:pt x="1787237" y="1305249"/>
                </a:cubicBezTo>
                <a:cubicBezTo>
                  <a:pt x="1813524" y="1267279"/>
                  <a:pt x="1842655" y="1231358"/>
                  <a:pt x="1870364" y="1194412"/>
                </a:cubicBezTo>
                <a:cubicBezTo>
                  <a:pt x="1884219" y="1175939"/>
                  <a:pt x="1895600" y="1155322"/>
                  <a:pt x="1911928" y="1138994"/>
                </a:cubicBezTo>
                <a:lnTo>
                  <a:pt x="1953491" y="1097430"/>
                </a:lnTo>
                <a:cubicBezTo>
                  <a:pt x="1988317" y="992958"/>
                  <a:pt x="1937289" y="1117684"/>
                  <a:pt x="2008909" y="1028158"/>
                </a:cubicBezTo>
                <a:cubicBezTo>
                  <a:pt x="2018032" y="1016754"/>
                  <a:pt x="2014663" y="998745"/>
                  <a:pt x="2022764" y="986594"/>
                </a:cubicBezTo>
                <a:cubicBezTo>
                  <a:pt x="2033633" y="970291"/>
                  <a:pt x="2051785" y="960082"/>
                  <a:pt x="2064328" y="945030"/>
                </a:cubicBezTo>
                <a:cubicBezTo>
                  <a:pt x="2120278" y="877890"/>
                  <a:pt x="2056325" y="921323"/>
                  <a:pt x="2147455" y="875758"/>
                </a:cubicBezTo>
                <a:cubicBezTo>
                  <a:pt x="2161309" y="861903"/>
                  <a:pt x="2173074" y="845582"/>
                  <a:pt x="2189018" y="834194"/>
                </a:cubicBezTo>
                <a:cubicBezTo>
                  <a:pt x="2316479" y="743151"/>
                  <a:pt x="2170461" y="878141"/>
                  <a:pt x="2299855" y="764921"/>
                </a:cubicBezTo>
                <a:cubicBezTo>
                  <a:pt x="2319515" y="747718"/>
                  <a:pt x="2334374" y="725178"/>
                  <a:pt x="2355273" y="709503"/>
                </a:cubicBezTo>
                <a:cubicBezTo>
                  <a:pt x="2371795" y="697111"/>
                  <a:pt x="2393885" y="693798"/>
                  <a:pt x="2410691" y="681794"/>
                </a:cubicBezTo>
                <a:cubicBezTo>
                  <a:pt x="2501498" y="616932"/>
                  <a:pt x="2404661" y="656094"/>
                  <a:pt x="2493818" y="626376"/>
                </a:cubicBezTo>
                <a:cubicBezTo>
                  <a:pt x="2642334" y="527366"/>
                  <a:pt x="2416941" y="681552"/>
                  <a:pt x="2576946" y="557103"/>
                </a:cubicBezTo>
                <a:cubicBezTo>
                  <a:pt x="2603233" y="536657"/>
                  <a:pt x="2660073" y="501685"/>
                  <a:pt x="2660073" y="501685"/>
                </a:cubicBezTo>
                <a:cubicBezTo>
                  <a:pt x="2669309" y="487830"/>
                  <a:pt x="2674780" y="470523"/>
                  <a:pt x="2687782" y="460121"/>
                </a:cubicBezTo>
                <a:cubicBezTo>
                  <a:pt x="2699186" y="450998"/>
                  <a:pt x="2716284" y="452798"/>
                  <a:pt x="2729346" y="446267"/>
                </a:cubicBezTo>
                <a:cubicBezTo>
                  <a:pt x="2744239" y="438821"/>
                  <a:pt x="2756452" y="426819"/>
                  <a:pt x="2770909" y="418558"/>
                </a:cubicBezTo>
                <a:cubicBezTo>
                  <a:pt x="2788841" y="408311"/>
                  <a:pt x="2808396" y="401096"/>
                  <a:pt x="2826328" y="390849"/>
                </a:cubicBezTo>
                <a:cubicBezTo>
                  <a:pt x="2840785" y="382588"/>
                  <a:pt x="2852675" y="369902"/>
                  <a:pt x="2867891" y="363139"/>
                </a:cubicBezTo>
                <a:cubicBezTo>
                  <a:pt x="2894581" y="351276"/>
                  <a:pt x="2923309" y="344666"/>
                  <a:pt x="2951018" y="335430"/>
                </a:cubicBezTo>
                <a:cubicBezTo>
                  <a:pt x="2964873" y="330812"/>
                  <a:pt x="2979520" y="328107"/>
                  <a:pt x="2992582" y="321576"/>
                </a:cubicBezTo>
                <a:cubicBezTo>
                  <a:pt x="3061062" y="287336"/>
                  <a:pt x="3028407" y="300398"/>
                  <a:pt x="3089564" y="280012"/>
                </a:cubicBezTo>
                <a:cubicBezTo>
                  <a:pt x="3171618" y="218472"/>
                  <a:pt x="3125778" y="251251"/>
                  <a:pt x="3228109" y="183030"/>
                </a:cubicBezTo>
                <a:cubicBezTo>
                  <a:pt x="3265597" y="158038"/>
                  <a:pt x="3281150" y="145189"/>
                  <a:pt x="3325091" y="127612"/>
                </a:cubicBezTo>
                <a:cubicBezTo>
                  <a:pt x="3352210" y="116764"/>
                  <a:pt x="3380509" y="109139"/>
                  <a:pt x="3408218" y="99903"/>
                </a:cubicBezTo>
                <a:lnTo>
                  <a:pt x="3449782" y="86049"/>
                </a:lnTo>
                <a:cubicBezTo>
                  <a:pt x="3463637" y="81431"/>
                  <a:pt x="3477178" y="75736"/>
                  <a:pt x="3491346" y="72194"/>
                </a:cubicBezTo>
                <a:lnTo>
                  <a:pt x="3602182" y="44485"/>
                </a:lnTo>
                <a:lnTo>
                  <a:pt x="3657600" y="30630"/>
                </a:lnTo>
                <a:cubicBezTo>
                  <a:pt x="3676073" y="26012"/>
                  <a:pt x="3694954" y="22797"/>
                  <a:pt x="3713018" y="16776"/>
                </a:cubicBezTo>
                <a:cubicBezTo>
                  <a:pt x="3763344" y="0"/>
                  <a:pt x="3739978" y="2921"/>
                  <a:pt x="3782291" y="2921"/>
                </a:cubicBezTo>
              </a:path>
            </a:pathLst>
          </a:custGeom>
          <a:ln>
            <a:solidFill>
              <a:srgbClr val="00B05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 flipH="1">
            <a:off x="1625260" y="1928838"/>
            <a:ext cx="1182410" cy="1500030"/>
          </a:xfrm>
          <a:custGeom>
            <a:avLst/>
            <a:gdLst>
              <a:gd name="connsiteX0" fmla="*/ 0 w 3782291"/>
              <a:gd name="connsiteY0" fmla="*/ 3272594 h 3272594"/>
              <a:gd name="connsiteX1" fmla="*/ 277091 w 3782291"/>
              <a:gd name="connsiteY1" fmla="*/ 3258739 h 3272594"/>
              <a:gd name="connsiteX2" fmla="*/ 374073 w 3782291"/>
              <a:gd name="connsiteY2" fmla="*/ 3217176 h 3272594"/>
              <a:gd name="connsiteX3" fmla="*/ 415637 w 3782291"/>
              <a:gd name="connsiteY3" fmla="*/ 3203321 h 3272594"/>
              <a:gd name="connsiteX4" fmla="*/ 471055 w 3782291"/>
              <a:gd name="connsiteY4" fmla="*/ 3175612 h 3272594"/>
              <a:gd name="connsiteX5" fmla="*/ 568037 w 3782291"/>
              <a:gd name="connsiteY5" fmla="*/ 3147903 h 3272594"/>
              <a:gd name="connsiteX6" fmla="*/ 637309 w 3782291"/>
              <a:gd name="connsiteY6" fmla="*/ 3106339 h 3272594"/>
              <a:gd name="connsiteX7" fmla="*/ 678873 w 3782291"/>
              <a:gd name="connsiteY7" fmla="*/ 3092485 h 3272594"/>
              <a:gd name="connsiteX8" fmla="*/ 748146 w 3782291"/>
              <a:gd name="connsiteY8" fmla="*/ 3037067 h 3272594"/>
              <a:gd name="connsiteX9" fmla="*/ 789709 w 3782291"/>
              <a:gd name="connsiteY9" fmla="*/ 2995503 h 3272594"/>
              <a:gd name="connsiteX10" fmla="*/ 858982 w 3782291"/>
              <a:gd name="connsiteY10" fmla="*/ 2967794 h 3272594"/>
              <a:gd name="connsiteX11" fmla="*/ 928255 w 3782291"/>
              <a:gd name="connsiteY11" fmla="*/ 2898521 h 3272594"/>
              <a:gd name="connsiteX12" fmla="*/ 969818 w 3782291"/>
              <a:gd name="connsiteY12" fmla="*/ 2856958 h 3272594"/>
              <a:gd name="connsiteX13" fmla="*/ 1011382 w 3782291"/>
              <a:gd name="connsiteY13" fmla="*/ 2829249 h 3272594"/>
              <a:gd name="connsiteX14" fmla="*/ 1052946 w 3782291"/>
              <a:gd name="connsiteY14" fmla="*/ 2773830 h 3272594"/>
              <a:gd name="connsiteX15" fmla="*/ 1066800 w 3782291"/>
              <a:gd name="connsiteY15" fmla="*/ 2732267 h 3272594"/>
              <a:gd name="connsiteX16" fmla="*/ 1108364 w 3782291"/>
              <a:gd name="connsiteY16" fmla="*/ 2704558 h 3272594"/>
              <a:gd name="connsiteX17" fmla="*/ 1149928 w 3782291"/>
              <a:gd name="connsiteY17" fmla="*/ 2635285 h 3272594"/>
              <a:gd name="connsiteX18" fmla="*/ 1219200 w 3782291"/>
              <a:gd name="connsiteY18" fmla="*/ 2538303 h 3272594"/>
              <a:gd name="connsiteX19" fmla="*/ 1288473 w 3782291"/>
              <a:gd name="connsiteY19" fmla="*/ 2427467 h 3272594"/>
              <a:gd name="connsiteX20" fmla="*/ 1343891 w 3782291"/>
              <a:gd name="connsiteY20" fmla="*/ 2275067 h 3272594"/>
              <a:gd name="connsiteX21" fmla="*/ 1371600 w 3782291"/>
              <a:gd name="connsiteY21" fmla="*/ 2191939 h 3272594"/>
              <a:gd name="connsiteX22" fmla="*/ 1427018 w 3782291"/>
              <a:gd name="connsiteY22" fmla="*/ 2081103 h 3272594"/>
              <a:gd name="connsiteX23" fmla="*/ 1454728 w 3782291"/>
              <a:gd name="connsiteY23" fmla="*/ 1984121 h 3272594"/>
              <a:gd name="connsiteX24" fmla="*/ 1468582 w 3782291"/>
              <a:gd name="connsiteY24" fmla="*/ 1942558 h 3272594"/>
              <a:gd name="connsiteX25" fmla="*/ 1496291 w 3782291"/>
              <a:gd name="connsiteY25" fmla="*/ 1900994 h 3272594"/>
              <a:gd name="connsiteX26" fmla="*/ 1524000 w 3782291"/>
              <a:gd name="connsiteY26" fmla="*/ 1804012 h 3272594"/>
              <a:gd name="connsiteX27" fmla="*/ 1551709 w 3782291"/>
              <a:gd name="connsiteY27" fmla="*/ 1762449 h 3272594"/>
              <a:gd name="connsiteX28" fmla="*/ 1593273 w 3782291"/>
              <a:gd name="connsiteY28" fmla="*/ 1651612 h 3272594"/>
              <a:gd name="connsiteX29" fmla="*/ 1648691 w 3782291"/>
              <a:gd name="connsiteY29" fmla="*/ 1554630 h 3272594"/>
              <a:gd name="connsiteX30" fmla="*/ 1704109 w 3782291"/>
              <a:gd name="connsiteY30" fmla="*/ 1457649 h 3272594"/>
              <a:gd name="connsiteX31" fmla="*/ 1717964 w 3782291"/>
              <a:gd name="connsiteY31" fmla="*/ 1416085 h 3272594"/>
              <a:gd name="connsiteX32" fmla="*/ 1745673 w 3782291"/>
              <a:gd name="connsiteY32" fmla="*/ 1374521 h 3272594"/>
              <a:gd name="connsiteX33" fmla="*/ 1787237 w 3782291"/>
              <a:gd name="connsiteY33" fmla="*/ 1305249 h 3272594"/>
              <a:gd name="connsiteX34" fmla="*/ 1870364 w 3782291"/>
              <a:gd name="connsiteY34" fmla="*/ 1194412 h 3272594"/>
              <a:gd name="connsiteX35" fmla="*/ 1911928 w 3782291"/>
              <a:gd name="connsiteY35" fmla="*/ 1138994 h 3272594"/>
              <a:gd name="connsiteX36" fmla="*/ 1953491 w 3782291"/>
              <a:gd name="connsiteY36" fmla="*/ 1097430 h 3272594"/>
              <a:gd name="connsiteX37" fmla="*/ 2008909 w 3782291"/>
              <a:gd name="connsiteY37" fmla="*/ 1028158 h 3272594"/>
              <a:gd name="connsiteX38" fmla="*/ 2022764 w 3782291"/>
              <a:gd name="connsiteY38" fmla="*/ 986594 h 3272594"/>
              <a:gd name="connsiteX39" fmla="*/ 2064328 w 3782291"/>
              <a:gd name="connsiteY39" fmla="*/ 945030 h 3272594"/>
              <a:gd name="connsiteX40" fmla="*/ 2147455 w 3782291"/>
              <a:gd name="connsiteY40" fmla="*/ 875758 h 3272594"/>
              <a:gd name="connsiteX41" fmla="*/ 2189018 w 3782291"/>
              <a:gd name="connsiteY41" fmla="*/ 834194 h 3272594"/>
              <a:gd name="connsiteX42" fmla="*/ 2299855 w 3782291"/>
              <a:gd name="connsiteY42" fmla="*/ 764921 h 3272594"/>
              <a:gd name="connsiteX43" fmla="*/ 2355273 w 3782291"/>
              <a:gd name="connsiteY43" fmla="*/ 709503 h 3272594"/>
              <a:gd name="connsiteX44" fmla="*/ 2410691 w 3782291"/>
              <a:gd name="connsiteY44" fmla="*/ 681794 h 3272594"/>
              <a:gd name="connsiteX45" fmla="*/ 2493818 w 3782291"/>
              <a:gd name="connsiteY45" fmla="*/ 626376 h 3272594"/>
              <a:gd name="connsiteX46" fmla="*/ 2576946 w 3782291"/>
              <a:gd name="connsiteY46" fmla="*/ 557103 h 3272594"/>
              <a:gd name="connsiteX47" fmla="*/ 2660073 w 3782291"/>
              <a:gd name="connsiteY47" fmla="*/ 501685 h 3272594"/>
              <a:gd name="connsiteX48" fmla="*/ 2687782 w 3782291"/>
              <a:gd name="connsiteY48" fmla="*/ 460121 h 3272594"/>
              <a:gd name="connsiteX49" fmla="*/ 2729346 w 3782291"/>
              <a:gd name="connsiteY49" fmla="*/ 446267 h 3272594"/>
              <a:gd name="connsiteX50" fmla="*/ 2770909 w 3782291"/>
              <a:gd name="connsiteY50" fmla="*/ 418558 h 3272594"/>
              <a:gd name="connsiteX51" fmla="*/ 2826328 w 3782291"/>
              <a:gd name="connsiteY51" fmla="*/ 390849 h 3272594"/>
              <a:gd name="connsiteX52" fmla="*/ 2867891 w 3782291"/>
              <a:gd name="connsiteY52" fmla="*/ 363139 h 3272594"/>
              <a:gd name="connsiteX53" fmla="*/ 2951018 w 3782291"/>
              <a:gd name="connsiteY53" fmla="*/ 335430 h 3272594"/>
              <a:gd name="connsiteX54" fmla="*/ 2992582 w 3782291"/>
              <a:gd name="connsiteY54" fmla="*/ 321576 h 3272594"/>
              <a:gd name="connsiteX55" fmla="*/ 3089564 w 3782291"/>
              <a:gd name="connsiteY55" fmla="*/ 280012 h 3272594"/>
              <a:gd name="connsiteX56" fmla="*/ 3228109 w 3782291"/>
              <a:gd name="connsiteY56" fmla="*/ 183030 h 3272594"/>
              <a:gd name="connsiteX57" fmla="*/ 3325091 w 3782291"/>
              <a:gd name="connsiteY57" fmla="*/ 127612 h 3272594"/>
              <a:gd name="connsiteX58" fmla="*/ 3408218 w 3782291"/>
              <a:gd name="connsiteY58" fmla="*/ 99903 h 3272594"/>
              <a:gd name="connsiteX59" fmla="*/ 3449782 w 3782291"/>
              <a:gd name="connsiteY59" fmla="*/ 86049 h 3272594"/>
              <a:gd name="connsiteX60" fmla="*/ 3491346 w 3782291"/>
              <a:gd name="connsiteY60" fmla="*/ 72194 h 3272594"/>
              <a:gd name="connsiteX61" fmla="*/ 3602182 w 3782291"/>
              <a:gd name="connsiteY61" fmla="*/ 44485 h 3272594"/>
              <a:gd name="connsiteX62" fmla="*/ 3657600 w 3782291"/>
              <a:gd name="connsiteY62" fmla="*/ 30630 h 3272594"/>
              <a:gd name="connsiteX63" fmla="*/ 3713018 w 3782291"/>
              <a:gd name="connsiteY63" fmla="*/ 16776 h 3272594"/>
              <a:gd name="connsiteX64" fmla="*/ 3782291 w 3782291"/>
              <a:gd name="connsiteY64" fmla="*/ 2921 h 3272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3782291" h="3272594">
                <a:moveTo>
                  <a:pt x="0" y="3272594"/>
                </a:moveTo>
                <a:cubicBezTo>
                  <a:pt x="92364" y="3267976"/>
                  <a:pt x="184960" y="3266750"/>
                  <a:pt x="277091" y="3258739"/>
                </a:cubicBezTo>
                <a:cubicBezTo>
                  <a:pt x="304268" y="3256376"/>
                  <a:pt x="353647" y="3225930"/>
                  <a:pt x="374073" y="3217176"/>
                </a:cubicBezTo>
                <a:cubicBezTo>
                  <a:pt x="387496" y="3211423"/>
                  <a:pt x="402214" y="3209074"/>
                  <a:pt x="415637" y="3203321"/>
                </a:cubicBezTo>
                <a:cubicBezTo>
                  <a:pt x="434620" y="3195185"/>
                  <a:pt x="452072" y="3183748"/>
                  <a:pt x="471055" y="3175612"/>
                </a:cubicBezTo>
                <a:cubicBezTo>
                  <a:pt x="498878" y="3163688"/>
                  <a:pt x="539919" y="3154933"/>
                  <a:pt x="568037" y="3147903"/>
                </a:cubicBezTo>
                <a:cubicBezTo>
                  <a:pt x="591128" y="3134048"/>
                  <a:pt x="613224" y="3118382"/>
                  <a:pt x="637309" y="3106339"/>
                </a:cubicBezTo>
                <a:cubicBezTo>
                  <a:pt x="650371" y="3099808"/>
                  <a:pt x="666489" y="3100225"/>
                  <a:pt x="678873" y="3092485"/>
                </a:cubicBezTo>
                <a:cubicBezTo>
                  <a:pt x="703949" y="3076813"/>
                  <a:pt x="725892" y="3056540"/>
                  <a:pt x="748146" y="3037067"/>
                </a:cubicBezTo>
                <a:cubicBezTo>
                  <a:pt x="762891" y="3024165"/>
                  <a:pt x="773094" y="3005887"/>
                  <a:pt x="789709" y="2995503"/>
                </a:cubicBezTo>
                <a:cubicBezTo>
                  <a:pt x="810798" y="2982322"/>
                  <a:pt x="835891" y="2977030"/>
                  <a:pt x="858982" y="2967794"/>
                </a:cubicBezTo>
                <a:cubicBezTo>
                  <a:pt x="883908" y="2893018"/>
                  <a:pt x="853354" y="2952021"/>
                  <a:pt x="928255" y="2898521"/>
                </a:cubicBezTo>
                <a:cubicBezTo>
                  <a:pt x="944198" y="2887133"/>
                  <a:pt x="954766" y="2869501"/>
                  <a:pt x="969818" y="2856958"/>
                </a:cubicBezTo>
                <a:cubicBezTo>
                  <a:pt x="982610" y="2846298"/>
                  <a:pt x="997527" y="2838485"/>
                  <a:pt x="1011382" y="2829249"/>
                </a:cubicBezTo>
                <a:cubicBezTo>
                  <a:pt x="1025237" y="2810776"/>
                  <a:pt x="1041490" y="2793879"/>
                  <a:pt x="1052946" y="2773830"/>
                </a:cubicBezTo>
                <a:cubicBezTo>
                  <a:pt x="1060191" y="2761150"/>
                  <a:pt x="1057677" y="2743671"/>
                  <a:pt x="1066800" y="2732267"/>
                </a:cubicBezTo>
                <a:cubicBezTo>
                  <a:pt x="1077202" y="2719265"/>
                  <a:pt x="1094509" y="2713794"/>
                  <a:pt x="1108364" y="2704558"/>
                </a:cubicBezTo>
                <a:cubicBezTo>
                  <a:pt x="1122219" y="2681467"/>
                  <a:pt x="1134991" y="2657691"/>
                  <a:pt x="1149928" y="2635285"/>
                </a:cubicBezTo>
                <a:cubicBezTo>
                  <a:pt x="1162480" y="2616457"/>
                  <a:pt x="1206808" y="2563088"/>
                  <a:pt x="1219200" y="2538303"/>
                </a:cubicBezTo>
                <a:cubicBezTo>
                  <a:pt x="1273345" y="2430012"/>
                  <a:pt x="1161286" y="2586449"/>
                  <a:pt x="1288473" y="2427467"/>
                </a:cubicBezTo>
                <a:cubicBezTo>
                  <a:pt x="1369330" y="2184894"/>
                  <a:pt x="1266778" y="2487130"/>
                  <a:pt x="1343891" y="2275067"/>
                </a:cubicBezTo>
                <a:cubicBezTo>
                  <a:pt x="1353873" y="2247617"/>
                  <a:pt x="1358538" y="2218064"/>
                  <a:pt x="1371600" y="2191939"/>
                </a:cubicBezTo>
                <a:cubicBezTo>
                  <a:pt x="1390073" y="2154994"/>
                  <a:pt x="1415670" y="2120820"/>
                  <a:pt x="1427018" y="2081103"/>
                </a:cubicBezTo>
                <a:cubicBezTo>
                  <a:pt x="1436255" y="2048776"/>
                  <a:pt x="1445067" y="2016324"/>
                  <a:pt x="1454728" y="1984121"/>
                </a:cubicBezTo>
                <a:cubicBezTo>
                  <a:pt x="1458924" y="1970133"/>
                  <a:pt x="1462051" y="1955620"/>
                  <a:pt x="1468582" y="1942558"/>
                </a:cubicBezTo>
                <a:cubicBezTo>
                  <a:pt x="1476029" y="1927665"/>
                  <a:pt x="1487055" y="1914849"/>
                  <a:pt x="1496291" y="1900994"/>
                </a:cubicBezTo>
                <a:cubicBezTo>
                  <a:pt x="1500729" y="1883244"/>
                  <a:pt x="1514064" y="1823883"/>
                  <a:pt x="1524000" y="1804012"/>
                </a:cubicBezTo>
                <a:cubicBezTo>
                  <a:pt x="1531446" y="1789119"/>
                  <a:pt x="1544262" y="1777342"/>
                  <a:pt x="1551709" y="1762449"/>
                </a:cubicBezTo>
                <a:cubicBezTo>
                  <a:pt x="1609110" y="1647648"/>
                  <a:pt x="1557303" y="1735542"/>
                  <a:pt x="1593273" y="1651612"/>
                </a:cubicBezTo>
                <a:cubicBezTo>
                  <a:pt x="1614366" y="1602394"/>
                  <a:pt x="1620863" y="1596372"/>
                  <a:pt x="1648691" y="1554630"/>
                </a:cubicBezTo>
                <a:cubicBezTo>
                  <a:pt x="1677994" y="1437421"/>
                  <a:pt x="1638076" y="1556699"/>
                  <a:pt x="1704109" y="1457649"/>
                </a:cubicBezTo>
                <a:cubicBezTo>
                  <a:pt x="1712210" y="1445498"/>
                  <a:pt x="1711433" y="1429147"/>
                  <a:pt x="1717964" y="1416085"/>
                </a:cubicBezTo>
                <a:cubicBezTo>
                  <a:pt x="1725411" y="1401192"/>
                  <a:pt x="1736848" y="1388641"/>
                  <a:pt x="1745673" y="1374521"/>
                </a:cubicBezTo>
                <a:cubicBezTo>
                  <a:pt x="1759945" y="1351686"/>
                  <a:pt x="1771909" y="1327389"/>
                  <a:pt x="1787237" y="1305249"/>
                </a:cubicBezTo>
                <a:cubicBezTo>
                  <a:pt x="1813524" y="1267279"/>
                  <a:pt x="1842655" y="1231358"/>
                  <a:pt x="1870364" y="1194412"/>
                </a:cubicBezTo>
                <a:cubicBezTo>
                  <a:pt x="1884219" y="1175939"/>
                  <a:pt x="1895600" y="1155322"/>
                  <a:pt x="1911928" y="1138994"/>
                </a:cubicBezTo>
                <a:lnTo>
                  <a:pt x="1953491" y="1097430"/>
                </a:lnTo>
                <a:cubicBezTo>
                  <a:pt x="1988317" y="992958"/>
                  <a:pt x="1937289" y="1117684"/>
                  <a:pt x="2008909" y="1028158"/>
                </a:cubicBezTo>
                <a:cubicBezTo>
                  <a:pt x="2018032" y="1016754"/>
                  <a:pt x="2014663" y="998745"/>
                  <a:pt x="2022764" y="986594"/>
                </a:cubicBezTo>
                <a:cubicBezTo>
                  <a:pt x="2033633" y="970291"/>
                  <a:pt x="2051785" y="960082"/>
                  <a:pt x="2064328" y="945030"/>
                </a:cubicBezTo>
                <a:cubicBezTo>
                  <a:pt x="2120278" y="877890"/>
                  <a:pt x="2056325" y="921323"/>
                  <a:pt x="2147455" y="875758"/>
                </a:cubicBezTo>
                <a:cubicBezTo>
                  <a:pt x="2161309" y="861903"/>
                  <a:pt x="2173074" y="845582"/>
                  <a:pt x="2189018" y="834194"/>
                </a:cubicBezTo>
                <a:cubicBezTo>
                  <a:pt x="2316479" y="743151"/>
                  <a:pt x="2170461" y="878141"/>
                  <a:pt x="2299855" y="764921"/>
                </a:cubicBezTo>
                <a:cubicBezTo>
                  <a:pt x="2319515" y="747718"/>
                  <a:pt x="2334374" y="725178"/>
                  <a:pt x="2355273" y="709503"/>
                </a:cubicBezTo>
                <a:cubicBezTo>
                  <a:pt x="2371795" y="697111"/>
                  <a:pt x="2393885" y="693798"/>
                  <a:pt x="2410691" y="681794"/>
                </a:cubicBezTo>
                <a:cubicBezTo>
                  <a:pt x="2501498" y="616932"/>
                  <a:pt x="2404661" y="656094"/>
                  <a:pt x="2493818" y="626376"/>
                </a:cubicBezTo>
                <a:cubicBezTo>
                  <a:pt x="2642334" y="527366"/>
                  <a:pt x="2416941" y="681552"/>
                  <a:pt x="2576946" y="557103"/>
                </a:cubicBezTo>
                <a:cubicBezTo>
                  <a:pt x="2603233" y="536657"/>
                  <a:pt x="2660073" y="501685"/>
                  <a:pt x="2660073" y="501685"/>
                </a:cubicBezTo>
                <a:cubicBezTo>
                  <a:pt x="2669309" y="487830"/>
                  <a:pt x="2674780" y="470523"/>
                  <a:pt x="2687782" y="460121"/>
                </a:cubicBezTo>
                <a:cubicBezTo>
                  <a:pt x="2699186" y="450998"/>
                  <a:pt x="2716284" y="452798"/>
                  <a:pt x="2729346" y="446267"/>
                </a:cubicBezTo>
                <a:cubicBezTo>
                  <a:pt x="2744239" y="438821"/>
                  <a:pt x="2756452" y="426819"/>
                  <a:pt x="2770909" y="418558"/>
                </a:cubicBezTo>
                <a:cubicBezTo>
                  <a:pt x="2788841" y="408311"/>
                  <a:pt x="2808396" y="401096"/>
                  <a:pt x="2826328" y="390849"/>
                </a:cubicBezTo>
                <a:cubicBezTo>
                  <a:pt x="2840785" y="382588"/>
                  <a:pt x="2852675" y="369902"/>
                  <a:pt x="2867891" y="363139"/>
                </a:cubicBezTo>
                <a:cubicBezTo>
                  <a:pt x="2894581" y="351276"/>
                  <a:pt x="2923309" y="344666"/>
                  <a:pt x="2951018" y="335430"/>
                </a:cubicBezTo>
                <a:cubicBezTo>
                  <a:pt x="2964873" y="330812"/>
                  <a:pt x="2979520" y="328107"/>
                  <a:pt x="2992582" y="321576"/>
                </a:cubicBezTo>
                <a:cubicBezTo>
                  <a:pt x="3061062" y="287336"/>
                  <a:pt x="3028407" y="300398"/>
                  <a:pt x="3089564" y="280012"/>
                </a:cubicBezTo>
                <a:cubicBezTo>
                  <a:pt x="3171618" y="218472"/>
                  <a:pt x="3125778" y="251251"/>
                  <a:pt x="3228109" y="183030"/>
                </a:cubicBezTo>
                <a:cubicBezTo>
                  <a:pt x="3265597" y="158038"/>
                  <a:pt x="3281150" y="145189"/>
                  <a:pt x="3325091" y="127612"/>
                </a:cubicBezTo>
                <a:cubicBezTo>
                  <a:pt x="3352210" y="116764"/>
                  <a:pt x="3380509" y="109139"/>
                  <a:pt x="3408218" y="99903"/>
                </a:cubicBezTo>
                <a:lnTo>
                  <a:pt x="3449782" y="86049"/>
                </a:lnTo>
                <a:cubicBezTo>
                  <a:pt x="3463637" y="81431"/>
                  <a:pt x="3477178" y="75736"/>
                  <a:pt x="3491346" y="72194"/>
                </a:cubicBezTo>
                <a:lnTo>
                  <a:pt x="3602182" y="44485"/>
                </a:lnTo>
                <a:lnTo>
                  <a:pt x="3657600" y="30630"/>
                </a:lnTo>
                <a:cubicBezTo>
                  <a:pt x="3676073" y="26012"/>
                  <a:pt x="3694954" y="22797"/>
                  <a:pt x="3713018" y="16776"/>
                </a:cubicBezTo>
                <a:cubicBezTo>
                  <a:pt x="3763344" y="0"/>
                  <a:pt x="3739978" y="2921"/>
                  <a:pt x="3782291" y="2921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57200" y="417514"/>
            <a:ext cx="8229600" cy="868346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63500" contourW="6350">
              <a:bevelT w="133350" h="82550" prst="angle"/>
              <a:bevelB w="88900" h="177800"/>
              <a:contourClr>
                <a:srgbClr val="6600FF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en-US" sz="3600" b="1" dirty="0" smtClean="0">
                <a:ln>
                  <a:solidFill>
                    <a:srgbClr val="6600CC"/>
                  </a:solidFill>
                </a:ln>
                <a:solidFill>
                  <a:srgbClr val="CC00FF"/>
                </a:solidFill>
                <a:latin typeface="+mj-lt"/>
                <a:ea typeface="+mj-ea"/>
                <a:cs typeface="+mj-cs"/>
              </a:rPr>
              <a:t>СОДЕРЖАНИЕ:</a:t>
            </a:r>
            <a:endParaRPr kumimoji="0" lang="ru-RU" altLang="en-US" sz="3600" b="1" i="0" u="none" strike="noStrike" kern="1200" cap="none" spc="0" normalizeH="0" baseline="0" noProof="0" dirty="0">
              <a:ln>
                <a:solidFill>
                  <a:srgbClr val="6600CC"/>
                </a:solidFill>
              </a:ln>
              <a:solidFill>
                <a:srgbClr val="CC00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14546" y="1214422"/>
            <a:ext cx="23673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Сравнение показателей рождаемости и смертности</a:t>
            </a:r>
            <a:endParaRPr lang="ru-RU" sz="20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1214422"/>
            <a:ext cx="2841993" cy="1928827"/>
          </a:xfrm>
          <a:prstGeom prst="ellipse">
            <a:avLst/>
          </a:prstGeom>
          <a:ln w="127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4" name="TextBox 13"/>
          <p:cNvSpPr txBox="1"/>
          <p:nvPr/>
        </p:nvSpPr>
        <p:spPr>
          <a:xfrm>
            <a:off x="4786314" y="3078304"/>
            <a:ext cx="38576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Взаимосвязь показателей и их воздействие на численность</a:t>
            </a:r>
            <a:endParaRPr lang="ru-RU" sz="2000" dirty="0"/>
          </a:p>
        </p:txBody>
      </p:sp>
      <p:grpSp>
        <p:nvGrpSpPr>
          <p:cNvPr id="33" name="Группа 32"/>
          <p:cNvGrpSpPr/>
          <p:nvPr/>
        </p:nvGrpSpPr>
        <p:grpSpPr>
          <a:xfrm>
            <a:off x="4500562" y="4143389"/>
            <a:ext cx="2884309" cy="2000255"/>
            <a:chOff x="1357322" y="4286256"/>
            <a:chExt cx="2884309" cy="2000255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428760" y="4286256"/>
              <a:ext cx="2812871" cy="1285884"/>
            </a:xfrm>
            <a:prstGeom prst="rect">
              <a:avLst/>
            </a:prstGeom>
            <a:ln w="3175"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357322" y="5000636"/>
              <a:ext cx="1295400" cy="1285875"/>
            </a:xfrm>
            <a:prstGeom prst="ellipse">
              <a:avLst/>
            </a:prstGeom>
            <a:ln w="12700" cap="rnd">
              <a:solidFill>
                <a:srgbClr val="333333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</p:grpSp>
      <p:sp>
        <p:nvSpPr>
          <p:cNvPr id="31" name="TextBox 30"/>
          <p:cNvSpPr txBox="1"/>
          <p:nvPr/>
        </p:nvSpPr>
        <p:spPr>
          <a:xfrm>
            <a:off x="5929322" y="5572158"/>
            <a:ext cx="25002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Ситуация в России</a:t>
            </a:r>
            <a:endParaRPr lang="ru-RU" sz="2000" dirty="0"/>
          </a:p>
        </p:txBody>
      </p:sp>
      <p:sp>
        <p:nvSpPr>
          <p:cNvPr id="23" name="Управляющая кнопка: далее 22">
            <a:hlinkClick r:id="rId5" action="ppaction://hlinksldjump" highlightClick="1"/>
          </p:cNvPr>
          <p:cNvSpPr/>
          <p:nvPr/>
        </p:nvSpPr>
        <p:spPr>
          <a:xfrm>
            <a:off x="8286776" y="6072206"/>
            <a:ext cx="571504" cy="357190"/>
          </a:xfrm>
          <a:prstGeom prst="actionButtonForwardNext">
            <a:avLst/>
          </a:prstGeom>
          <a:solidFill>
            <a:schemeClr val="accent1">
              <a:tint val="100000"/>
              <a:shade val="100000"/>
              <a:hueMod val="100000"/>
              <a:satMod val="150000"/>
              <a:alpha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1714512" y="3714752"/>
            <a:ext cx="25002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Деловая игра</a:t>
            </a:r>
            <a:endParaRPr lang="ru-RU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14414" y="4143380"/>
            <a:ext cx="2135093" cy="1900233"/>
          </a:xfrm>
          <a:prstGeom prst="ellipse">
            <a:avLst/>
          </a:prstGeom>
          <a:ln w="127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Аксёнова Л.В. 244-277-303</a:t>
            </a:r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1" grpId="0"/>
      <p:bldP spid="14" grpId="0"/>
      <p:bldP spid="31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3170950" y="257832"/>
            <a:ext cx="2857520" cy="785818"/>
          </a:xfrm>
          <a:prstGeom prst="roundRect">
            <a:avLst/>
          </a:prstGeom>
          <a:gradFill>
            <a:gsLst>
              <a:gs pos="0">
                <a:srgbClr val="92D050"/>
              </a:gs>
              <a:gs pos="30000">
                <a:srgbClr val="7ABC32"/>
              </a:gs>
              <a:gs pos="88000">
                <a:srgbClr val="517D21"/>
              </a:gs>
              <a:gs pos="100000">
                <a:srgbClr val="2B4212"/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Рождаемость</a:t>
            </a:r>
            <a:endParaRPr lang="ru-RU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143636" y="1199908"/>
            <a:ext cx="2857520" cy="1143008"/>
          </a:xfrm>
          <a:prstGeom prst="roundRect">
            <a:avLst/>
          </a:prstGeom>
          <a:gradFill>
            <a:gsLst>
              <a:gs pos="0">
                <a:srgbClr val="FFFFB9"/>
              </a:gs>
              <a:gs pos="30000">
                <a:srgbClr val="FFFF71"/>
              </a:gs>
              <a:gs pos="88000">
                <a:srgbClr val="C8C300"/>
              </a:gs>
              <a:gs pos="100000">
                <a:srgbClr val="797600"/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Скорость снижения численности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157491" y="257832"/>
            <a:ext cx="2857520" cy="785818"/>
          </a:xfrm>
          <a:prstGeom prst="roundRect">
            <a:avLst/>
          </a:prstGeom>
          <a:gradFill>
            <a:gsLst>
              <a:gs pos="0">
                <a:srgbClr val="92D050"/>
              </a:gs>
              <a:gs pos="30000">
                <a:srgbClr val="7ABC32"/>
              </a:gs>
              <a:gs pos="88000">
                <a:srgbClr val="517D21"/>
              </a:gs>
              <a:gs pos="100000">
                <a:srgbClr val="2B4212"/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Смертность</a:t>
            </a:r>
            <a:endParaRPr lang="ru-RU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170950" y="1199908"/>
            <a:ext cx="2857520" cy="1143008"/>
          </a:xfrm>
          <a:prstGeom prst="roundRect">
            <a:avLst/>
          </a:prstGeom>
          <a:gradFill>
            <a:gsLst>
              <a:gs pos="0">
                <a:srgbClr val="FFFFB9"/>
              </a:gs>
              <a:gs pos="30000">
                <a:srgbClr val="FFFF71"/>
              </a:gs>
              <a:gs pos="88000">
                <a:srgbClr val="C8C300"/>
              </a:gs>
              <a:gs pos="100000">
                <a:srgbClr val="797600"/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Скорость увеличения численности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58862" y="257832"/>
            <a:ext cx="2857520" cy="785818"/>
          </a:xfrm>
          <a:prstGeom prst="roundRect">
            <a:avLst/>
          </a:prstGeom>
          <a:gradFill>
            <a:gsLst>
              <a:gs pos="0">
                <a:srgbClr val="92D050"/>
              </a:gs>
              <a:gs pos="30000">
                <a:srgbClr val="7ABC32"/>
              </a:gs>
              <a:gs pos="88000">
                <a:srgbClr val="517D21"/>
              </a:gs>
              <a:gs pos="100000">
                <a:srgbClr val="2B4212"/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Признаки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42844" y="1199908"/>
            <a:ext cx="2857520" cy="1143008"/>
          </a:xfrm>
          <a:prstGeom prst="roundRect">
            <a:avLst/>
          </a:prstGeom>
          <a:gradFill>
            <a:gsLst>
              <a:gs pos="0">
                <a:srgbClr val="92D050"/>
              </a:gs>
              <a:gs pos="30000">
                <a:srgbClr val="7ABC32"/>
              </a:gs>
              <a:gs pos="88000">
                <a:srgbClr val="517D21"/>
              </a:gs>
              <a:gs pos="100000">
                <a:srgbClr val="2B4212"/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определению</a:t>
            </a:r>
            <a:endParaRPr lang="ru-RU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rot="5400000">
            <a:off x="-178615" y="3321061"/>
            <a:ext cx="6500834" cy="1588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2822575" y="3321061"/>
            <a:ext cx="6500834" cy="1588"/>
          </a:xfrm>
          <a:prstGeom prst="line">
            <a:avLst/>
          </a:prstGeom>
          <a:ln>
            <a:solidFill>
              <a:srgbClr val="005C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0" y="1115088"/>
            <a:ext cx="9144000" cy="1588"/>
          </a:xfrm>
          <a:prstGeom prst="line">
            <a:avLst/>
          </a:prstGeom>
          <a:ln w="12700">
            <a:gradFill flip="none" rotWithShape="1">
              <a:gsLst>
                <a:gs pos="0">
                  <a:schemeClr val="accent1">
                    <a:lumMod val="40000"/>
                    <a:lumOff val="60000"/>
                  </a:schemeClr>
                </a:gs>
                <a:gs pos="50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-32" y="2414354"/>
            <a:ext cx="9144000" cy="1588"/>
          </a:xfrm>
          <a:prstGeom prst="line">
            <a:avLst/>
          </a:prstGeom>
          <a:ln w="12700">
            <a:gradFill flip="none" rotWithShape="1">
              <a:gsLst>
                <a:gs pos="0">
                  <a:schemeClr val="accent1">
                    <a:lumMod val="40000"/>
                    <a:lumOff val="60000"/>
                  </a:schemeClr>
                </a:gs>
                <a:gs pos="50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Скругленный прямоугольник 29"/>
          <p:cNvSpPr/>
          <p:nvPr/>
        </p:nvSpPr>
        <p:spPr>
          <a:xfrm>
            <a:off x="142844" y="2472410"/>
            <a:ext cx="2857520" cy="1285884"/>
          </a:xfrm>
          <a:prstGeom prst="roundRect">
            <a:avLst/>
          </a:prstGeom>
          <a:gradFill>
            <a:gsLst>
              <a:gs pos="0">
                <a:srgbClr val="92D050"/>
              </a:gs>
              <a:gs pos="30000">
                <a:srgbClr val="7ABC32"/>
              </a:gs>
              <a:gs pos="88000">
                <a:srgbClr val="517D21"/>
              </a:gs>
              <a:gs pos="100000">
                <a:srgbClr val="2B4212"/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Относительные (удельные) показатели</a:t>
            </a:r>
            <a:endParaRPr lang="ru-RU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3157095" y="2472410"/>
            <a:ext cx="2857520" cy="1285884"/>
          </a:xfrm>
          <a:prstGeom prst="roundRect">
            <a:avLst/>
          </a:prstGeom>
          <a:gradFill>
            <a:gsLst>
              <a:gs pos="0">
                <a:srgbClr val="FFFFB9"/>
              </a:gs>
              <a:gs pos="30000">
                <a:srgbClr val="FFFF71"/>
              </a:gs>
              <a:gs pos="88000">
                <a:srgbClr val="C8C300"/>
              </a:gs>
              <a:gs pos="100000">
                <a:srgbClr val="797600"/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% особей народившихся за единичный отрезок времени 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6143636" y="2472410"/>
            <a:ext cx="2857520" cy="1285884"/>
          </a:xfrm>
          <a:prstGeom prst="roundRect">
            <a:avLst/>
          </a:prstGeom>
          <a:gradFill>
            <a:gsLst>
              <a:gs pos="0">
                <a:srgbClr val="FFFFB9"/>
              </a:gs>
              <a:gs pos="30000">
                <a:srgbClr val="FFFF71"/>
              </a:gs>
              <a:gs pos="88000">
                <a:srgbClr val="C8C300"/>
              </a:gs>
              <a:gs pos="100000">
                <a:srgbClr val="797600"/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% особей погибших в единичный отрезок времени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-32" y="3829732"/>
            <a:ext cx="9144000" cy="1588"/>
          </a:xfrm>
          <a:prstGeom prst="line">
            <a:avLst/>
          </a:prstGeom>
          <a:ln w="12700">
            <a:gradFill flip="none" rotWithShape="1">
              <a:gsLst>
                <a:gs pos="0">
                  <a:schemeClr val="accent1">
                    <a:lumMod val="40000"/>
                    <a:lumOff val="60000"/>
                  </a:schemeClr>
                </a:gs>
                <a:gs pos="50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Скругленный прямоугольник 33"/>
          <p:cNvSpPr/>
          <p:nvPr/>
        </p:nvSpPr>
        <p:spPr>
          <a:xfrm>
            <a:off x="142844" y="3915684"/>
            <a:ext cx="2857520" cy="970259"/>
          </a:xfrm>
          <a:prstGeom prst="roundRect">
            <a:avLst/>
          </a:prstGeom>
          <a:gradFill>
            <a:gsLst>
              <a:gs pos="0">
                <a:srgbClr val="92D050"/>
              </a:gs>
              <a:gs pos="30000">
                <a:srgbClr val="7ABC32"/>
              </a:gs>
              <a:gs pos="88000">
                <a:srgbClr val="517D21"/>
              </a:gs>
              <a:gs pos="100000">
                <a:srgbClr val="2B4212"/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благоприятных условиях</a:t>
            </a:r>
            <a:endParaRPr lang="ru-RU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3143240" y="3931702"/>
            <a:ext cx="2857520" cy="970259"/>
          </a:xfrm>
          <a:prstGeom prst="roundRect">
            <a:avLst/>
          </a:prstGeom>
          <a:gradFill>
            <a:gsLst>
              <a:gs pos="0">
                <a:srgbClr val="FFFFB9"/>
              </a:gs>
              <a:gs pos="30000">
                <a:srgbClr val="FFFF71"/>
              </a:gs>
              <a:gs pos="88000">
                <a:srgbClr val="C8C300"/>
              </a:gs>
              <a:gs pos="100000">
                <a:srgbClr val="797600"/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Максимальной рождаемости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6143636" y="3915684"/>
            <a:ext cx="2857520" cy="970259"/>
          </a:xfrm>
          <a:prstGeom prst="roundRect">
            <a:avLst/>
          </a:prstGeom>
          <a:gradFill>
            <a:gsLst>
              <a:gs pos="0">
                <a:srgbClr val="FFFFB9"/>
              </a:gs>
              <a:gs pos="30000">
                <a:srgbClr val="FFFF71"/>
              </a:gs>
              <a:gs pos="88000">
                <a:srgbClr val="C8C300"/>
              </a:gs>
              <a:gs pos="100000">
                <a:srgbClr val="797600"/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Минимальная смертность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142844" y="5072074"/>
            <a:ext cx="2857520" cy="1143008"/>
          </a:xfrm>
          <a:prstGeom prst="roundRect">
            <a:avLst/>
          </a:prstGeom>
          <a:gradFill>
            <a:gsLst>
              <a:gs pos="0">
                <a:srgbClr val="92D050"/>
              </a:gs>
              <a:gs pos="30000">
                <a:srgbClr val="7ABC32"/>
              </a:gs>
              <a:gs pos="88000">
                <a:srgbClr val="517D21"/>
              </a:gs>
              <a:gs pos="100000">
                <a:srgbClr val="2B4212"/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Величина показателя зависит от</a:t>
            </a:r>
            <a:endParaRPr lang="ru-RU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-32" y="4972740"/>
            <a:ext cx="9144000" cy="1588"/>
          </a:xfrm>
          <a:prstGeom prst="line">
            <a:avLst/>
          </a:prstGeom>
          <a:ln w="12700">
            <a:gradFill flip="none" rotWithShape="1">
              <a:gsLst>
                <a:gs pos="0">
                  <a:schemeClr val="accent1">
                    <a:lumMod val="40000"/>
                    <a:lumOff val="60000"/>
                  </a:schemeClr>
                </a:gs>
                <a:gs pos="50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Скругленный прямоугольник 38"/>
          <p:cNvSpPr/>
          <p:nvPr/>
        </p:nvSpPr>
        <p:spPr>
          <a:xfrm>
            <a:off x="3143240" y="5072074"/>
            <a:ext cx="2857520" cy="1143008"/>
          </a:xfrm>
          <a:prstGeom prst="roundRect">
            <a:avLst/>
          </a:prstGeom>
          <a:gradFill>
            <a:gsLst>
              <a:gs pos="0">
                <a:srgbClr val="FFFFB9"/>
              </a:gs>
              <a:gs pos="30000">
                <a:srgbClr val="FFFF71"/>
              </a:gs>
              <a:gs pos="88000">
                <a:srgbClr val="C8C300"/>
              </a:gs>
              <a:gs pos="100000">
                <a:srgbClr val="797600"/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Количества самок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6143636" y="5072074"/>
            <a:ext cx="2857520" cy="1143008"/>
          </a:xfrm>
          <a:prstGeom prst="roundRect">
            <a:avLst/>
          </a:prstGeom>
          <a:gradFill>
            <a:gsLst>
              <a:gs pos="0">
                <a:srgbClr val="FFFFB9"/>
              </a:gs>
              <a:gs pos="30000">
                <a:srgbClr val="FFFF71"/>
              </a:gs>
              <a:gs pos="88000">
                <a:srgbClr val="C8C300"/>
              </a:gs>
              <a:gs pos="100000">
                <a:srgbClr val="797600"/>
              </a:gs>
            </a:gsLst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От внешних факторов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4" name="Управляющая кнопка: далее 23">
            <a:hlinkClick r:id="rId2" action="ppaction://hlinksldjump" highlightClick="1"/>
          </p:cNvPr>
          <p:cNvSpPr/>
          <p:nvPr/>
        </p:nvSpPr>
        <p:spPr>
          <a:xfrm>
            <a:off x="1500166" y="6473124"/>
            <a:ext cx="571504" cy="357166"/>
          </a:xfrm>
          <a:prstGeom prst="actionButtonForwardNext">
            <a:avLst/>
          </a:prstGeom>
          <a:solidFill>
            <a:schemeClr val="accent1">
              <a:tint val="100000"/>
              <a:shade val="100000"/>
              <a:hueMod val="100000"/>
              <a:satMod val="150000"/>
              <a:alpha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Нижний колонтитул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Аксёнова Л.В. 244-277-303</a:t>
            </a:r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31" grpId="0" animBg="1"/>
      <p:bldP spid="32" grpId="0" animBg="1"/>
      <p:bldP spid="35" grpId="0" animBg="1"/>
      <p:bldP spid="36" grpId="0" animBg="1"/>
      <p:bldP spid="39" grpId="0" animBg="1"/>
      <p:bldP spid="40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Управляющая кнопка: далее 12">
            <a:hlinkClick r:id="rId2" action="ppaction://hlinksldjump" highlightClick="1"/>
          </p:cNvPr>
          <p:cNvSpPr/>
          <p:nvPr/>
        </p:nvSpPr>
        <p:spPr>
          <a:xfrm>
            <a:off x="1285852" y="6457972"/>
            <a:ext cx="571504" cy="357166"/>
          </a:xfrm>
          <a:prstGeom prst="actionButtonForwardNext">
            <a:avLst/>
          </a:prstGeom>
          <a:solidFill>
            <a:schemeClr val="accent1">
              <a:tint val="100000"/>
              <a:shade val="100000"/>
              <a:hueMod val="100000"/>
              <a:satMod val="150000"/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Управляющая кнопка: сведения 14">
            <a:hlinkClick r:id="" action="ppaction://noaction" highlightClick="1"/>
          </p:cNvPr>
          <p:cNvSpPr/>
          <p:nvPr/>
        </p:nvSpPr>
        <p:spPr>
          <a:xfrm>
            <a:off x="8429652" y="5857892"/>
            <a:ext cx="428628" cy="428628"/>
          </a:xfrm>
          <a:prstGeom prst="actionButtonInformation">
            <a:avLst/>
          </a:prstGeom>
          <a:solidFill>
            <a:schemeClr val="accent1">
              <a:tint val="100000"/>
              <a:shade val="100000"/>
              <a:hueMod val="100000"/>
              <a:satMod val="150000"/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2857496"/>
            <a:ext cx="3200400" cy="3200400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61703" y="2928934"/>
            <a:ext cx="3953701" cy="3071834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12" name="Заголовок 1"/>
          <p:cNvSpPr txBox="1">
            <a:spLocks/>
          </p:cNvSpPr>
          <p:nvPr/>
        </p:nvSpPr>
        <p:spPr>
          <a:xfrm>
            <a:off x="214282" y="2203464"/>
            <a:ext cx="4257676" cy="868346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63500" contourW="6350">
              <a:bevelT w="133350" h="82550" prst="angle"/>
              <a:bevelB w="88900" h="177800"/>
              <a:contourClr>
                <a:srgbClr val="6600FF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3600" b="1" i="0" u="none" strike="noStrike" kern="1200" cap="none" spc="0" normalizeH="0" baseline="0" noProof="0" dirty="0" smtClean="0">
                <a:ln>
                  <a:solidFill>
                    <a:srgbClr val="6600CC"/>
                  </a:solidFill>
                </a:ln>
                <a:solidFill>
                  <a:srgbClr val="CC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РОЖДАЕМОСТЬ</a:t>
            </a:r>
            <a:endParaRPr kumimoji="0" lang="ru-RU" altLang="en-US" sz="3600" b="1" i="0" u="none" strike="noStrike" kern="1200" cap="none" spc="0" normalizeH="0" baseline="0" noProof="0" dirty="0">
              <a:ln>
                <a:solidFill>
                  <a:srgbClr val="6600CC"/>
                </a:solidFill>
              </a:ln>
              <a:solidFill>
                <a:srgbClr val="CC00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5100638" y="2203464"/>
            <a:ext cx="3614766" cy="868346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63500" contourW="6350">
              <a:bevelT w="133350" h="82550" prst="angle"/>
              <a:bevelB w="88900" h="177800"/>
              <a:contourClr>
                <a:srgbClr val="6600FF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en-US" sz="3600" b="1" dirty="0" smtClean="0">
                <a:ln>
                  <a:solidFill>
                    <a:srgbClr val="6600CC"/>
                  </a:solidFill>
                </a:ln>
                <a:solidFill>
                  <a:srgbClr val="CC00FF"/>
                </a:solidFill>
                <a:latin typeface="+mj-lt"/>
                <a:ea typeface="+mj-ea"/>
                <a:cs typeface="+mj-cs"/>
              </a:rPr>
              <a:t>СМЕРТНОСТЬ</a:t>
            </a:r>
            <a:endParaRPr kumimoji="0" lang="ru-RU" altLang="en-US" sz="3600" b="1" i="0" u="none" strike="noStrike" kern="1200" cap="none" spc="0" normalizeH="0" baseline="0" noProof="0" dirty="0">
              <a:ln>
                <a:solidFill>
                  <a:srgbClr val="6600CC"/>
                </a:solidFill>
              </a:ln>
              <a:solidFill>
                <a:srgbClr val="CC00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71472" y="142852"/>
            <a:ext cx="8215370" cy="1214446"/>
          </a:xfrm>
          <a:prstGeom prst="roundRect">
            <a:avLst/>
          </a:prstGeom>
          <a:ln>
            <a:solidFill>
              <a:srgbClr val="CC00F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</a:rPr>
              <a:t>Правила составления </a:t>
            </a:r>
            <a:r>
              <a:rPr lang="ru-RU" sz="4000" dirty="0" err="1" smtClean="0">
                <a:solidFill>
                  <a:schemeClr val="bg2">
                    <a:lumMod val="25000"/>
                  </a:schemeClr>
                </a:solidFill>
              </a:rPr>
              <a:t>синквейна</a:t>
            </a:r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</a:rPr>
              <a:t>:</a:t>
            </a:r>
            <a:endParaRPr lang="ru-RU" sz="4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71472" y="142852"/>
            <a:ext cx="8215370" cy="1214446"/>
          </a:xfrm>
          <a:prstGeom prst="roundRect">
            <a:avLst/>
          </a:prstGeom>
          <a:ln>
            <a:solidFill>
              <a:srgbClr val="CC00F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</a:rPr>
              <a:t>Составьте </a:t>
            </a:r>
            <a:r>
              <a:rPr lang="ru-RU" sz="4000" dirty="0" err="1" smtClean="0">
                <a:solidFill>
                  <a:schemeClr val="bg2">
                    <a:lumMod val="25000"/>
                  </a:schemeClr>
                </a:solidFill>
              </a:rPr>
              <a:t>синквейн</a:t>
            </a:r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</a:rPr>
              <a:t> на термины:</a:t>
            </a:r>
            <a:endParaRPr lang="ru-RU" sz="4000" dirty="0">
              <a:solidFill>
                <a:schemeClr val="bg2">
                  <a:lumMod val="25000"/>
                </a:schemeClr>
              </a:solidFill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0" y="1458000"/>
            <a:ext cx="9144032" cy="5400000"/>
            <a:chOff x="9644130" y="1147787"/>
            <a:chExt cx="9144032" cy="5781675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9644130" y="1147787"/>
              <a:ext cx="9144032" cy="5781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" name="Содержимое 2"/>
            <p:cNvSpPr txBox="1">
              <a:spLocks/>
            </p:cNvSpPr>
            <p:nvPr/>
          </p:nvSpPr>
          <p:spPr>
            <a:xfrm>
              <a:off x="10287040" y="1500174"/>
              <a:ext cx="8229600" cy="5043510"/>
            </a:xfrm>
            <a:prstGeom prst="rect">
              <a:avLst/>
            </a:prstGeom>
          </p:spPr>
          <p:txBody>
            <a:bodyPr vert="horz" rtlCol="0">
              <a:normAutofit lnSpcReduction="10000"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20000"/>
                </a:lnSpc>
                <a:spcBef>
                  <a:spcPts val="6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Char char="ü"/>
                <a:tabLst/>
                <a:defRPr/>
              </a:pPr>
              <a:r>
                <a:rPr kumimoji="0" lang="ru-RU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Times New Roman" pitchFamily="18" charset="0"/>
                  <a:cs typeface="Times New Roman" pitchFamily="18" charset="0"/>
                </a:rPr>
                <a:t>Первая строка содержит </a:t>
              </a:r>
              <a:r>
                <a:rPr kumimoji="0" lang="ru-RU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+mn-lt"/>
                  <a:ea typeface="Times New Roman" pitchFamily="18" charset="0"/>
                  <a:cs typeface="Times New Roman" pitchFamily="18" charset="0"/>
                </a:rPr>
                <a:t>одно слово (существительное) </a:t>
              </a:r>
              <a:r>
                <a:rPr kumimoji="0" lang="ru-RU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Times New Roman" pitchFamily="18" charset="0"/>
                  <a:cs typeface="Times New Roman" pitchFamily="18" charset="0"/>
                </a:rPr>
                <a:t>– термин, понятие.</a:t>
              </a:r>
              <a:endPara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20000"/>
                </a:lnSpc>
                <a:spcBef>
                  <a:spcPts val="6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Char char="ü"/>
                <a:tabLst/>
                <a:defRPr/>
              </a:pPr>
              <a:r>
                <a:rPr kumimoji="0" lang="ru-RU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Times New Roman" pitchFamily="18" charset="0"/>
                  <a:cs typeface="Times New Roman" pitchFamily="18" charset="0"/>
                </a:rPr>
                <a:t>Вторая строка содержит </a:t>
              </a:r>
              <a:r>
                <a:rPr kumimoji="0" lang="ru-RU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+mn-lt"/>
                  <a:ea typeface="Times New Roman" pitchFamily="18" charset="0"/>
                  <a:cs typeface="Times New Roman" pitchFamily="18" charset="0"/>
                </a:rPr>
                <a:t>два слова (прилагательных) </a:t>
              </a:r>
              <a:r>
                <a:rPr kumimoji="0" lang="ru-RU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Times New Roman" pitchFamily="18" charset="0"/>
                  <a:cs typeface="Times New Roman" pitchFamily="18" charset="0"/>
                </a:rPr>
                <a:t>– определение предмета.</a:t>
              </a:r>
              <a:endPara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20000"/>
                </a:lnSpc>
                <a:spcBef>
                  <a:spcPts val="6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Char char="ü"/>
                <a:tabLst/>
                <a:defRPr/>
              </a:pPr>
              <a:r>
                <a:rPr kumimoji="0" lang="ru-RU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Times New Roman" pitchFamily="18" charset="0"/>
                  <a:cs typeface="Times New Roman" pitchFamily="18" charset="0"/>
                </a:rPr>
                <a:t>Третья строка содержит </a:t>
              </a:r>
              <a:r>
                <a:rPr kumimoji="0" lang="ru-RU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+mn-lt"/>
                  <a:ea typeface="Times New Roman" pitchFamily="18" charset="0"/>
                  <a:cs typeface="Times New Roman" pitchFamily="18" charset="0"/>
                </a:rPr>
                <a:t>три глагола</a:t>
              </a:r>
              <a:r>
                <a:rPr kumimoji="0" lang="ru-RU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Times New Roman" pitchFamily="18" charset="0"/>
                  <a:cs typeface="Times New Roman" pitchFamily="18" charset="0"/>
                </a:rPr>
                <a:t>, определяющие деятельность, функции «героя» </a:t>
              </a:r>
              <a:r>
                <a:rPr kumimoji="0" lang="ru-RU" sz="24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Times New Roman" pitchFamily="18" charset="0"/>
                  <a:cs typeface="Times New Roman" pitchFamily="18" charset="0"/>
                </a:rPr>
                <a:t>синквейна</a:t>
              </a:r>
              <a:r>
                <a:rPr kumimoji="0" lang="ru-RU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Times New Roman" pitchFamily="18" charset="0"/>
                  <a:cs typeface="Times New Roman" pitchFamily="18" charset="0"/>
                </a:rPr>
                <a:t>.</a:t>
              </a:r>
              <a:endPara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20000"/>
                </a:lnSpc>
                <a:spcBef>
                  <a:spcPts val="6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Char char="ü"/>
                <a:tabLst/>
                <a:defRPr/>
              </a:pPr>
              <a:r>
                <a:rPr kumimoji="0" lang="ru-RU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Times New Roman" pitchFamily="18" charset="0"/>
                  <a:cs typeface="Times New Roman" pitchFamily="18" charset="0"/>
                </a:rPr>
                <a:t>Четвертая строка состоит из </a:t>
              </a:r>
              <a:r>
                <a:rPr kumimoji="0" lang="ru-RU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+mn-lt"/>
                  <a:ea typeface="Times New Roman" pitchFamily="18" charset="0"/>
                  <a:cs typeface="Times New Roman" pitchFamily="18" charset="0"/>
                </a:rPr>
                <a:t>предложения из 4-х слов</a:t>
              </a:r>
              <a:r>
                <a:rPr kumimoji="0" lang="ru-RU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uLnTx/>
                  <a:uFillTx/>
                  <a:latin typeface="+mn-lt"/>
                  <a:ea typeface="Times New Roman" pitchFamily="18" charset="0"/>
                  <a:cs typeface="Times New Roman" pitchFamily="18" charset="0"/>
                </a:rPr>
                <a:t>, </a:t>
              </a:r>
              <a:r>
                <a:rPr kumimoji="0" lang="ru-RU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Times New Roman" pitchFamily="18" charset="0"/>
                  <a:cs typeface="Times New Roman" pitchFamily="18" charset="0"/>
                </a:rPr>
                <a:t>раскрывающие смысл главного слова </a:t>
              </a:r>
              <a:r>
                <a:rPr kumimoji="0" lang="ru-RU" sz="24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Times New Roman" pitchFamily="18" charset="0"/>
                  <a:cs typeface="Times New Roman" pitchFamily="18" charset="0"/>
                </a:rPr>
                <a:t>синквейна</a:t>
              </a:r>
              <a:r>
                <a:rPr kumimoji="0" lang="ru-RU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Times New Roman" pitchFamily="18" charset="0"/>
                  <a:cs typeface="Times New Roman" pitchFamily="18" charset="0"/>
                </a:rPr>
                <a:t>.</a:t>
              </a:r>
              <a:endPara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20000"/>
                </a:lnSpc>
                <a:spcBef>
                  <a:spcPts val="6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Char char="ü"/>
                <a:tabLst/>
                <a:defRPr/>
              </a:pPr>
              <a:r>
                <a:rPr kumimoji="0" lang="ru-RU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Times New Roman" pitchFamily="18" charset="0"/>
                  <a:cs typeface="Times New Roman" pitchFamily="18" charset="0"/>
                </a:rPr>
                <a:t>Последняя строка- </a:t>
              </a:r>
              <a:r>
                <a:rPr kumimoji="0" lang="ru-RU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+mn-lt"/>
                  <a:ea typeface="Times New Roman" pitchFamily="18" charset="0"/>
                  <a:cs typeface="Times New Roman" pitchFamily="18" charset="0"/>
                </a:rPr>
                <a:t>одно слово – резюме (синоним) </a:t>
              </a:r>
              <a:r>
                <a:rPr kumimoji="0" lang="ru-RU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Times New Roman" pitchFamily="18" charset="0"/>
                  <a:cs typeface="Times New Roman" pitchFamily="18" charset="0"/>
                </a:rPr>
                <a:t>главного слова </a:t>
              </a:r>
              <a:r>
                <a:rPr kumimoji="0" lang="ru-RU" sz="24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Times New Roman" pitchFamily="18" charset="0"/>
                  <a:cs typeface="Times New Roman" pitchFamily="18" charset="0"/>
                </a:rPr>
                <a:t>синквейна</a:t>
              </a:r>
              <a:r>
                <a:rPr kumimoji="0" lang="ru-RU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Times New Roman" pitchFamily="18" charset="0"/>
                  <a:cs typeface="Times New Roman" pitchFamily="18" charset="0"/>
                </a:rPr>
                <a:t>.</a:t>
              </a:r>
              <a:endPara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6" name="Управляющая кнопка: возврат 15">
            <a:hlinkClick r:id="" action="ppaction://noaction" highlightClick="1"/>
          </p:cNvPr>
          <p:cNvSpPr/>
          <p:nvPr/>
        </p:nvSpPr>
        <p:spPr>
          <a:xfrm>
            <a:off x="8215338" y="5857892"/>
            <a:ext cx="642942" cy="428628"/>
          </a:xfrm>
          <a:prstGeom prst="actionButtonReturn">
            <a:avLst/>
          </a:prstGeom>
          <a:solidFill>
            <a:schemeClr val="accent1">
              <a:tint val="100000"/>
              <a:shade val="100000"/>
              <a:hueMod val="100000"/>
              <a:satMod val="150000"/>
              <a:alpha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Аксёнова Л.В. 244-277-303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3" grpId="0" animBg="1"/>
      <p:bldP spid="12" grpId="0"/>
      <p:bldP spid="14" grpId="0"/>
      <p:bldP spid="4" grpId="0" animBg="1"/>
      <p:bldP spid="4" grpId="1" animBg="1"/>
      <p:bldP spid="5" grpId="0" animBg="1"/>
      <p:bldP spid="5" grpId="1" animBg="1"/>
      <p:bldP spid="16" grpId="0" animBg="1"/>
      <p:bldP spid="16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4257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2" name="Прямая соединительная линия 11"/>
          <p:cNvCxnSpPr/>
          <p:nvPr/>
        </p:nvCxnSpPr>
        <p:spPr>
          <a:xfrm>
            <a:off x="714348" y="6131502"/>
            <a:ext cx="642942" cy="1588"/>
          </a:xfrm>
          <a:prstGeom prst="line">
            <a:avLst/>
          </a:prstGeom>
          <a:ln w="889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428728" y="5917188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Коэффициент смертности</a:t>
            </a:r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4429124" y="6131502"/>
            <a:ext cx="642942" cy="1588"/>
          </a:xfrm>
          <a:prstGeom prst="line">
            <a:avLst/>
          </a:prstGeom>
          <a:ln w="889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143504" y="5917188"/>
            <a:ext cx="328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Коэффициент рождаемости</a:t>
            </a:r>
            <a:endParaRPr lang="ru-RU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1500174"/>
            <a:ext cx="1941491" cy="192721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457200" y="488952"/>
            <a:ext cx="8229600" cy="868346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63500" contourW="6350">
              <a:bevelT w="133350" h="82550" prst="angle"/>
              <a:bevelB w="88900" h="177800"/>
              <a:contourClr>
                <a:srgbClr val="6600FF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3600" b="1" i="0" u="none" strike="noStrike" kern="1200" cap="none" spc="0" normalizeH="0" baseline="0" noProof="0" dirty="0" smtClean="0">
                <a:ln>
                  <a:solidFill>
                    <a:srgbClr val="6600CC"/>
                  </a:solidFill>
                </a:ln>
                <a:solidFill>
                  <a:srgbClr val="CC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Демографические показатели России</a:t>
            </a:r>
            <a:endParaRPr kumimoji="0" lang="ru-RU" altLang="en-US" sz="3600" b="1" i="0" u="none" strike="noStrike" kern="1200" cap="none" spc="0" normalizeH="0" baseline="0" noProof="0" dirty="0">
              <a:ln>
                <a:solidFill>
                  <a:srgbClr val="6600CC"/>
                </a:solidFill>
              </a:ln>
              <a:solidFill>
                <a:srgbClr val="CC00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Управляющая кнопка: далее 8">
            <a:hlinkClick r:id="rId4" action="ppaction://hlinksldjump" highlightClick="1"/>
          </p:cNvPr>
          <p:cNvSpPr/>
          <p:nvPr/>
        </p:nvSpPr>
        <p:spPr>
          <a:xfrm>
            <a:off x="1401018" y="6457106"/>
            <a:ext cx="571504" cy="357190"/>
          </a:xfrm>
          <a:prstGeom prst="actionButtonForwardNext">
            <a:avLst/>
          </a:prstGeom>
          <a:solidFill>
            <a:schemeClr val="accent1">
              <a:tint val="100000"/>
              <a:shade val="100000"/>
              <a:hueMod val="100000"/>
              <a:satMod val="150000"/>
              <a:alpha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Аксёнова Л.В. 244-277-303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series" animBg="0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0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3600" dirty="0" smtClean="0">
                <a:ln/>
                <a:solidFill>
                  <a:schemeClr val="accent4">
                    <a:lumMod val="50000"/>
                  </a:schemeClr>
                </a:solidFill>
                <a:effectLst/>
              </a:rPr>
              <a:t>Мировые тенденции рождаемости</a:t>
            </a:r>
            <a:br>
              <a:rPr lang="ru-RU" sz="3600" dirty="0" smtClean="0">
                <a:ln/>
                <a:solidFill>
                  <a:schemeClr val="accent4">
                    <a:lumMod val="50000"/>
                  </a:schemeClr>
                </a:solidFill>
                <a:effectLst/>
              </a:rPr>
            </a:br>
            <a:r>
              <a:rPr lang="ru-RU" sz="3600" dirty="0" smtClean="0">
                <a:ln/>
                <a:solidFill>
                  <a:schemeClr val="accent4">
                    <a:lumMod val="50000"/>
                  </a:schemeClr>
                </a:solidFill>
                <a:effectLst/>
              </a:rPr>
              <a:t>(исторические и предсказанные)</a:t>
            </a:r>
            <a:endParaRPr lang="ru-RU" sz="3600" dirty="0">
              <a:ln/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866602"/>
          <a:ext cx="8229600" cy="434848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Коэффициент рождаемости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Коэффициент рождаемости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1950 - 1955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37,2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2000 – 2005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21,2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1955 - 1960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35,3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2005 - 2010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20,3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1960 – 1965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34,9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2010 – 2015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19,4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1965 – 1970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33,4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2015 – 2020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18,2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1970 – 1975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2020 – 2025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16,9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1975 –</a:t>
                      </a:r>
                      <a:r>
                        <a:rPr lang="ru-RU" baseline="0" dirty="0" smtClean="0"/>
                        <a:t> 1980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28,4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2025</a:t>
                      </a:r>
                      <a:r>
                        <a:rPr lang="ru-RU" baseline="0" dirty="0" smtClean="0"/>
                        <a:t> – 2030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15,8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1980 – 1985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27,9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2030 – 2035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1985</a:t>
                      </a:r>
                      <a:r>
                        <a:rPr lang="ru-RU" baseline="0" dirty="0" smtClean="0"/>
                        <a:t> – 1990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27,3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2035 – 2040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14,5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1990 – 1995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24,7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2040 – 2045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1995 - 2000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22,5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2045 - 2050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13,4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Управляющая кнопка: далее 4">
            <a:hlinkClick r:id="rId2" action="ppaction://hlinksldjump" highlightClick="1"/>
          </p:cNvPr>
          <p:cNvSpPr/>
          <p:nvPr/>
        </p:nvSpPr>
        <p:spPr>
          <a:xfrm>
            <a:off x="1357290" y="6454943"/>
            <a:ext cx="571504" cy="357190"/>
          </a:xfrm>
          <a:prstGeom prst="actionButtonForwardNext">
            <a:avLst/>
          </a:prstGeom>
          <a:solidFill>
            <a:schemeClr val="accent1">
              <a:tint val="100000"/>
              <a:shade val="100000"/>
              <a:hueMod val="100000"/>
              <a:satMod val="150000"/>
              <a:alpha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Аксёнова Л.В. 244-277-303</a:t>
            </a:r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857488" y="6028478"/>
            <a:ext cx="3714776" cy="68667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2800" b="1" i="0" u="none" strike="noStrike" kern="1200" cap="none" spc="0" normalizeH="0" baseline="0" noProof="0" dirty="0" smtClean="0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Деловая</a:t>
            </a:r>
            <a:r>
              <a:rPr kumimoji="0" lang="ru-RU" altLang="en-US" sz="2800" b="1" i="0" u="none" strike="noStrike" kern="1200" cap="none" spc="0" normalizeH="0" noProof="0" dirty="0" smtClean="0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игра</a:t>
            </a:r>
            <a:endParaRPr kumimoji="0" lang="ru-RU" altLang="en-US" sz="2800" b="1" i="0" u="none" strike="noStrike" kern="1200" cap="none" spc="0" normalizeH="0" baseline="0" noProof="0" dirty="0">
              <a:ln w="11430"/>
              <a:gradFill flip="none" rotWithShape="1">
                <a:gsLst>
                  <a:gs pos="0">
                    <a:schemeClr val="accent2"/>
                  </a:gs>
                  <a:gs pos="45000">
                    <a:schemeClr val="accent2">
                      <a:tint val="60000"/>
                    </a:schemeClr>
                  </a:gs>
                  <a:gs pos="90000">
                    <a:schemeClr val="accent2">
                      <a:tint val="40000"/>
                    </a:schemeClr>
                  </a:gs>
                  <a:gs pos="100000">
                    <a:schemeClr val="accent2">
                      <a:tint val="20000"/>
                    </a:schemeClr>
                  </a:gs>
                </a:gsLst>
                <a:lin ang="5400000" scaled="1"/>
                <a:tileRect/>
              </a:gradFill>
              <a:effectLst>
                <a:outerShdw blurRad="44450" dist="41910" dir="3600000" algn="tl">
                  <a:srgbClr val="000000">
                    <a:alpha val="5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857356" y="1428736"/>
            <a:ext cx="5215006" cy="857256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63500" contourW="6350">
              <a:bevelT w="133350" h="82550" prst="angle"/>
              <a:bevelB w="88900" h="177800"/>
              <a:contourClr>
                <a:srgbClr val="6600FF"/>
              </a:contourClr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en-US" sz="72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j-lt"/>
                <a:ea typeface="+mj-ea"/>
                <a:cs typeface="+mj-cs"/>
              </a:rPr>
              <a:t>Н</a:t>
            </a:r>
            <a:r>
              <a:rPr lang="ru-RU" altLang="en-US" sz="4800" b="1" dirty="0" smtClean="0">
                <a:ln>
                  <a:solidFill>
                    <a:srgbClr val="6600CC"/>
                  </a:solidFill>
                </a:ln>
                <a:solidFill>
                  <a:srgbClr val="CC00FF"/>
                </a:solidFill>
                <a:latin typeface="+mj-lt"/>
                <a:ea typeface="+mj-ea"/>
                <a:cs typeface="+mj-cs"/>
              </a:rPr>
              <a:t>аучно -</a:t>
            </a:r>
            <a:endParaRPr kumimoji="0" lang="ru-RU" altLang="en-US" sz="4800" b="1" i="0" u="none" strike="noStrike" kern="1200" cap="none" spc="0" normalizeH="0" baseline="0" noProof="0" dirty="0">
              <a:ln>
                <a:solidFill>
                  <a:srgbClr val="6600CC"/>
                </a:solidFill>
              </a:ln>
              <a:solidFill>
                <a:srgbClr val="CC00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857356" y="2428868"/>
            <a:ext cx="6572296" cy="1000132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63500" contourW="6350">
              <a:bevelT w="133350" h="82550" prst="angle"/>
              <a:bevelB w="88900" h="177800"/>
              <a:contourClr>
                <a:srgbClr val="6600FF"/>
              </a:contourClr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en-US" sz="72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+mj-lt"/>
                <a:ea typeface="+mj-ea"/>
                <a:cs typeface="+mj-cs"/>
              </a:rPr>
              <a:t>И</a:t>
            </a:r>
            <a:r>
              <a:rPr lang="ru-RU" altLang="en-US" sz="4800" b="1" dirty="0" smtClean="0">
                <a:ln>
                  <a:solidFill>
                    <a:srgbClr val="6600CC"/>
                  </a:solidFill>
                </a:ln>
                <a:solidFill>
                  <a:srgbClr val="CC00FF"/>
                </a:solidFill>
                <a:latin typeface="+mj-lt"/>
                <a:ea typeface="+mj-ea"/>
                <a:cs typeface="+mj-cs"/>
              </a:rPr>
              <a:t>сследовательская</a:t>
            </a:r>
            <a:endParaRPr kumimoji="0" lang="ru-RU" altLang="en-US" sz="4800" b="1" i="0" u="none" strike="noStrike" kern="1200" cap="none" spc="0" normalizeH="0" baseline="0" noProof="0" dirty="0">
              <a:ln>
                <a:solidFill>
                  <a:srgbClr val="6600CC"/>
                </a:solidFill>
              </a:ln>
              <a:solidFill>
                <a:srgbClr val="CC00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857356" y="3429000"/>
            <a:ext cx="5214974" cy="857256"/>
          </a:xfrm>
          <a:prstGeom prst="rect">
            <a:avLst/>
          </a:prstGeom>
          <a:ln>
            <a:noFill/>
          </a:ln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63500" contourW="6350">
              <a:bevelT w="133350" h="82550" prst="angle"/>
              <a:bevelB w="88900" h="177800"/>
              <a:contourClr>
                <a:srgbClr val="6600FF"/>
              </a:contourClr>
            </a:sp3d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7200" b="1" i="0" u="none" strike="noStrike" kern="1200" cap="none" spc="0" normalizeH="0" baseline="0" noProof="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Л</a:t>
            </a:r>
            <a:r>
              <a:rPr kumimoji="0" lang="ru-RU" altLang="en-US" sz="4800" b="1" i="0" u="none" strike="noStrike" kern="1200" cap="none" spc="0" normalizeH="0" baseline="0" noProof="0" dirty="0" smtClean="0">
                <a:ln>
                  <a:solidFill>
                    <a:srgbClr val="6600CC"/>
                  </a:solidFill>
                </a:ln>
                <a:solidFill>
                  <a:srgbClr val="CC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аборатория</a:t>
            </a:r>
            <a:endParaRPr kumimoji="0" lang="ru-RU" altLang="en-US" sz="4800" b="1" i="0" u="none" strike="noStrike" kern="1200" cap="none" spc="0" normalizeH="0" baseline="0" noProof="0" dirty="0">
              <a:ln>
                <a:solidFill>
                  <a:srgbClr val="6600CC"/>
                </a:solidFill>
              </a:ln>
              <a:solidFill>
                <a:srgbClr val="CC00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Управляющая кнопка: далее 8">
            <a:hlinkClick r:id="rId2" action="ppaction://hlinksldjump" highlightClick="1"/>
          </p:cNvPr>
          <p:cNvSpPr/>
          <p:nvPr/>
        </p:nvSpPr>
        <p:spPr>
          <a:xfrm>
            <a:off x="1357290" y="6470961"/>
            <a:ext cx="571504" cy="357190"/>
          </a:xfrm>
          <a:prstGeom prst="actionButtonForwardNext">
            <a:avLst/>
          </a:prstGeom>
          <a:solidFill>
            <a:schemeClr val="accent1">
              <a:tint val="100000"/>
              <a:shade val="100000"/>
              <a:hueMod val="100000"/>
              <a:satMod val="150000"/>
              <a:alpha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Аксёнова Л.В. 244-277-303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8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48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 animBg="1"/>
    </p:bldLst>
  </p:timing>
</p:sld>
</file>

<file path=ppt/theme/theme1.xml><?xml version="1.0" encoding="utf-8"?>
<a:theme xmlns:a="http://schemas.openxmlformats.org/drawingml/2006/main" name="Welcome">
  <a:themeElements>
    <a:clrScheme name="Welcome">
      <a:dk1>
        <a:sysClr val="windowText" lastClr="000000"/>
      </a:dk1>
      <a:lt1>
        <a:sysClr val="window" lastClr="FFFFFF"/>
      </a:lt1>
      <a:dk2>
        <a:srgbClr val="00272B"/>
      </a:dk2>
      <a:lt2>
        <a:srgbClr val="F7F7FF"/>
      </a:lt2>
      <a:accent1>
        <a:srgbClr val="006AED"/>
      </a:accent1>
      <a:accent2>
        <a:srgbClr val="0087BF"/>
      </a:accent2>
      <a:accent3>
        <a:srgbClr val="5D974B"/>
      </a:accent3>
      <a:accent4>
        <a:srgbClr val="9DBB3F"/>
      </a:accent4>
      <a:accent5>
        <a:srgbClr val="C77CC7"/>
      </a:accent5>
      <a:accent6>
        <a:srgbClr val="996699"/>
      </a:accent6>
      <a:hlink>
        <a:srgbClr val="E78707"/>
      </a:hlink>
      <a:folHlink>
        <a:srgbClr val="C618BA"/>
      </a:folHlink>
    </a:clrScheme>
    <a:fontScheme name="Welcome">
      <a:majorFont>
        <a:latin typeface="Book Antiqua"/>
        <a:ea typeface=""/>
        <a:cs typeface=""/>
        <a:font script="Jpan" typeface="ＭＳ Ｐゴシック"/>
        <a:font script="Hang" typeface="돋움"/>
        <a:font script="Hans" typeface="华文中宋"/>
        <a:font script="Hant" typeface="微軟正黑體"/>
        <a:font script="Arab" typeface="Times New  Roman"/>
        <a:font script="Hebr" typeface="Times New 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 Cherokee"/>
        <a:font script="Yiii" typeface="Microsoft Yi  Baiti"/>
        <a:font script="Tibt" typeface="Microsoft  Himalaya"/>
        <a:font script="Thaa" typeface="MV Boli"/>
        <a:font script="Deva" typeface="Mangal"/>
        <a:font script="Telu" typeface="Gautami"/>
        <a:font script="Taml" typeface="Latha"/>
        <a:font script="Syrc" typeface="Estrangelo  Edessa"/>
        <a:font script="Orya" typeface="Kalinga"/>
        <a:font script="Mlym" typeface="Kartika"/>
        <a:font script="Laoo" typeface="DokChampa"/>
        <a:font script="Sinh" typeface="Iskoola Pota"/>
        <a:font script="Mong" typeface="Mongolian  Baiti"/>
        <a:font script="Viet" typeface="Times New  Roman"/>
        <a:font script="Uigh" typeface="Microsoft  Uighur"/>
      </a:majorFont>
      <a:minorFont>
        <a:latin typeface="Cambria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 Roman"/>
        <a:font script="Hebr" typeface="Times New 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 Cherokee"/>
        <a:font script="Yiii" typeface="Microsoft Yi  Baiti"/>
        <a:font script="Tibt" typeface="Microsoft  Himalaya"/>
        <a:font script="Thaa" typeface="MV Boli"/>
        <a:font script="Deva" typeface="Mangal"/>
        <a:font script="Telu" typeface="Gautami"/>
        <a:font script="Taml" typeface="Latha"/>
        <a:font script="Syrc" typeface="Estrangelo  Edessa"/>
        <a:font script="Orya" typeface="Kalinga"/>
        <a:font script="Mlym" typeface="Kartika"/>
        <a:font script="Laoo" typeface="DokChampa"/>
        <a:font script="Sinh" typeface="Iskoola Pota"/>
        <a:font script="Mong" typeface="Mongolian  Baiti"/>
        <a:font script="Viet" typeface="Times New  Roman"/>
        <a:font script="Uigh" typeface="Microsoft  Uighur"/>
      </a:minorFont>
    </a:fontScheme>
    <a:fmtScheme name="Welcome">
      <a:fillStyleLst>
        <a:solidFill>
          <a:schemeClr val="phClr">
            <a:tint val="100000"/>
            <a:shade val="100000"/>
            <a:hueMod val="100000"/>
            <a:satMod val="150000"/>
          </a:schemeClr>
        </a:solidFill>
        <a:gradFill rotWithShape="1">
          <a:gsLst>
            <a:gs pos="0">
              <a:schemeClr val="phClr">
                <a:tint val="10000"/>
                <a:shade val="100000"/>
                <a:hueMod val="100000"/>
                <a:satMod val="10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300000"/>
              </a:schemeClr>
            </a:gs>
          </a:gsLst>
          <a:lin ang="16200000" scaled="1"/>
        </a:gradFill>
        <a:gradFill flip="none" rotWithShape="1">
          <a:gsLst>
            <a:gs pos="0">
              <a:schemeClr val="phClr">
                <a:tint val="70000"/>
              </a:schemeClr>
            </a:gs>
            <a:gs pos="30000">
              <a:schemeClr val="phClr">
                <a:tint val="90000"/>
              </a:schemeClr>
            </a:gs>
            <a:gs pos="88000">
              <a:schemeClr val="phClr">
                <a:shade val="30000"/>
              </a:schemeClr>
            </a:gs>
            <a:gs pos="100000">
              <a:schemeClr val="phClr">
                <a:shade val="20000"/>
              </a:schemeClr>
            </a:gs>
          </a:gsLst>
          <a:lin ang="5400000" scaled="1"/>
          <a:tileRect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outerShdw blurRad="39000" dist="25400" dir="5400000">
              <a:srgbClr val="000000">
                <a:alpha val="40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30000"/>
                <a:hueMod val="100000"/>
              </a:schemeClr>
            </a:gs>
            <a:gs pos="20000">
              <a:schemeClr val="phClr">
                <a:tint val="100000"/>
                <a:shade val="100000"/>
                <a:hueMod val="100000"/>
              </a:schemeClr>
            </a:gs>
            <a:gs pos="100000">
              <a:schemeClr val="phClr">
                <a:tint val="90000"/>
                <a:shade val="100000"/>
                <a:hueMod val="100000"/>
                <a:satMod val="16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30000"/>
                <a:hueMod val="100000"/>
                <a:satMod val="1600000"/>
              </a:schemeClr>
            </a:gs>
            <a:gs pos="20000">
              <a:schemeClr val="phClr">
                <a:tint val="100000"/>
                <a:shade val="100000"/>
                <a:hueMod val="100000"/>
                <a:satMod val="500000"/>
              </a:schemeClr>
            </a:gs>
            <a:gs pos="100000">
              <a:schemeClr val="phClr">
                <a:tint val="90000"/>
                <a:shade val="100000"/>
                <a:hueMod val="100000"/>
                <a:satMod val="160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Welcome</Template>
  <TotalTime>1699</TotalTime>
  <Words>707</Words>
  <Application>Microsoft Office PowerPoint</Application>
  <PresentationFormat>Экран (4:3)</PresentationFormat>
  <Paragraphs>194</Paragraphs>
  <Slides>13</Slides>
  <Notes>2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Welcome</vt:lpstr>
      <vt:lpstr>Слайд 1</vt:lpstr>
      <vt:lpstr>Слайд 2</vt:lpstr>
      <vt:lpstr>Рождаемость и смертность</vt:lpstr>
      <vt:lpstr>Слайд 4</vt:lpstr>
      <vt:lpstr>Слайд 5</vt:lpstr>
      <vt:lpstr>Слайд 6</vt:lpstr>
      <vt:lpstr>Слайд 7</vt:lpstr>
      <vt:lpstr>Мировые тенденции рождаемости (исторические и предсказанные)</vt:lpstr>
      <vt:lpstr>Слайд 9</vt:lpstr>
      <vt:lpstr>Население Российской Федерации по сравнению с 2002 г. сократилось на 2261,5 тыс. человек или 1,6 %.</vt:lpstr>
      <vt:lpstr>Слайд 11</vt:lpstr>
      <vt:lpstr>Слайд 12</vt:lpstr>
      <vt:lpstr>Использованные источники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Любовь</dc:creator>
  <cp:lastModifiedBy>Любовь</cp:lastModifiedBy>
  <cp:revision>181</cp:revision>
  <dcterms:created xsi:type="dcterms:W3CDTF">2012-01-08T19:18:39Z</dcterms:created>
  <dcterms:modified xsi:type="dcterms:W3CDTF">2014-02-16T07:44:44Z</dcterms:modified>
</cp:coreProperties>
</file>