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88" r:id="rId3"/>
    <p:sldId id="285" r:id="rId4"/>
    <p:sldId id="289" r:id="rId5"/>
    <p:sldId id="291" r:id="rId6"/>
    <p:sldId id="292" r:id="rId7"/>
    <p:sldId id="257" r:id="rId8"/>
    <p:sldId id="258" r:id="rId9"/>
    <p:sldId id="286" r:id="rId10"/>
    <p:sldId id="287" r:id="rId11"/>
    <p:sldId id="280" r:id="rId12"/>
    <p:sldId id="262" r:id="rId13"/>
    <p:sldId id="279" r:id="rId14"/>
    <p:sldId id="259" r:id="rId15"/>
    <p:sldId id="260" r:id="rId16"/>
    <p:sldId id="277" r:id="rId17"/>
    <p:sldId id="281" r:id="rId18"/>
    <p:sldId id="274" r:id="rId19"/>
    <p:sldId id="265" r:id="rId20"/>
    <p:sldId id="266" r:id="rId21"/>
    <p:sldId id="267" r:id="rId22"/>
    <p:sldId id="268" r:id="rId23"/>
    <p:sldId id="270" r:id="rId24"/>
    <p:sldId id="271" r:id="rId25"/>
    <p:sldId id="282" r:id="rId26"/>
    <p:sldId id="284" r:id="rId27"/>
    <p:sldId id="272" r:id="rId28"/>
    <p:sldId id="26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520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82" autoAdjust="0"/>
    <p:restoredTop sz="94660"/>
  </p:normalViewPr>
  <p:slideViewPr>
    <p:cSldViewPr>
      <p:cViewPr varScale="1">
        <p:scale>
          <a:sx n="123" d="100"/>
          <a:sy n="123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F84B7-0408-4090-A730-B9F39B7EBB41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7BA52-2198-4189-AE81-F0454B50DE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8136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0C1295-B175-48BA-893C-6479C2484F48}" type="slidenum">
              <a:rPr lang="ru-RU"/>
              <a:pPr/>
              <a:t>19</a:t>
            </a:fld>
            <a:endParaRPr lang="ru-RU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127549-5DDA-4DAB-8B4F-09AC4EFB9538}" type="slidenum">
              <a:rPr lang="ru-RU"/>
              <a:pPr/>
              <a:t>20</a:t>
            </a:fld>
            <a:endParaRPr lang="ru-RU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B8924E-6589-4CBD-A6F2-48CDA17CD021}" type="slidenum">
              <a:rPr lang="ru-RU"/>
              <a:pPr/>
              <a:t>21</a:t>
            </a:fld>
            <a:endParaRPr lang="ru-RU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9133C-2A57-453E-B36F-37744C4876D7}" type="slidenum">
              <a:rPr lang="ru-RU"/>
              <a:pPr/>
              <a:t>22</a:t>
            </a:fld>
            <a:endParaRPr 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E9E12B-D00A-404E-9616-37582C714815}" type="slidenum">
              <a:rPr lang="ru-RU"/>
              <a:pPr/>
              <a:t>23</a:t>
            </a:fld>
            <a:endParaRPr lang="ru-RU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7D7722-40E0-417F-9D96-0F8AC5B15B2B}" type="slidenum">
              <a:rPr lang="ru-RU"/>
              <a:pPr/>
              <a:t>24</a:t>
            </a:fld>
            <a:endParaRPr lang="ru-RU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7D19B7-5B55-4D3D-82D5-50A7A2BA4765}" type="slidenum">
              <a:rPr lang="ru-RU"/>
              <a:pPr/>
              <a:t>27</a:t>
            </a:fld>
            <a:endParaRPr lang="ru-RU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ADEEE-83EB-4625-B688-401087AFA14E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C157C-209D-4BE3-BD09-217BBFD2D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ADEEE-83EB-4625-B688-401087AFA14E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C157C-209D-4BE3-BD09-217BBFD2D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ADEEE-83EB-4625-B688-401087AFA14E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C157C-209D-4BE3-BD09-217BBFD2D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ADEEE-83EB-4625-B688-401087AFA14E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C157C-209D-4BE3-BD09-217BBFD2D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ADEEE-83EB-4625-B688-401087AFA14E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C157C-209D-4BE3-BD09-217BBFD2D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ADEEE-83EB-4625-B688-401087AFA14E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C157C-209D-4BE3-BD09-217BBFD2D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ADEEE-83EB-4625-B688-401087AFA14E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C157C-209D-4BE3-BD09-217BBFD2D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ADEEE-83EB-4625-B688-401087AFA14E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C157C-209D-4BE3-BD09-217BBFD2D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ADEEE-83EB-4625-B688-401087AFA14E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C157C-209D-4BE3-BD09-217BBFD2D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ADEEE-83EB-4625-B688-401087AFA14E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C157C-209D-4BE3-BD09-217BBFD2D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ADEEE-83EB-4625-B688-401087AFA14E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C157C-209D-4BE3-BD09-217BBFD2D6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2CADEEE-83EB-4625-B688-401087AFA14E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82C157C-209D-4BE3-BD09-217BBFD2D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mtClean="0"/>
              <a:t>Грамматические нормы: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подготовка к </a:t>
            </a:r>
            <a:r>
              <a:rPr lang="ru-RU" smtClean="0"/>
              <a:t>ЕГЭ. А3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3685032"/>
            <a:ext cx="3634744" cy="2768304"/>
          </a:xfrm>
        </p:spPr>
        <p:txBody>
          <a:bodyPr/>
          <a:lstStyle/>
          <a:p>
            <a:pPr algn="l"/>
            <a:r>
              <a:rPr lang="ru-RU" dirty="0" smtClean="0"/>
              <a:t>Селезнева </a:t>
            </a:r>
            <a:r>
              <a:rPr lang="ru-RU" dirty="0" err="1" smtClean="0"/>
              <a:t>Люция</a:t>
            </a:r>
            <a:r>
              <a:rPr lang="ru-RU" dirty="0" smtClean="0"/>
              <a:t> </a:t>
            </a:r>
            <a:r>
              <a:rPr lang="ru-RU" dirty="0" err="1" smtClean="0"/>
              <a:t>Гумеровна</a:t>
            </a:r>
            <a:r>
              <a:rPr lang="ru-RU" dirty="0" smtClean="0"/>
              <a:t>, учитель русского языка МБОУ «СОШ №2 </a:t>
            </a:r>
            <a:r>
              <a:rPr lang="ru-RU" dirty="0" err="1" smtClean="0"/>
              <a:t>п.г.т.Актюбинский</a:t>
            </a:r>
            <a:r>
              <a:rPr lang="ru-RU" dirty="0" smtClean="0"/>
              <a:t>» </a:t>
            </a:r>
            <a:r>
              <a:rPr lang="ru-RU" dirty="0" err="1" smtClean="0"/>
              <a:t>Азнакаевского</a:t>
            </a:r>
            <a:r>
              <a:rPr lang="ru-RU" dirty="0" smtClean="0"/>
              <a:t> района Республики Татарстан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4717152" cy="3618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Создайте рифмы:</a:t>
            </a:r>
          </a:p>
          <a:p>
            <a:pPr>
              <a:buNone/>
            </a:pPr>
            <a:r>
              <a:rPr lang="ru-RU" sz="3200" dirty="0" smtClean="0"/>
              <a:t>вафель</a:t>
            </a:r>
          </a:p>
          <a:p>
            <a:pPr>
              <a:buNone/>
            </a:pPr>
            <a:r>
              <a:rPr lang="ru-RU" sz="3200" dirty="0" smtClean="0"/>
              <a:t>туфель</a:t>
            </a:r>
          </a:p>
          <a:p>
            <a:pPr>
              <a:buNone/>
            </a:pPr>
            <a:r>
              <a:rPr lang="ru-RU" sz="3200" dirty="0" smtClean="0"/>
              <a:t>брызг</a:t>
            </a:r>
          </a:p>
          <a:p>
            <a:pPr>
              <a:buNone/>
            </a:pPr>
            <a:r>
              <a:rPr lang="ru-RU" sz="3200" dirty="0" smtClean="0"/>
              <a:t>серёг</a:t>
            </a:r>
          </a:p>
          <a:p>
            <a:pPr>
              <a:buNone/>
            </a:pP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1124744"/>
            <a:ext cx="20842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- кафель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1628800"/>
            <a:ext cx="23984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- трюфель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79712" y="2132856"/>
            <a:ext cx="14302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- визг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2708920"/>
            <a:ext cx="17828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– берег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Грамматические признаки – это?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1"/>
            <a:ext cx="8229600" cy="3312368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/>
              <a:t>Найдите лишнее: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число, лицо, время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наклонение и лицо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род, число, падеж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лексическое значение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Г</a:t>
            </a:r>
            <a:r>
              <a:rPr lang="ru-RU" sz="3200" b="1" dirty="0" smtClean="0">
                <a:solidFill>
                  <a:srgbClr val="FF0000"/>
                </a:solidFill>
              </a:rPr>
              <a:t>рамматическая форма зависит: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0" y="4581128"/>
            <a:ext cx="3851920" cy="10801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Согласование:  </a:t>
            </a:r>
            <a:r>
              <a:rPr lang="ru-RU" dirty="0" err="1" smtClean="0"/>
              <a:t>род,число,падеж</a:t>
            </a:r>
            <a:r>
              <a:rPr lang="ru-RU" dirty="0" smtClean="0"/>
              <a:t> (белый тюль, синеющую даль)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843808" y="3573016"/>
            <a:ext cx="3384376" cy="9361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Грамматические признаки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27" name="Прямая со стрелкой 26"/>
          <p:cNvCxnSpPr>
            <a:stCxn id="13" idx="2"/>
          </p:cNvCxnSpPr>
          <p:nvPr/>
        </p:nvCxnSpPr>
        <p:spPr>
          <a:xfrm>
            <a:off x="4535996" y="4509120"/>
            <a:ext cx="36004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3" idx="1"/>
            <a:endCxn id="11" idx="0"/>
          </p:cNvCxnSpPr>
          <p:nvPr/>
        </p:nvCxnSpPr>
        <p:spPr>
          <a:xfrm flipH="1">
            <a:off x="1925960" y="4041068"/>
            <a:ext cx="917848" cy="5400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3419872" y="1772816"/>
            <a:ext cx="2304256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Часть речи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0" y="2420888"/>
            <a:ext cx="3563888" cy="10801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Наклонение,лицо</a:t>
            </a:r>
            <a:r>
              <a:rPr lang="ru-RU" dirty="0" smtClean="0"/>
              <a:t> глагола(</a:t>
            </a:r>
            <a:r>
              <a:rPr lang="ru-RU" dirty="0" err="1" smtClean="0"/>
              <a:t>победить-одержу</a:t>
            </a:r>
            <a:r>
              <a:rPr lang="ru-RU" dirty="0" smtClean="0"/>
              <a:t> победу; я лажу, ты ляг)</a:t>
            </a:r>
            <a:endParaRPr lang="ru-RU" dirty="0"/>
          </a:p>
        </p:txBody>
      </p:sp>
      <p:sp>
        <p:nvSpPr>
          <p:cNvPr id="59" name="Овал 58"/>
          <p:cNvSpPr/>
          <p:nvPr/>
        </p:nvSpPr>
        <p:spPr>
          <a:xfrm>
            <a:off x="0" y="548680"/>
            <a:ext cx="3563888" cy="10801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Выбор морфемы(подчерк)</a:t>
            </a:r>
            <a:endParaRPr lang="ru-RU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2123728" y="1124744"/>
            <a:ext cx="144016" cy="21602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8" name="Овал 67"/>
          <p:cNvSpPr/>
          <p:nvPr/>
        </p:nvSpPr>
        <p:spPr>
          <a:xfrm>
            <a:off x="6012160" y="2420888"/>
            <a:ext cx="3131840" cy="115212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Им. и Р. падежи мн.числа: выборы-якоря; гетр, носков</a:t>
            </a:r>
            <a:endParaRPr lang="ru-RU" dirty="0"/>
          </a:p>
        </p:txBody>
      </p:sp>
      <p:cxnSp>
        <p:nvCxnSpPr>
          <p:cNvPr id="72" name="Прямая со стрелкой 71"/>
          <p:cNvCxnSpPr>
            <a:stCxn id="43" idx="3"/>
            <a:endCxn id="68" idx="0"/>
          </p:cNvCxnSpPr>
          <p:nvPr/>
        </p:nvCxnSpPr>
        <p:spPr>
          <a:xfrm>
            <a:off x="5724128" y="2204864"/>
            <a:ext cx="1853952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5" name="Овал 84"/>
          <p:cNvSpPr/>
          <p:nvPr/>
        </p:nvSpPr>
        <p:spPr>
          <a:xfrm>
            <a:off x="5652120" y="4311098"/>
            <a:ext cx="3240360" cy="120613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 smtClean="0"/>
              <a:t>Степень сравнения</a:t>
            </a:r>
            <a:endParaRPr lang="ru-RU" dirty="0" smtClean="0">
              <a:solidFill>
                <a:prstClr val="black"/>
              </a:solidFill>
            </a:endParaRPr>
          </a:p>
          <a:p>
            <a:endParaRPr lang="ru-RU" dirty="0" smtClean="0"/>
          </a:p>
        </p:txBody>
      </p:sp>
      <p:sp>
        <p:nvSpPr>
          <p:cNvPr id="90" name="Овал 89"/>
          <p:cNvSpPr/>
          <p:nvPr/>
        </p:nvSpPr>
        <p:spPr>
          <a:xfrm>
            <a:off x="5220072" y="548680"/>
            <a:ext cx="3923928" cy="115212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Нормы управления и согласования (вера в победу-уверенность в победе)</a:t>
            </a:r>
            <a:endParaRPr lang="ru-RU" dirty="0"/>
          </a:p>
        </p:txBody>
      </p:sp>
      <p:sp>
        <p:nvSpPr>
          <p:cNvPr id="94" name="Овал 93"/>
          <p:cNvSpPr/>
          <p:nvPr/>
        </p:nvSpPr>
        <p:spPr>
          <a:xfrm>
            <a:off x="2987824" y="5301208"/>
            <a:ext cx="3456384" cy="122413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Разряд( высокий- качественное прилагательное)</a:t>
            </a:r>
            <a:endParaRPr lang="ru-RU" dirty="0"/>
          </a:p>
        </p:txBody>
      </p:sp>
      <p:cxnSp>
        <p:nvCxnSpPr>
          <p:cNvPr id="38" name="Прямая со стрелкой 37"/>
          <p:cNvCxnSpPr>
            <a:stCxn id="43" idx="1"/>
          </p:cNvCxnSpPr>
          <p:nvPr/>
        </p:nvCxnSpPr>
        <p:spPr>
          <a:xfrm flipH="1">
            <a:off x="1619672" y="2204864"/>
            <a:ext cx="1800200" cy="2259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43" idx="1"/>
            <a:endCxn id="59" idx="4"/>
          </p:cNvCxnSpPr>
          <p:nvPr/>
        </p:nvCxnSpPr>
        <p:spPr>
          <a:xfrm flipH="1" flipV="1">
            <a:off x="1781944" y="1628800"/>
            <a:ext cx="1637928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43" idx="3"/>
            <a:endCxn id="90" idx="4"/>
          </p:cNvCxnSpPr>
          <p:nvPr/>
        </p:nvCxnSpPr>
        <p:spPr>
          <a:xfrm flipV="1">
            <a:off x="5724128" y="1700808"/>
            <a:ext cx="1457908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85" idx="4"/>
            <a:endCxn id="94" idx="6"/>
          </p:cNvCxnSpPr>
          <p:nvPr/>
        </p:nvCxnSpPr>
        <p:spPr>
          <a:xfrm flipH="1">
            <a:off x="6444208" y="5517232"/>
            <a:ext cx="828092" cy="3960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3" idx="3"/>
          </p:cNvCxnSpPr>
          <p:nvPr/>
        </p:nvCxnSpPr>
        <p:spPr>
          <a:xfrm>
            <a:off x="6228184" y="4041068"/>
            <a:ext cx="1044116" cy="2700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4572000" y="620688"/>
            <a:ext cx="2596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13" idx="0"/>
          </p:cNvCxnSpPr>
          <p:nvPr/>
        </p:nvCxnSpPr>
        <p:spPr>
          <a:xfrm>
            <a:off x="4497397" y="2544976"/>
            <a:ext cx="38599" cy="1028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642" y="4232534"/>
            <a:ext cx="3386845" cy="136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1032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3" grpId="0" animBg="1"/>
      <p:bldP spid="43" grpId="0" animBg="1"/>
      <p:bldP spid="58" grpId="0" animBg="1"/>
      <p:bldP spid="59" grpId="0" animBg="1"/>
      <p:bldP spid="68" grpId="0" animBg="1"/>
      <p:bldP spid="85" grpId="0" animBg="1"/>
      <p:bldP spid="90" grpId="0" animBg="1"/>
      <p:bldP spid="9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80920" cy="90872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Грамматические формы- нормы управления и согласования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836712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Часть речи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1412776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Грамматические признаки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876256" y="2472744"/>
            <a:ext cx="2054797" cy="740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Степень сравнения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940152" y="3645024"/>
            <a:ext cx="266429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Особенности формы слова (</a:t>
            </a:r>
            <a:r>
              <a:rPr lang="ru-RU" dirty="0" err="1" smtClean="0"/>
              <a:t>Бухалтер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ы</a:t>
            </a:r>
            <a:r>
              <a:rPr lang="ru-RU" dirty="0" smtClean="0"/>
              <a:t>, НО катер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788024" y="2492896"/>
            <a:ext cx="1584176" cy="576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падеж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1484784"/>
            <a:ext cx="2067063" cy="594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роде, числе, падеже</a:t>
            </a:r>
            <a:endParaRPr lang="ru-RU" dirty="0"/>
          </a:p>
        </p:txBody>
      </p:sp>
      <p:cxnSp>
        <p:nvCxnSpPr>
          <p:cNvPr id="11" name="Прямая со стрелкой 10"/>
          <p:cNvCxnSpPr>
            <a:stCxn id="4" idx="3"/>
            <a:endCxn id="5" idx="0"/>
          </p:cNvCxnSpPr>
          <p:nvPr/>
        </p:nvCxnSpPr>
        <p:spPr>
          <a:xfrm>
            <a:off x="4860032" y="1124744"/>
            <a:ext cx="158417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5" idx="1"/>
          </p:cNvCxnSpPr>
          <p:nvPr/>
        </p:nvCxnSpPr>
        <p:spPr>
          <a:xfrm flipH="1">
            <a:off x="2915817" y="1664804"/>
            <a:ext cx="2016223" cy="360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2"/>
            <a:endCxn id="7" idx="0"/>
          </p:cNvCxnSpPr>
          <p:nvPr/>
        </p:nvCxnSpPr>
        <p:spPr>
          <a:xfrm>
            <a:off x="6444208" y="1916832"/>
            <a:ext cx="828092" cy="1728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2"/>
            <a:endCxn id="6" idx="0"/>
          </p:cNvCxnSpPr>
          <p:nvPr/>
        </p:nvCxnSpPr>
        <p:spPr>
          <a:xfrm>
            <a:off x="6444208" y="1916832"/>
            <a:ext cx="1459447" cy="5559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2"/>
            <a:endCxn id="8" idx="0"/>
          </p:cNvCxnSpPr>
          <p:nvPr/>
        </p:nvCxnSpPr>
        <p:spPr>
          <a:xfrm flipH="1">
            <a:off x="5580112" y="1916832"/>
            <a:ext cx="864096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Блок-схема: знак завершения 19"/>
          <p:cNvSpPr/>
          <p:nvPr/>
        </p:nvSpPr>
        <p:spPr>
          <a:xfrm>
            <a:off x="391846" y="2420888"/>
            <a:ext cx="3316058" cy="79208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Прилаг+сущ</a:t>
            </a:r>
            <a:endParaRPr lang="ru-RU" dirty="0" smtClean="0"/>
          </a:p>
          <a:p>
            <a:pPr algn="ctr"/>
            <a:r>
              <a:rPr lang="ru-RU" dirty="0" smtClean="0"/>
              <a:t>(красив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ое</a:t>
            </a:r>
            <a:r>
              <a:rPr lang="ru-RU" dirty="0" smtClean="0"/>
              <a:t> бра    </a:t>
            </a:r>
            <a:r>
              <a:rPr lang="ru-RU" dirty="0" err="1" smtClean="0"/>
              <a:t>Ср.р</a:t>
            </a:r>
            <a:r>
              <a:rPr lang="ru-RU" dirty="0" smtClean="0"/>
              <a:t>)</a:t>
            </a:r>
            <a:endParaRPr lang="ru-RU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 flipH="1">
            <a:off x="2471835" y="292494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Блок-схема: знак завершения 23"/>
          <p:cNvSpPr/>
          <p:nvPr/>
        </p:nvSpPr>
        <p:spPr>
          <a:xfrm>
            <a:off x="467544" y="3284984"/>
            <a:ext cx="2667934" cy="50405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Порядковые числительные</a:t>
            </a:r>
            <a:endParaRPr lang="ru-RU" dirty="0"/>
          </a:p>
        </p:txBody>
      </p:sp>
      <p:sp>
        <p:nvSpPr>
          <p:cNvPr id="25" name="Блок-схема: знак завершения 24"/>
          <p:cNvSpPr/>
          <p:nvPr/>
        </p:nvSpPr>
        <p:spPr>
          <a:xfrm>
            <a:off x="395536" y="3861048"/>
            <a:ext cx="2736304" cy="7200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Количественное числительное</a:t>
            </a:r>
            <a:endParaRPr lang="ru-RU" dirty="0"/>
          </a:p>
        </p:txBody>
      </p:sp>
      <p:sp>
        <p:nvSpPr>
          <p:cNvPr id="26" name="Блок-схема: знак завершения 25"/>
          <p:cNvSpPr/>
          <p:nvPr/>
        </p:nvSpPr>
        <p:spPr>
          <a:xfrm>
            <a:off x="395536" y="4725144"/>
            <a:ext cx="2736304" cy="43204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причастие</a:t>
            </a:r>
            <a:endParaRPr lang="ru-RU" dirty="0"/>
          </a:p>
        </p:txBody>
      </p:sp>
      <p:sp>
        <p:nvSpPr>
          <p:cNvPr id="27" name="Блок-схема: знак завершения 26"/>
          <p:cNvSpPr/>
          <p:nvPr/>
        </p:nvSpPr>
        <p:spPr>
          <a:xfrm>
            <a:off x="395536" y="5229200"/>
            <a:ext cx="2667984" cy="43204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местоимение</a:t>
            </a:r>
            <a:endParaRPr lang="ru-RU" dirty="0"/>
          </a:p>
        </p:txBody>
      </p:sp>
      <p:sp>
        <p:nvSpPr>
          <p:cNvPr id="35" name="Блок-схема: знак завершения 34"/>
          <p:cNvSpPr/>
          <p:nvPr/>
        </p:nvSpPr>
        <p:spPr>
          <a:xfrm>
            <a:off x="395536" y="5733256"/>
            <a:ext cx="2232248" cy="57606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Глагол </a:t>
            </a:r>
            <a:endParaRPr lang="ru-RU" dirty="0"/>
          </a:p>
        </p:txBody>
      </p:sp>
      <p:sp>
        <p:nvSpPr>
          <p:cNvPr id="37" name="Блок-схема: знак завершения 36"/>
          <p:cNvSpPr/>
          <p:nvPr/>
        </p:nvSpPr>
        <p:spPr>
          <a:xfrm>
            <a:off x="3563888" y="3933056"/>
            <a:ext cx="2232247" cy="57606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Обеих</a:t>
            </a:r>
            <a:r>
              <a:rPr lang="ru-RU" dirty="0" smtClean="0"/>
              <a:t> сторон</a:t>
            </a:r>
          </a:p>
        </p:txBody>
      </p:sp>
      <p:sp>
        <p:nvSpPr>
          <p:cNvPr id="38" name="Блок-схема: знак завершения 37"/>
          <p:cNvSpPr/>
          <p:nvPr/>
        </p:nvSpPr>
        <p:spPr>
          <a:xfrm>
            <a:off x="3563888" y="4653136"/>
            <a:ext cx="2232247" cy="53112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Вьющие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ся</a:t>
            </a:r>
            <a:r>
              <a:rPr lang="ru-RU" dirty="0" smtClean="0"/>
              <a:t> волосы</a:t>
            </a:r>
            <a:endParaRPr lang="ru-RU" dirty="0"/>
          </a:p>
        </p:txBody>
      </p:sp>
      <p:sp>
        <p:nvSpPr>
          <p:cNvPr id="39" name="Блок-схема: знак завершения 38"/>
          <p:cNvSpPr/>
          <p:nvPr/>
        </p:nvSpPr>
        <p:spPr>
          <a:xfrm>
            <a:off x="3635896" y="5229200"/>
            <a:ext cx="2304256" cy="50405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Ваш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им</a:t>
            </a:r>
            <a:r>
              <a:rPr lang="ru-RU" dirty="0" smtClean="0"/>
              <a:t> планом</a:t>
            </a:r>
            <a:endParaRPr lang="ru-RU" dirty="0"/>
          </a:p>
        </p:txBody>
      </p:sp>
      <p:sp>
        <p:nvSpPr>
          <p:cNvPr id="40" name="Блок-схема: знак завершения 39"/>
          <p:cNvSpPr/>
          <p:nvPr/>
        </p:nvSpPr>
        <p:spPr>
          <a:xfrm>
            <a:off x="3491880" y="5805264"/>
            <a:ext cx="2448272" cy="43204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ЖЖЕт</a:t>
            </a:r>
            <a:endParaRPr lang="ru-RU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42" name="Прямая со стрелкой 41"/>
          <p:cNvCxnSpPr>
            <a:stCxn id="25" idx="3"/>
            <a:endCxn id="37" idx="1"/>
          </p:cNvCxnSpPr>
          <p:nvPr/>
        </p:nvCxnSpPr>
        <p:spPr>
          <a:xfrm>
            <a:off x="3131840" y="422108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26" idx="3"/>
            <a:endCxn id="38" idx="1"/>
          </p:cNvCxnSpPr>
          <p:nvPr/>
        </p:nvCxnSpPr>
        <p:spPr>
          <a:xfrm flipV="1">
            <a:off x="3131840" y="4918697"/>
            <a:ext cx="432048" cy="224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27" idx="3"/>
            <a:endCxn id="39" idx="1"/>
          </p:cNvCxnSpPr>
          <p:nvPr/>
        </p:nvCxnSpPr>
        <p:spPr>
          <a:xfrm>
            <a:off x="3063520" y="5445224"/>
            <a:ext cx="572376" cy="360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35" idx="3"/>
            <a:endCxn id="40" idx="1"/>
          </p:cNvCxnSpPr>
          <p:nvPr/>
        </p:nvCxnSpPr>
        <p:spPr>
          <a:xfrm>
            <a:off x="2627784" y="602128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9" name="Левая фигурная скобка 48"/>
          <p:cNvSpPr/>
          <p:nvPr/>
        </p:nvSpPr>
        <p:spPr>
          <a:xfrm>
            <a:off x="0" y="1268760"/>
            <a:ext cx="593812" cy="504056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3635896" y="3140968"/>
            <a:ext cx="223224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двести пят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ом</a:t>
            </a: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108" name="Прямая со стрелкой 107"/>
          <p:cNvCxnSpPr>
            <a:stCxn id="24" idx="3"/>
            <a:endCxn id="106" idx="2"/>
          </p:cNvCxnSpPr>
          <p:nvPr/>
        </p:nvCxnSpPr>
        <p:spPr>
          <a:xfrm flipV="1">
            <a:off x="3135478" y="3501008"/>
            <a:ext cx="500418" cy="360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6761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20" grpId="0" animBg="1"/>
      <p:bldP spid="24" grpId="0" animBg="1"/>
      <p:bldP spid="25" grpId="0" animBg="1"/>
      <p:bldP spid="26" grpId="0" animBg="1"/>
      <p:bldP spid="27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9" grpId="0" animBg="1"/>
      <p:bldP spid="10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3275856" y="0"/>
            <a:ext cx="216024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Степень сравнения</a:t>
            </a:r>
            <a:endParaRPr lang="ru-RU" dirty="0"/>
          </a:p>
        </p:txBody>
      </p:sp>
      <p:cxnSp>
        <p:nvCxnSpPr>
          <p:cNvPr id="11" name="Прямая со стрелкой 10"/>
          <p:cNvCxnSpPr>
            <a:stCxn id="6" idx="4"/>
            <a:endCxn id="20" idx="0"/>
          </p:cNvCxnSpPr>
          <p:nvPr/>
        </p:nvCxnSpPr>
        <p:spPr>
          <a:xfrm>
            <a:off x="4355976" y="1152128"/>
            <a:ext cx="0" cy="332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323528" y="1412776"/>
            <a:ext cx="2376264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прилагательные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987824" y="1484784"/>
            <a:ext cx="2736304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Наречия?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868144" y="1412776"/>
            <a:ext cx="2880320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Категория состояния</a:t>
            </a:r>
            <a:endParaRPr lang="ru-RU" dirty="0"/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2627784" y="2420888"/>
            <a:ext cx="3240360" cy="576064"/>
          </a:xfrm>
          <a:prstGeom prst="round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СТРУКТУРА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39552" y="3140968"/>
            <a:ext cx="230425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Сравнительная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67544" y="4221088"/>
            <a:ext cx="230425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ЕЕ,ЕЙ,Е,ШЕ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796136" y="3068960"/>
            <a:ext cx="216024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Превосходная</a:t>
            </a:r>
            <a:endParaRPr lang="ru-RU" sz="20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95536" y="5301208"/>
            <a:ext cx="24482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???,МЕНЕЕ+</a:t>
            </a:r>
          </a:p>
          <a:p>
            <a:pPr algn="ctr"/>
            <a:r>
              <a:rPr lang="ru-RU" dirty="0" err="1" smtClean="0"/>
              <a:t>Нач</a:t>
            </a:r>
            <a:r>
              <a:rPr lang="ru-RU" dirty="0" smtClean="0"/>
              <a:t>. форма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6" idx="2"/>
            <a:endCxn id="19" idx="0"/>
          </p:cNvCxnSpPr>
          <p:nvPr/>
        </p:nvCxnSpPr>
        <p:spPr>
          <a:xfrm flipH="1">
            <a:off x="1511660" y="576064"/>
            <a:ext cx="1764196" cy="8367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5868144" y="4149080"/>
            <a:ext cx="237626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ЕЙШ,АЙШ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5868144" y="5373216"/>
            <a:ext cx="259228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САМЫЙ+Нач.форма</a:t>
            </a:r>
            <a:endParaRPr lang="ru-RU" dirty="0"/>
          </a:p>
        </p:txBody>
      </p:sp>
      <p:sp>
        <p:nvSpPr>
          <p:cNvPr id="52" name="Половина рамки 51"/>
          <p:cNvSpPr/>
          <p:nvPr/>
        </p:nvSpPr>
        <p:spPr>
          <a:xfrm rot="2410366">
            <a:off x="6483776" y="4265938"/>
            <a:ext cx="470009" cy="294544"/>
          </a:xfrm>
          <a:prstGeom prst="halfFram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Половина рамки 52"/>
          <p:cNvSpPr/>
          <p:nvPr/>
        </p:nvSpPr>
        <p:spPr>
          <a:xfrm rot="2410366">
            <a:off x="7136015" y="4268823"/>
            <a:ext cx="485788" cy="313234"/>
          </a:xfrm>
          <a:prstGeom prst="halfFram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V="1">
            <a:off x="899592" y="4293096"/>
            <a:ext cx="216024" cy="14401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1115616" y="4293096"/>
            <a:ext cx="144016" cy="14401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1259632" y="4293096"/>
            <a:ext cx="216024" cy="14401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1475656" y="4293096"/>
            <a:ext cx="144016" cy="14401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1619672" y="4293096"/>
            <a:ext cx="144016" cy="14401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1751289" y="4299418"/>
            <a:ext cx="156415" cy="13769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2051720" y="4293096"/>
            <a:ext cx="216024" cy="14401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1907704" y="4293096"/>
            <a:ext cx="144016" cy="14401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22" idx="0"/>
            <a:endCxn id="33" idx="0"/>
          </p:cNvCxnSpPr>
          <p:nvPr/>
        </p:nvCxnSpPr>
        <p:spPr>
          <a:xfrm>
            <a:off x="5868144" y="2708920"/>
            <a:ext cx="1008112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22" idx="2"/>
            <a:endCxn id="25" idx="0"/>
          </p:cNvCxnSpPr>
          <p:nvPr/>
        </p:nvCxnSpPr>
        <p:spPr>
          <a:xfrm flipH="1">
            <a:off x="1691680" y="2708920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6" idx="6"/>
            <a:endCxn id="21" idx="0"/>
          </p:cNvCxnSpPr>
          <p:nvPr/>
        </p:nvCxnSpPr>
        <p:spPr>
          <a:xfrm>
            <a:off x="5436096" y="576064"/>
            <a:ext cx="1872208" cy="8367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2843808" y="4653136"/>
            <a:ext cx="295232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>
            <a:stCxn id="36" idx="3"/>
          </p:cNvCxnSpPr>
          <p:nvPr/>
        </p:nvCxnSpPr>
        <p:spPr>
          <a:xfrm>
            <a:off x="2843808" y="5805264"/>
            <a:ext cx="28803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47" y="5280595"/>
            <a:ext cx="2493963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30" grpId="0" animBg="1"/>
      <p:bldP spid="33" grpId="0" animBg="1"/>
      <p:bldP spid="36" grpId="0" animBg="1"/>
      <p:bldP spid="47" grpId="0" animBg="1"/>
      <p:bldP spid="48" grpId="0" animBg="1"/>
      <p:bldP spid="52" grpId="0" animBg="1"/>
      <p:bldP spid="5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7472" lvl="1" indent="0">
              <a:buNone/>
            </a:pPr>
            <a:r>
              <a:rPr lang="ru-RU" dirty="0" smtClean="0"/>
              <a:t>Найдите ошибку в образовании степеней сравнения:</a:t>
            </a:r>
            <a:endParaRPr lang="ru-RU" sz="2000" dirty="0" smtClean="0"/>
          </a:p>
          <a:p>
            <a:pPr marL="347472" lvl="1" indent="0">
              <a:buNone/>
            </a:pPr>
            <a:r>
              <a:rPr lang="ru-RU" dirty="0" smtClean="0"/>
              <a:t>1) громкий</a:t>
            </a:r>
            <a:endParaRPr lang="ru-RU" sz="2000" dirty="0" smtClean="0"/>
          </a:p>
          <a:p>
            <a:pPr marL="347472" lvl="1" indent="0">
              <a:buNone/>
            </a:pPr>
            <a:r>
              <a:rPr lang="ru-RU" dirty="0" smtClean="0"/>
              <a:t>2) легкий</a:t>
            </a:r>
            <a:endParaRPr lang="ru-RU" sz="2000" dirty="0" smtClean="0"/>
          </a:p>
          <a:p>
            <a:pPr marL="347472" lvl="1" indent="0">
              <a:buNone/>
            </a:pPr>
            <a:r>
              <a:rPr lang="ru-RU" dirty="0" smtClean="0"/>
              <a:t>3) твердо </a:t>
            </a:r>
            <a:endParaRPr lang="ru-RU" sz="2000" dirty="0" smtClean="0"/>
          </a:p>
          <a:p>
            <a:pPr marL="347472" lvl="1" indent="0">
              <a:buNone/>
            </a:pPr>
            <a:r>
              <a:rPr lang="ru-RU" dirty="0" smtClean="0"/>
              <a:t>4) подробный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740860" y="1340767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-громче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64492" y="2163790"/>
            <a:ext cx="23532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</a:rPr>
              <a:t>-тверже всех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64492" y="1702125"/>
            <a:ext cx="21515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</a:rPr>
              <a:t>-легчайший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29056" y="2564904"/>
            <a:ext cx="3070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</a:rPr>
              <a:t>-более подробнее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796136" y="2625455"/>
            <a:ext cx="502991" cy="4011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5796136" y="2564904"/>
            <a:ext cx="502991" cy="46166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>
            <a:off x="5724128" y="3397773"/>
            <a:ext cx="3419872" cy="111134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Джек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</a:t>
            </a:r>
            <a:r>
              <a:rPr lang="ru-RU" dirty="0" smtClean="0"/>
              <a:t> Лондон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2771800" y="2636912"/>
            <a:ext cx="3456384" cy="576064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Несклоняемые существительные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82022" y="787496"/>
            <a:ext cx="2412268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красив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ом </a:t>
            </a:r>
            <a:r>
              <a:rPr lang="ru-RU" dirty="0" smtClean="0"/>
              <a:t>пальт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0" y="2492896"/>
            <a:ext cx="2411760" cy="86409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Вечерн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ий </a:t>
            </a:r>
            <a:r>
              <a:rPr lang="ru-RU" dirty="0" smtClean="0"/>
              <a:t>Сочи(город)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383868" y="548680"/>
            <a:ext cx="2232248" cy="86409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Бел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ый</a:t>
            </a:r>
            <a:r>
              <a:rPr lang="ru-RU" dirty="0" smtClean="0"/>
              <a:t> тюль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588224" y="2481672"/>
            <a:ext cx="2140140" cy="88654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Бурн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ой </a:t>
            </a:r>
            <a:r>
              <a:rPr lang="ru-RU" dirty="0" smtClean="0"/>
              <a:t>Миссисипи(река)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707588" y="3789039"/>
            <a:ext cx="2280236" cy="91022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 </a:t>
            </a:r>
            <a:r>
              <a:rPr lang="ru-RU" dirty="0" err="1" smtClean="0"/>
              <a:t>Ш.Бронт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987824" y="3645024"/>
            <a:ext cx="3096344" cy="11332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 Эмил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ем</a:t>
            </a:r>
            <a:r>
              <a:rPr lang="ru-RU" dirty="0" smtClean="0"/>
              <a:t> Зол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</a:t>
            </a:r>
            <a:endParaRPr lang="ru-RU" dirty="0"/>
          </a:p>
        </p:txBody>
      </p:sp>
      <p:cxnSp>
        <p:nvCxnSpPr>
          <p:cNvPr id="15" name="Прямая со стрелкой 14"/>
          <p:cNvCxnSpPr>
            <a:stCxn id="4" idx="0"/>
            <a:endCxn id="5" idx="4"/>
          </p:cNvCxnSpPr>
          <p:nvPr/>
        </p:nvCxnSpPr>
        <p:spPr>
          <a:xfrm flipH="1" flipV="1">
            <a:off x="1688156" y="1579584"/>
            <a:ext cx="2811836" cy="10573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0"/>
            <a:endCxn id="7" idx="4"/>
          </p:cNvCxnSpPr>
          <p:nvPr/>
        </p:nvCxnSpPr>
        <p:spPr>
          <a:xfrm flipV="1">
            <a:off x="4499992" y="1412776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1"/>
            <a:endCxn id="6" idx="6"/>
          </p:cNvCxnSpPr>
          <p:nvPr/>
        </p:nvCxnSpPr>
        <p:spPr>
          <a:xfrm flipH="1">
            <a:off x="2411760" y="292494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0" idx="0"/>
          </p:cNvCxnSpPr>
          <p:nvPr/>
        </p:nvCxnSpPr>
        <p:spPr>
          <a:xfrm flipH="1">
            <a:off x="1847706" y="3212976"/>
            <a:ext cx="1788190" cy="5760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4" idx="3"/>
            <a:endCxn id="8" idx="2"/>
          </p:cNvCxnSpPr>
          <p:nvPr/>
        </p:nvCxnSpPr>
        <p:spPr>
          <a:xfrm>
            <a:off x="6228184" y="292494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483768" y="4437112"/>
            <a:ext cx="360040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2915816" y="4365104"/>
            <a:ext cx="2448272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547664" y="5229200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 ИЗМЕНЯЕТСЯ</a:t>
            </a:r>
          </a:p>
          <a:p>
            <a:r>
              <a:rPr lang="ru-RU" dirty="0" err="1" smtClean="0"/>
              <a:t>Бронт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</a:t>
            </a:r>
            <a:r>
              <a:rPr lang="ru-RU" dirty="0" smtClean="0"/>
              <a:t>, Зол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39" name="Прямая со стрелкой 38"/>
          <p:cNvCxnSpPr>
            <a:endCxn id="45" idx="0"/>
          </p:cNvCxnSpPr>
          <p:nvPr/>
        </p:nvCxnSpPr>
        <p:spPr>
          <a:xfrm>
            <a:off x="4716016" y="4365104"/>
            <a:ext cx="1872208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45" idx="0"/>
          </p:cNvCxnSpPr>
          <p:nvPr/>
        </p:nvCxnSpPr>
        <p:spPr>
          <a:xfrm flipH="1">
            <a:off x="6588224" y="4077072"/>
            <a:ext cx="720080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endCxn id="45" idx="0"/>
          </p:cNvCxnSpPr>
          <p:nvPr/>
        </p:nvCxnSpPr>
        <p:spPr>
          <a:xfrm flipH="1">
            <a:off x="6588224" y="4149080"/>
            <a:ext cx="1728192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292080" y="515719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ИЗМЕНЯЕТСЯ НА СОГЛАСНЫЕ</a:t>
            </a:r>
            <a:endParaRPr lang="ru-RU" dirty="0"/>
          </a:p>
        </p:txBody>
      </p:sp>
      <p:sp>
        <p:nvSpPr>
          <p:cNvPr id="61" name="Овал 60"/>
          <p:cNvSpPr/>
          <p:nvPr/>
        </p:nvSpPr>
        <p:spPr>
          <a:xfrm>
            <a:off x="6300192" y="764704"/>
            <a:ext cx="2304256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Весел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ый</a:t>
            </a:r>
            <a:r>
              <a:rPr lang="ru-RU" dirty="0" smtClean="0"/>
              <a:t> ара</a:t>
            </a:r>
            <a:endParaRPr lang="ru-RU" dirty="0"/>
          </a:p>
        </p:txBody>
      </p:sp>
      <p:cxnSp>
        <p:nvCxnSpPr>
          <p:cNvPr id="63" name="Прямая со стрелкой 62"/>
          <p:cNvCxnSpPr>
            <a:stCxn id="4" idx="0"/>
            <a:endCxn id="61" idx="4"/>
          </p:cNvCxnSpPr>
          <p:nvPr/>
        </p:nvCxnSpPr>
        <p:spPr>
          <a:xfrm flipV="1">
            <a:off x="4499992" y="1700808"/>
            <a:ext cx="2952328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779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36" grpId="0"/>
      <p:bldP spid="45" grpId="0"/>
      <p:bldP spid="6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71890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Проверим себя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052736"/>
            <a:ext cx="8183880" cy="2448272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/>
              <a:t>НАЙДИТЕ ОШИБКУ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быстрая Конго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маленький пони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 Маргарет Тэтчер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 Шерлок Холмсе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788024" y="2996952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 </a:t>
            </a:r>
            <a:r>
              <a:rPr lang="ru-RU" sz="2800" dirty="0" err="1" smtClean="0"/>
              <a:t>Шерлок</a:t>
            </a:r>
            <a:r>
              <a:rPr lang="ru-RU" sz="2800" u="sng" dirty="0" err="1" smtClean="0">
                <a:solidFill>
                  <a:srgbClr val="FF0000"/>
                </a:solidFill>
              </a:rPr>
              <a:t>Е</a:t>
            </a:r>
            <a:r>
              <a:rPr lang="ru-RU" sz="2800" dirty="0" smtClean="0"/>
              <a:t> Холмсе</a:t>
            </a:r>
            <a:endParaRPr lang="ru-RU" sz="2800" dirty="0"/>
          </a:p>
        </p:txBody>
      </p:sp>
      <p:cxnSp>
        <p:nvCxnSpPr>
          <p:cNvPr id="7" name="Прямая со стрелкой 6"/>
          <p:cNvCxnSpPr>
            <a:endCxn id="5" idx="1"/>
          </p:cNvCxnSpPr>
          <p:nvPr/>
        </p:nvCxnSpPr>
        <p:spPr>
          <a:xfrm>
            <a:off x="4499992" y="325856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5699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Употребление в речи падежей и непроизводных предлогов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108012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Грамматические нормы управления и согласования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7" name="Стрелка вниз 6"/>
          <p:cNvSpPr/>
          <p:nvPr/>
        </p:nvSpPr>
        <p:spPr>
          <a:xfrm>
            <a:off x="4211960" y="2636912"/>
            <a:ext cx="720080" cy="79208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465313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Тревожиться </a:t>
            </a:r>
            <a:r>
              <a:rPr lang="ru-RU" sz="2400" b="1" u="sng" dirty="0" smtClean="0"/>
              <a:t>за</a:t>
            </a:r>
            <a:r>
              <a:rPr lang="ru-RU" sz="2400" dirty="0" smtClean="0"/>
              <a:t> маму(В.п.)-беспокоиться </a:t>
            </a:r>
            <a:r>
              <a:rPr lang="ru-RU" sz="2400" b="1" u="sng" dirty="0" smtClean="0"/>
              <a:t>о</a:t>
            </a:r>
            <a:r>
              <a:rPr lang="ru-RU" sz="2400" dirty="0" smtClean="0"/>
              <a:t> маме(П.п.)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1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WordArt 4"/>
          <p:cNvSpPr>
            <a:spLocks noChangeArrowheads="1" noChangeShapeType="1" noTextEdit="1"/>
          </p:cNvSpPr>
          <p:nvPr/>
        </p:nvSpPr>
        <p:spPr bwMode="auto">
          <a:xfrm>
            <a:off x="685800" y="1447800"/>
            <a:ext cx="381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НА</a:t>
            </a:r>
          </a:p>
        </p:txBody>
      </p:sp>
      <p:sp>
        <p:nvSpPr>
          <p:cNvPr id="88069" name="WordArt 5"/>
          <p:cNvSpPr>
            <a:spLocks noChangeArrowheads="1" noChangeShapeType="1" noTextEdit="1"/>
          </p:cNvSpPr>
          <p:nvPr/>
        </p:nvSpPr>
        <p:spPr bwMode="auto">
          <a:xfrm>
            <a:off x="685800" y="4038600"/>
            <a:ext cx="40005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ИЗ</a:t>
            </a:r>
          </a:p>
        </p:txBody>
      </p:sp>
      <p:sp>
        <p:nvSpPr>
          <p:cNvPr id="88070" name="WordArt 6"/>
          <p:cNvSpPr>
            <a:spLocks noChangeArrowheads="1" noChangeShapeType="1" noTextEdit="1"/>
          </p:cNvSpPr>
          <p:nvPr/>
        </p:nvSpPr>
        <p:spPr bwMode="auto">
          <a:xfrm>
            <a:off x="685800" y="5257800"/>
            <a:ext cx="228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С</a:t>
            </a:r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V="1">
            <a:off x="1143000" y="1219200"/>
            <a:ext cx="2057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V="1">
            <a:off x="1143000" y="1676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3276600" y="1066800"/>
            <a:ext cx="152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НА ЧЁМ?</a:t>
            </a:r>
          </a:p>
        </p:txBody>
      </p:sp>
      <p:sp>
        <p:nvSpPr>
          <p:cNvPr id="88075" name="Text Box 11"/>
          <p:cNvSpPr txBox="1">
            <a:spLocks noChangeArrowheads="1"/>
          </p:cNvSpPr>
          <p:nvPr/>
        </p:nvSpPr>
        <p:spPr bwMode="auto">
          <a:xfrm>
            <a:off x="3276600" y="1524000"/>
            <a:ext cx="148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НА ЧТО?</a:t>
            </a:r>
          </a:p>
        </p:txBody>
      </p:sp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5562600" y="990600"/>
            <a:ext cx="299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Предложный падеж</a:t>
            </a:r>
          </a:p>
        </p:txBody>
      </p:sp>
      <p:sp>
        <p:nvSpPr>
          <p:cNvPr id="88077" name="Text Box 13"/>
          <p:cNvSpPr txBox="1">
            <a:spLocks noChangeArrowheads="1"/>
          </p:cNvSpPr>
          <p:nvPr/>
        </p:nvSpPr>
        <p:spPr bwMode="auto">
          <a:xfrm>
            <a:off x="5562600" y="1524000"/>
            <a:ext cx="306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Винительный падеж</a:t>
            </a:r>
          </a:p>
        </p:txBody>
      </p:sp>
      <p:sp>
        <p:nvSpPr>
          <p:cNvPr id="88079" name="Line 15"/>
          <p:cNvSpPr>
            <a:spLocks noChangeShapeType="1"/>
          </p:cNvSpPr>
          <p:nvPr/>
        </p:nvSpPr>
        <p:spPr bwMode="auto">
          <a:xfrm flipV="1">
            <a:off x="1295400" y="4267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8081" name="Text Box 17"/>
          <p:cNvSpPr txBox="1">
            <a:spLocks noChangeArrowheads="1"/>
          </p:cNvSpPr>
          <p:nvPr/>
        </p:nvSpPr>
        <p:spPr bwMode="auto">
          <a:xfrm>
            <a:off x="3429000" y="4038600"/>
            <a:ext cx="1649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ИЗ ЧЕГО?</a:t>
            </a:r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5562600" y="4038600"/>
            <a:ext cx="3078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Родительный падеж</a:t>
            </a:r>
          </a:p>
        </p:txBody>
      </p:sp>
      <p:sp>
        <p:nvSpPr>
          <p:cNvPr id="88084" name="Line 20"/>
          <p:cNvSpPr>
            <a:spLocks noChangeShapeType="1"/>
          </p:cNvSpPr>
          <p:nvPr/>
        </p:nvSpPr>
        <p:spPr bwMode="auto">
          <a:xfrm flipV="1">
            <a:off x="1239838" y="5105400"/>
            <a:ext cx="2057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8085" name="Line 21"/>
          <p:cNvSpPr>
            <a:spLocks noChangeShapeType="1"/>
          </p:cNvSpPr>
          <p:nvPr/>
        </p:nvSpPr>
        <p:spPr bwMode="auto">
          <a:xfrm flipV="1">
            <a:off x="1219200" y="5562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3352800" y="4953000"/>
            <a:ext cx="131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С ЧЕМ?</a:t>
            </a:r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3352800" y="5410200"/>
            <a:ext cx="146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С ЧЕГО?</a:t>
            </a:r>
          </a:p>
        </p:txBody>
      </p:sp>
      <p:sp>
        <p:nvSpPr>
          <p:cNvPr id="88088" name="Text Box 24"/>
          <p:cNvSpPr txBox="1">
            <a:spLocks noChangeArrowheads="1"/>
          </p:cNvSpPr>
          <p:nvPr/>
        </p:nvSpPr>
        <p:spPr bwMode="auto">
          <a:xfrm>
            <a:off x="5562600" y="4876800"/>
            <a:ext cx="321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Творительный падеж</a:t>
            </a:r>
          </a:p>
        </p:txBody>
      </p:sp>
      <p:sp>
        <p:nvSpPr>
          <p:cNvPr id="88089" name="Text Box 25"/>
          <p:cNvSpPr txBox="1">
            <a:spLocks noChangeArrowheads="1"/>
          </p:cNvSpPr>
          <p:nvPr/>
        </p:nvSpPr>
        <p:spPr bwMode="auto">
          <a:xfrm>
            <a:off x="5562600" y="5410200"/>
            <a:ext cx="3162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Родительный  падеж</a:t>
            </a:r>
          </a:p>
        </p:txBody>
      </p:sp>
      <p:sp>
        <p:nvSpPr>
          <p:cNvPr id="88093" name="WordArt 29"/>
          <p:cNvSpPr>
            <a:spLocks noChangeArrowheads="1" noChangeShapeType="1" noTextEdit="1"/>
          </p:cNvSpPr>
          <p:nvPr/>
        </p:nvSpPr>
        <p:spPr bwMode="auto">
          <a:xfrm>
            <a:off x="685800" y="2971800"/>
            <a:ext cx="228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в</a:t>
            </a:r>
          </a:p>
        </p:txBody>
      </p:sp>
      <p:sp>
        <p:nvSpPr>
          <p:cNvPr id="88094" name="Line 30"/>
          <p:cNvSpPr>
            <a:spLocks noChangeShapeType="1"/>
          </p:cNvSpPr>
          <p:nvPr/>
        </p:nvSpPr>
        <p:spPr bwMode="auto">
          <a:xfrm flipV="1">
            <a:off x="1163638" y="2743200"/>
            <a:ext cx="2057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8095" name="Line 31"/>
          <p:cNvSpPr>
            <a:spLocks noChangeShapeType="1"/>
          </p:cNvSpPr>
          <p:nvPr/>
        </p:nvSpPr>
        <p:spPr bwMode="auto">
          <a:xfrm flipV="1">
            <a:off x="1143000" y="3200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8096" name="Text Box 32"/>
          <p:cNvSpPr txBox="1">
            <a:spLocks noChangeArrowheads="1"/>
          </p:cNvSpPr>
          <p:nvPr/>
        </p:nvSpPr>
        <p:spPr bwMode="auto">
          <a:xfrm>
            <a:off x="3276600" y="2590800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В ЧЁМ?</a:t>
            </a:r>
          </a:p>
        </p:txBody>
      </p:sp>
      <p:sp>
        <p:nvSpPr>
          <p:cNvPr id="88097" name="Text Box 33"/>
          <p:cNvSpPr txBox="1">
            <a:spLocks noChangeArrowheads="1"/>
          </p:cNvSpPr>
          <p:nvPr/>
        </p:nvSpPr>
        <p:spPr bwMode="auto">
          <a:xfrm>
            <a:off x="3276600" y="3048000"/>
            <a:ext cx="1503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ВО ЧТО?</a:t>
            </a:r>
          </a:p>
        </p:txBody>
      </p:sp>
      <p:sp>
        <p:nvSpPr>
          <p:cNvPr id="88098" name="Text Box 34"/>
          <p:cNvSpPr txBox="1">
            <a:spLocks noChangeArrowheads="1"/>
          </p:cNvSpPr>
          <p:nvPr/>
        </p:nvSpPr>
        <p:spPr bwMode="auto">
          <a:xfrm>
            <a:off x="5562600" y="2514600"/>
            <a:ext cx="299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Предложный падеж</a:t>
            </a:r>
          </a:p>
        </p:txBody>
      </p:sp>
      <p:sp>
        <p:nvSpPr>
          <p:cNvPr id="88099" name="Text Box 35"/>
          <p:cNvSpPr txBox="1">
            <a:spLocks noChangeArrowheads="1"/>
          </p:cNvSpPr>
          <p:nvPr/>
        </p:nvSpPr>
        <p:spPr bwMode="auto">
          <a:xfrm>
            <a:off x="5562600" y="3048000"/>
            <a:ext cx="306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Винительный падеж</a:t>
            </a:r>
          </a:p>
        </p:txBody>
      </p:sp>
      <p:sp>
        <p:nvSpPr>
          <p:cNvPr id="88100" name="WordArt 36"/>
          <p:cNvSpPr>
            <a:spLocks noChangeArrowheads="1" noChangeShapeType="1" noTextEdit="1"/>
          </p:cNvSpPr>
          <p:nvPr/>
        </p:nvSpPr>
        <p:spPr bwMode="auto">
          <a:xfrm>
            <a:off x="2209800" y="381000"/>
            <a:ext cx="4800600" cy="476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Непроизводные предлоги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381000" y="685800"/>
            <a:ext cx="533400" cy="5486400"/>
            <a:chOff x="192" y="529"/>
            <a:chExt cx="672" cy="3360"/>
          </a:xfrm>
        </p:grpSpPr>
        <p:sp>
          <p:nvSpPr>
            <p:cNvPr id="88105" name="AutoShape 41"/>
            <p:cNvSpPr>
              <a:spLocks noChangeArrowheads="1"/>
            </p:cNvSpPr>
            <p:nvPr/>
          </p:nvSpPr>
          <p:spPr bwMode="auto">
            <a:xfrm rot="16200000">
              <a:off x="-1152" y="1873"/>
              <a:ext cx="3360" cy="672"/>
            </a:xfrm>
            <a:custGeom>
              <a:avLst/>
              <a:gdLst>
                <a:gd name="G0" fmla="+- 9176 0 0"/>
                <a:gd name="G1" fmla="+- -8665882 0 0"/>
                <a:gd name="G2" fmla="+- 0 0 -8665882"/>
                <a:gd name="T0" fmla="*/ 0 256 1"/>
                <a:gd name="T1" fmla="*/ 180 256 1"/>
                <a:gd name="G3" fmla="+- -8665882 T0 T1"/>
                <a:gd name="T2" fmla="*/ 0 256 1"/>
                <a:gd name="T3" fmla="*/ 90 256 1"/>
                <a:gd name="G4" fmla="+- -8665882 T2 T3"/>
                <a:gd name="G5" fmla="*/ G4 2 1"/>
                <a:gd name="T4" fmla="*/ 90 256 1"/>
                <a:gd name="T5" fmla="*/ 0 256 1"/>
                <a:gd name="G6" fmla="+- -8665882 T4 T5"/>
                <a:gd name="G7" fmla="*/ G6 2 1"/>
                <a:gd name="G8" fmla="abs -8665882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176"/>
                <a:gd name="G18" fmla="*/ 9176 1 2"/>
                <a:gd name="G19" fmla="+- G18 5400 0"/>
                <a:gd name="G20" fmla="cos G19 -8665882"/>
                <a:gd name="G21" fmla="sin G19 -8665882"/>
                <a:gd name="G22" fmla="+- G20 10800 0"/>
                <a:gd name="G23" fmla="+- G21 10800 0"/>
                <a:gd name="G24" fmla="+- 10800 0 G20"/>
                <a:gd name="G25" fmla="+- 9176 10800 0"/>
                <a:gd name="G26" fmla="?: G9 G17 G25"/>
                <a:gd name="G27" fmla="?: G9 0 21600"/>
                <a:gd name="G28" fmla="cos 10800 -8665882"/>
                <a:gd name="G29" fmla="sin 10800 -8665882"/>
                <a:gd name="G30" fmla="sin 9176 -8665882"/>
                <a:gd name="G31" fmla="+- G28 10800 0"/>
                <a:gd name="G32" fmla="+- G29 10800 0"/>
                <a:gd name="G33" fmla="+- G30 10800 0"/>
                <a:gd name="G34" fmla="?: G4 0 G31"/>
                <a:gd name="G35" fmla="?: -8665882 G34 0"/>
                <a:gd name="G36" fmla="?: G6 G35 G31"/>
                <a:gd name="G37" fmla="+- 21600 0 G36"/>
                <a:gd name="G38" fmla="?: G4 0 G33"/>
                <a:gd name="G39" fmla="?: -8665882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4086 w 21600"/>
                <a:gd name="T15" fmla="*/ 3404 h 21600"/>
                <a:gd name="T16" fmla="*/ 10800 w 21600"/>
                <a:gd name="T17" fmla="*/ 1624 h 21600"/>
                <a:gd name="T18" fmla="*/ 17514 w 21600"/>
                <a:gd name="T19" fmla="*/ 3404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4632" y="4005"/>
                  </a:moveTo>
                  <a:cubicBezTo>
                    <a:pt x="6321" y="2473"/>
                    <a:pt x="8519" y="1623"/>
                    <a:pt x="10800" y="1624"/>
                  </a:cubicBezTo>
                  <a:cubicBezTo>
                    <a:pt x="13080" y="1624"/>
                    <a:pt x="15278" y="2473"/>
                    <a:pt x="16967" y="4005"/>
                  </a:cubicBezTo>
                  <a:lnTo>
                    <a:pt x="18058" y="2803"/>
                  </a:lnTo>
                  <a:cubicBezTo>
                    <a:pt x="16071" y="999"/>
                    <a:pt x="13483" y="-1"/>
                    <a:pt x="10799" y="0"/>
                  </a:cubicBezTo>
                  <a:cubicBezTo>
                    <a:pt x="8116" y="0"/>
                    <a:pt x="5528" y="999"/>
                    <a:pt x="3541" y="2803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07" name="AutoShape 43"/>
            <p:cNvSpPr>
              <a:spLocks noChangeArrowheads="1"/>
            </p:cNvSpPr>
            <p:nvPr/>
          </p:nvSpPr>
          <p:spPr bwMode="auto">
            <a:xfrm rot="10596608">
              <a:off x="192" y="1105"/>
              <a:ext cx="192" cy="241"/>
            </a:xfrm>
            <a:prstGeom prst="rtTriangl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08" name="AutoShape 44"/>
            <p:cNvSpPr>
              <a:spLocks noChangeArrowheads="1"/>
            </p:cNvSpPr>
            <p:nvPr/>
          </p:nvSpPr>
          <p:spPr bwMode="auto">
            <a:xfrm rot="-5125687">
              <a:off x="168" y="3096"/>
              <a:ext cx="240" cy="192"/>
            </a:xfrm>
            <a:prstGeom prst="rtTriangl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 rot="10800000">
            <a:off x="762000" y="2514600"/>
            <a:ext cx="609600" cy="2362200"/>
            <a:chOff x="192" y="529"/>
            <a:chExt cx="672" cy="3360"/>
          </a:xfrm>
        </p:grpSpPr>
        <p:sp>
          <p:nvSpPr>
            <p:cNvPr id="88111" name="AutoShape 47"/>
            <p:cNvSpPr>
              <a:spLocks noChangeArrowheads="1"/>
            </p:cNvSpPr>
            <p:nvPr/>
          </p:nvSpPr>
          <p:spPr bwMode="auto">
            <a:xfrm rot="16200000">
              <a:off x="-1152" y="1873"/>
              <a:ext cx="3360" cy="672"/>
            </a:xfrm>
            <a:custGeom>
              <a:avLst/>
              <a:gdLst>
                <a:gd name="G0" fmla="+- 9176 0 0"/>
                <a:gd name="G1" fmla="+- -8665882 0 0"/>
                <a:gd name="G2" fmla="+- 0 0 -8665882"/>
                <a:gd name="T0" fmla="*/ 0 256 1"/>
                <a:gd name="T1" fmla="*/ 180 256 1"/>
                <a:gd name="G3" fmla="+- -8665882 T0 T1"/>
                <a:gd name="T2" fmla="*/ 0 256 1"/>
                <a:gd name="T3" fmla="*/ 90 256 1"/>
                <a:gd name="G4" fmla="+- -8665882 T2 T3"/>
                <a:gd name="G5" fmla="*/ G4 2 1"/>
                <a:gd name="T4" fmla="*/ 90 256 1"/>
                <a:gd name="T5" fmla="*/ 0 256 1"/>
                <a:gd name="G6" fmla="+- -8665882 T4 T5"/>
                <a:gd name="G7" fmla="*/ G6 2 1"/>
                <a:gd name="G8" fmla="abs -8665882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176"/>
                <a:gd name="G18" fmla="*/ 9176 1 2"/>
                <a:gd name="G19" fmla="+- G18 5400 0"/>
                <a:gd name="G20" fmla="cos G19 -8665882"/>
                <a:gd name="G21" fmla="sin G19 -8665882"/>
                <a:gd name="G22" fmla="+- G20 10800 0"/>
                <a:gd name="G23" fmla="+- G21 10800 0"/>
                <a:gd name="G24" fmla="+- 10800 0 G20"/>
                <a:gd name="G25" fmla="+- 9176 10800 0"/>
                <a:gd name="G26" fmla="?: G9 G17 G25"/>
                <a:gd name="G27" fmla="?: G9 0 21600"/>
                <a:gd name="G28" fmla="cos 10800 -8665882"/>
                <a:gd name="G29" fmla="sin 10800 -8665882"/>
                <a:gd name="G30" fmla="sin 9176 -8665882"/>
                <a:gd name="G31" fmla="+- G28 10800 0"/>
                <a:gd name="G32" fmla="+- G29 10800 0"/>
                <a:gd name="G33" fmla="+- G30 10800 0"/>
                <a:gd name="G34" fmla="?: G4 0 G31"/>
                <a:gd name="G35" fmla="?: -8665882 G34 0"/>
                <a:gd name="G36" fmla="?: G6 G35 G31"/>
                <a:gd name="G37" fmla="+- 21600 0 G36"/>
                <a:gd name="G38" fmla="?: G4 0 G33"/>
                <a:gd name="G39" fmla="?: -8665882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4086 w 21600"/>
                <a:gd name="T15" fmla="*/ 3404 h 21600"/>
                <a:gd name="T16" fmla="*/ 10800 w 21600"/>
                <a:gd name="T17" fmla="*/ 1624 h 21600"/>
                <a:gd name="T18" fmla="*/ 17514 w 21600"/>
                <a:gd name="T19" fmla="*/ 3404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4632" y="4005"/>
                  </a:moveTo>
                  <a:cubicBezTo>
                    <a:pt x="6321" y="2473"/>
                    <a:pt x="8519" y="1623"/>
                    <a:pt x="10800" y="1624"/>
                  </a:cubicBezTo>
                  <a:cubicBezTo>
                    <a:pt x="13080" y="1624"/>
                    <a:pt x="15278" y="2473"/>
                    <a:pt x="16967" y="4005"/>
                  </a:cubicBezTo>
                  <a:lnTo>
                    <a:pt x="18058" y="2803"/>
                  </a:lnTo>
                  <a:cubicBezTo>
                    <a:pt x="16071" y="999"/>
                    <a:pt x="13483" y="-1"/>
                    <a:pt x="10799" y="0"/>
                  </a:cubicBezTo>
                  <a:cubicBezTo>
                    <a:pt x="8116" y="0"/>
                    <a:pt x="5528" y="999"/>
                    <a:pt x="3541" y="2803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12" name="AutoShape 48"/>
            <p:cNvSpPr>
              <a:spLocks noChangeArrowheads="1"/>
            </p:cNvSpPr>
            <p:nvPr/>
          </p:nvSpPr>
          <p:spPr bwMode="auto">
            <a:xfrm rot="10596608">
              <a:off x="192" y="1105"/>
              <a:ext cx="192" cy="241"/>
            </a:xfrm>
            <a:prstGeom prst="rtTriangl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13" name="AutoShape 49"/>
            <p:cNvSpPr>
              <a:spLocks noChangeArrowheads="1"/>
            </p:cNvSpPr>
            <p:nvPr/>
          </p:nvSpPr>
          <p:spPr bwMode="auto">
            <a:xfrm rot="-5125687">
              <a:off x="168" y="3096"/>
              <a:ext cx="240" cy="192"/>
            </a:xfrm>
            <a:prstGeom prst="rtTriangl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88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8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88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88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8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88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88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8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88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8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8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88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88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88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88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2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20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20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2000" fill="hold"/>
                                        <p:tgtEl>
                                          <p:spTgt spid="88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20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" dur="20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114" dur="20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animBg="1"/>
      <p:bldP spid="88069" grpId="0" animBg="1"/>
      <p:bldP spid="88070" grpId="0" animBg="1"/>
      <p:bldP spid="88072" grpId="0" animBg="1"/>
      <p:bldP spid="88073" grpId="0" animBg="1"/>
      <p:bldP spid="88074" grpId="0"/>
      <p:bldP spid="88075" grpId="0"/>
      <p:bldP spid="88076" grpId="0"/>
      <p:bldP spid="88076" grpId="1"/>
      <p:bldP spid="88077" grpId="0"/>
      <p:bldP spid="88079" grpId="0" animBg="1"/>
      <p:bldP spid="88081" grpId="0"/>
      <p:bldP spid="88083" grpId="0"/>
      <p:bldP spid="88084" grpId="0" animBg="1"/>
      <p:bldP spid="88085" grpId="0" animBg="1"/>
      <p:bldP spid="88086" grpId="0"/>
      <p:bldP spid="88087" grpId="0"/>
      <p:bldP spid="88088" grpId="0"/>
      <p:bldP spid="88089" grpId="0"/>
      <p:bldP spid="88093" grpId="0" animBg="1"/>
      <p:bldP spid="88094" grpId="0" animBg="1"/>
      <p:bldP spid="88095" grpId="0" animBg="1"/>
      <p:bldP spid="88096" grpId="0"/>
      <p:bldP spid="88097" grpId="0"/>
      <p:bldP spid="88098" grpId="0"/>
      <p:bldP spid="88098" grpId="1"/>
      <p:bldP spid="880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653136"/>
            <a:ext cx="8183880" cy="1008112"/>
          </a:xfrm>
        </p:spPr>
        <p:txBody>
          <a:bodyPr/>
          <a:lstStyle/>
          <a:p>
            <a:r>
              <a:rPr lang="ru-RU" dirty="0" smtClean="0"/>
              <a:t>Результаты наблюдений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ДОМАШНЕЕ ЗАДАНИЕ к уроку:</a:t>
            </a:r>
          </a:p>
          <a:p>
            <a:pPr>
              <a:buNone/>
            </a:pPr>
            <a:r>
              <a:rPr lang="ru-RU" dirty="0" smtClean="0">
                <a:solidFill>
                  <a:schemeClr val="accent2"/>
                </a:solidFill>
              </a:rPr>
              <a:t>Поделившись на 2 группы:</a:t>
            </a:r>
          </a:p>
          <a:p>
            <a:r>
              <a:rPr lang="ru-RU" b="1" dirty="0" smtClean="0"/>
              <a:t>1)Городские цензоры</a:t>
            </a:r>
          </a:p>
          <a:p>
            <a:r>
              <a:rPr lang="ru-RU" b="1" smtClean="0"/>
              <a:t>2)Корректоры </a:t>
            </a:r>
            <a:r>
              <a:rPr lang="ru-RU" b="1" dirty="0" smtClean="0"/>
              <a:t>СМИ</a:t>
            </a:r>
            <a:endParaRPr lang="ru-RU" dirty="0" smtClean="0"/>
          </a:p>
          <a:p>
            <a:pPr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 smtClean="0"/>
              <a:t>ученики оценивают речь  с точки зрения соблюдения основных морфологических норм русского литературного языка </a:t>
            </a:r>
            <a:endParaRPr lang="ru-RU" dirty="0" smtClean="0">
              <a:solidFill>
                <a:schemeClr val="accent2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8028384" y="4581128"/>
            <a:ext cx="484632" cy="16264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752475" y="990600"/>
            <a:ext cx="4111625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2800">
                <a:latin typeface="Corbel" pitchFamily="34" charset="0"/>
              </a:rPr>
              <a:t>Родительский отпуск…</a:t>
            </a:r>
          </a:p>
          <a:p>
            <a:pPr algn="ctr"/>
            <a:r>
              <a:rPr lang="ru-RU" sz="2800">
                <a:latin typeface="Corbel" pitchFamily="34" charset="0"/>
              </a:rPr>
              <a:t>Каникулы вскоре…</a:t>
            </a:r>
          </a:p>
          <a:p>
            <a:pPr algn="ctr"/>
            <a:r>
              <a:rPr lang="ru-RU" sz="2800">
                <a:latin typeface="Corbel" pitchFamily="34" charset="0"/>
              </a:rPr>
              <a:t>Поедем семьёй всей </a:t>
            </a:r>
          </a:p>
          <a:p>
            <a:pPr algn="ctr"/>
            <a:r>
              <a:rPr lang="ru-RU" sz="2800">
                <a:latin typeface="Corbel" pitchFamily="34" charset="0"/>
              </a:rPr>
              <a:t>На Чёрное море.</a:t>
            </a:r>
          </a:p>
          <a:p>
            <a:pPr algn="ctr"/>
            <a:r>
              <a:rPr lang="ru-RU" sz="2800">
                <a:latin typeface="Corbel" pitchFamily="34" charset="0"/>
              </a:rPr>
              <a:t>Не хочется в отпуск</a:t>
            </a:r>
          </a:p>
          <a:p>
            <a:pPr algn="ctr"/>
            <a:r>
              <a:rPr lang="ru-RU" sz="2800">
                <a:latin typeface="Corbel" pitchFamily="34" charset="0"/>
              </a:rPr>
              <a:t>Нам дома сидеть.</a:t>
            </a:r>
          </a:p>
          <a:p>
            <a:pPr algn="ctr"/>
            <a:r>
              <a:rPr lang="ru-RU" sz="2800">
                <a:latin typeface="Corbel" pitchFamily="34" charset="0"/>
              </a:rPr>
              <a:t>Мечтаем во Францию</a:t>
            </a:r>
          </a:p>
          <a:p>
            <a:pPr algn="ctr"/>
            <a:r>
              <a:rPr lang="ru-RU" sz="2800">
                <a:latin typeface="Corbel" pitchFamily="34" charset="0"/>
              </a:rPr>
              <a:t>Мы полететь.</a:t>
            </a:r>
          </a:p>
          <a:p>
            <a:pPr algn="ctr"/>
            <a:r>
              <a:rPr lang="ru-RU" sz="2800">
                <a:latin typeface="Corbel" pitchFamily="34" charset="0"/>
              </a:rPr>
              <a:t>Но кто-то другой </a:t>
            </a:r>
          </a:p>
          <a:p>
            <a:pPr algn="ctr"/>
            <a:r>
              <a:rPr lang="ru-RU" sz="2800">
                <a:latin typeface="Corbel" pitchFamily="34" charset="0"/>
              </a:rPr>
              <a:t>Сейчас там отдыхает, </a:t>
            </a:r>
          </a:p>
          <a:p>
            <a:pPr algn="ctr"/>
            <a:r>
              <a:rPr lang="ru-RU" sz="2800">
                <a:latin typeface="Corbel" pitchFamily="34" charset="0"/>
              </a:rPr>
              <a:t>Ведь </a:t>
            </a:r>
            <a:r>
              <a:rPr lang="ru-RU" sz="2800" b="1">
                <a:latin typeface="Corbel" pitchFamily="34" charset="0"/>
              </a:rPr>
              <a:t>НАС</a:t>
            </a:r>
            <a:r>
              <a:rPr lang="ru-RU" sz="2800">
                <a:latin typeface="Corbel" pitchFamily="34" charset="0"/>
              </a:rPr>
              <a:t> очень много,</a:t>
            </a:r>
          </a:p>
          <a:p>
            <a:pPr algn="ctr"/>
            <a:r>
              <a:rPr lang="ru-RU" sz="2800">
                <a:latin typeface="Corbel" pitchFamily="34" charset="0"/>
              </a:rPr>
              <a:t>И </a:t>
            </a:r>
            <a:r>
              <a:rPr lang="ru-RU" sz="2800" b="1">
                <a:latin typeface="Corbel" pitchFamily="34" charset="0"/>
              </a:rPr>
              <a:t>ВИЗ</a:t>
            </a:r>
            <a:r>
              <a:rPr lang="ru-RU" sz="2800">
                <a:latin typeface="Corbel" pitchFamily="34" charset="0"/>
              </a:rPr>
              <a:t> не хватает.</a:t>
            </a:r>
          </a:p>
        </p:txBody>
      </p:sp>
      <p:pic>
        <p:nvPicPr>
          <p:cNvPr id="79877" name="Picture 5" descr="Рисунок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1981200"/>
            <a:ext cx="3048000" cy="3459163"/>
          </a:xfrm>
          <a:prstGeom prst="rect">
            <a:avLst/>
          </a:prstGeom>
          <a:noFill/>
        </p:spPr>
      </p:pic>
      <p:sp>
        <p:nvSpPr>
          <p:cNvPr id="79878" name="WordArt 6"/>
          <p:cNvSpPr>
            <a:spLocks noChangeArrowheads="1" noChangeShapeType="1" noTextEdit="1"/>
          </p:cNvSpPr>
          <p:nvPr/>
        </p:nvSpPr>
        <p:spPr bwMode="auto">
          <a:xfrm>
            <a:off x="2590800" y="457200"/>
            <a:ext cx="415290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Предлоги В - ИЗ и НА - С</a:t>
            </a:r>
          </a:p>
        </p:txBody>
      </p:sp>
      <p:sp>
        <p:nvSpPr>
          <p:cNvPr id="79879" name="Line 7"/>
          <p:cNvSpPr>
            <a:spLocks noChangeShapeType="1"/>
          </p:cNvSpPr>
          <p:nvPr/>
        </p:nvSpPr>
        <p:spPr bwMode="auto">
          <a:xfrm>
            <a:off x="1752600" y="5715000"/>
            <a:ext cx="838200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1600200" y="6172200"/>
            <a:ext cx="838200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9881" name="Line 9"/>
          <p:cNvSpPr>
            <a:spLocks noChangeShapeType="1"/>
          </p:cNvSpPr>
          <p:nvPr/>
        </p:nvSpPr>
        <p:spPr bwMode="auto">
          <a:xfrm>
            <a:off x="4191000" y="838200"/>
            <a:ext cx="1066800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9882" name="Line 10"/>
          <p:cNvSpPr>
            <a:spLocks noChangeShapeType="1"/>
          </p:cNvSpPr>
          <p:nvPr/>
        </p:nvSpPr>
        <p:spPr bwMode="auto">
          <a:xfrm>
            <a:off x="5638800" y="838200"/>
            <a:ext cx="1143000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98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98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98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98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98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98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98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98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98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98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98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98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798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798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798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798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798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798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798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798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798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build="p"/>
      <p:bldP spid="79879" grpId="0" animBg="1"/>
      <p:bldP spid="79880" grpId="0" animBg="1"/>
      <p:bldP spid="79881" grpId="0" animBg="1"/>
      <p:bldP spid="7988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685800" y="2362200"/>
            <a:ext cx="79248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600"/>
              <a:t>Полюс, экватор, тропики, опушка, лес, нос, лодка, кухня, комната, премьера, театр, Забайкалье, Байкал, Урал, Зауралье, балет, Карпаты, Закарпатье, университет, кафедра.</a:t>
            </a:r>
          </a:p>
        </p:txBody>
      </p:sp>
      <p:sp>
        <p:nvSpPr>
          <p:cNvPr id="81925" name="WordArt 5"/>
          <p:cNvSpPr>
            <a:spLocks noChangeArrowheads="1" noChangeShapeType="1" noTextEdit="1"/>
          </p:cNvSpPr>
          <p:nvPr/>
        </p:nvSpPr>
        <p:spPr bwMode="auto">
          <a:xfrm>
            <a:off x="914400" y="533400"/>
            <a:ext cx="76581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Используя предлоги В, НА, ИЗ, С, составьте </a:t>
            </a:r>
          </a:p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падежные сочетания со</a:t>
            </a:r>
          </a:p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следующими существительными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AutoShape 4"/>
          <p:cNvSpPr>
            <a:spLocks noChangeArrowheads="1"/>
          </p:cNvSpPr>
          <p:nvPr/>
        </p:nvSpPr>
        <p:spPr bwMode="auto">
          <a:xfrm>
            <a:off x="2667000" y="1905000"/>
            <a:ext cx="4038600" cy="1219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/>
              <a:t>Товарищи!</a:t>
            </a:r>
          </a:p>
          <a:p>
            <a:pPr algn="ctr"/>
            <a:endParaRPr lang="ru-RU" sz="1400"/>
          </a:p>
          <a:p>
            <a:pPr algn="ctr"/>
            <a:r>
              <a:rPr lang="ru-RU" sz="2400"/>
              <a:t>Оплатите за проезд!</a:t>
            </a:r>
          </a:p>
        </p:txBody>
      </p:sp>
      <p:sp>
        <p:nvSpPr>
          <p:cNvPr id="94213" name="AutoShape 5"/>
          <p:cNvSpPr>
            <a:spLocks noChangeArrowheads="1"/>
          </p:cNvSpPr>
          <p:nvPr/>
        </p:nvSpPr>
        <p:spPr bwMode="auto">
          <a:xfrm>
            <a:off x="2743200" y="3657600"/>
            <a:ext cx="4038600" cy="1219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/>
              <a:t>Товарищи!</a:t>
            </a:r>
          </a:p>
          <a:p>
            <a:pPr algn="ctr"/>
            <a:endParaRPr lang="ru-RU" sz="1400"/>
          </a:p>
          <a:p>
            <a:pPr algn="ctr"/>
            <a:r>
              <a:rPr lang="ru-RU" sz="2400"/>
              <a:t>Уплатите  проезд!</a:t>
            </a:r>
          </a:p>
        </p:txBody>
      </p:sp>
      <p:sp>
        <p:nvSpPr>
          <p:cNvPr id="94214" name="Line 6"/>
          <p:cNvSpPr>
            <a:spLocks noChangeShapeType="1"/>
          </p:cNvSpPr>
          <p:nvPr/>
        </p:nvSpPr>
        <p:spPr bwMode="auto">
          <a:xfrm>
            <a:off x="4572000" y="2590800"/>
            <a:ext cx="609600" cy="53340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 rot="1733381">
            <a:off x="4724400" y="4343400"/>
            <a:ext cx="304800" cy="304800"/>
            <a:chOff x="2976" y="2592"/>
            <a:chExt cx="144" cy="144"/>
          </a:xfrm>
        </p:grpSpPr>
        <p:sp>
          <p:nvSpPr>
            <p:cNvPr id="94215" name="Line 7"/>
            <p:cNvSpPr>
              <a:spLocks noChangeShapeType="1"/>
            </p:cNvSpPr>
            <p:nvPr/>
          </p:nvSpPr>
          <p:spPr bwMode="auto">
            <a:xfrm>
              <a:off x="2976" y="2640"/>
              <a:ext cx="144" cy="96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4216" name="Line 8"/>
            <p:cNvSpPr>
              <a:spLocks noChangeShapeType="1"/>
            </p:cNvSpPr>
            <p:nvPr/>
          </p:nvSpPr>
          <p:spPr bwMode="auto">
            <a:xfrm flipH="1" flipV="1">
              <a:off x="3072" y="2592"/>
              <a:ext cx="48" cy="144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4218" name="Rectangle 10"/>
          <p:cNvSpPr>
            <a:spLocks noChangeArrowheads="1"/>
          </p:cNvSpPr>
          <p:nvPr/>
        </p:nvSpPr>
        <p:spPr bwMode="auto">
          <a:xfrm>
            <a:off x="4648200" y="4038600"/>
            <a:ext cx="493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за</a:t>
            </a:r>
          </a:p>
        </p:txBody>
      </p:sp>
      <p:sp>
        <p:nvSpPr>
          <p:cNvPr id="94219" name="AutoShape 11"/>
          <p:cNvSpPr>
            <a:spLocks noChangeArrowheads="1"/>
          </p:cNvSpPr>
          <p:nvPr/>
        </p:nvSpPr>
        <p:spPr bwMode="auto">
          <a:xfrm>
            <a:off x="2667000" y="1905000"/>
            <a:ext cx="4038600" cy="1219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/>
              <a:t>Товарищи!</a:t>
            </a:r>
          </a:p>
          <a:p>
            <a:pPr algn="ctr"/>
            <a:endParaRPr lang="ru-RU" sz="1400"/>
          </a:p>
          <a:p>
            <a:pPr algn="ctr"/>
            <a:r>
              <a:rPr lang="ru-RU" sz="2400"/>
              <a:t>Оплатите проезд!</a:t>
            </a:r>
          </a:p>
        </p:txBody>
      </p:sp>
      <p:sp>
        <p:nvSpPr>
          <p:cNvPr id="94220" name="AutoShape 12"/>
          <p:cNvSpPr>
            <a:spLocks noChangeArrowheads="1"/>
          </p:cNvSpPr>
          <p:nvPr/>
        </p:nvSpPr>
        <p:spPr bwMode="auto">
          <a:xfrm>
            <a:off x="2743200" y="3657600"/>
            <a:ext cx="4038600" cy="1219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/>
              <a:t>Товарищи!</a:t>
            </a:r>
          </a:p>
          <a:p>
            <a:pPr algn="ctr"/>
            <a:endParaRPr lang="ru-RU" sz="1400"/>
          </a:p>
          <a:p>
            <a:pPr algn="ctr"/>
            <a:r>
              <a:rPr lang="ru-RU" sz="2400"/>
              <a:t>Уплатите за проезд!</a:t>
            </a:r>
          </a:p>
        </p:txBody>
      </p:sp>
      <p:sp>
        <p:nvSpPr>
          <p:cNvPr id="94221" name="WordArt 13"/>
          <p:cNvSpPr>
            <a:spLocks noChangeArrowheads="1" noChangeShapeType="1" noTextEdit="1"/>
          </p:cNvSpPr>
          <p:nvPr/>
        </p:nvSpPr>
        <p:spPr bwMode="auto">
          <a:xfrm>
            <a:off x="1828800" y="457200"/>
            <a:ext cx="569595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Употребление в речи</a:t>
            </a:r>
          </a:p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предложных и беспредложных сочетаний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4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4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4" grpId="0" animBg="1"/>
      <p:bldP spid="94218" grpId="0"/>
      <p:bldP spid="94219" grpId="0" animBg="1"/>
      <p:bldP spid="9422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2" name="WordArt 10"/>
          <p:cNvSpPr>
            <a:spLocks noChangeArrowheads="1" noChangeShapeType="1" noTextEdit="1"/>
          </p:cNvSpPr>
          <p:nvPr/>
        </p:nvSpPr>
        <p:spPr bwMode="auto">
          <a:xfrm>
            <a:off x="533400" y="304800"/>
            <a:ext cx="82296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513"/>
              </a:avLst>
            </a:prstTxWarp>
          </a:bodyPr>
          <a:lstStyle/>
          <a:p>
            <a:pPr algn="ctr"/>
            <a:r>
              <a:rPr lang="ru-RU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Правила употребления </a:t>
            </a:r>
          </a:p>
          <a:p>
            <a:pPr algn="ctr"/>
            <a:r>
              <a:rPr lang="ru-RU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непроизводных предлогов в речи </a:t>
            </a:r>
          </a:p>
          <a:p>
            <a:pPr algn="ctr"/>
            <a:r>
              <a:rPr lang="ru-RU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связаны с тем, что...</a:t>
            </a:r>
          </a:p>
        </p:txBody>
      </p:sp>
      <p:sp>
        <p:nvSpPr>
          <p:cNvPr id="100363" name="Text Box 11"/>
          <p:cNvSpPr txBox="1">
            <a:spLocks noChangeArrowheads="1"/>
          </p:cNvSpPr>
          <p:nvPr/>
        </p:nvSpPr>
        <p:spPr bwMode="auto">
          <a:xfrm>
            <a:off x="457200" y="4724400"/>
            <a:ext cx="79660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400"/>
          </a:p>
          <a:p>
            <a:r>
              <a:rPr lang="ru-RU" sz="2400"/>
              <a:t>3. Некоторые глаголы-синонимы требуют разных </a:t>
            </a:r>
          </a:p>
          <a:p>
            <a:r>
              <a:rPr lang="ru-RU" sz="2400"/>
              <a:t>предлогов и разных падежей, сочетаясь с одним и</a:t>
            </a:r>
          </a:p>
          <a:p>
            <a:r>
              <a:rPr lang="ru-RU" sz="2400"/>
              <a:t>тем же словом: говорить (</a:t>
            </a:r>
            <a:r>
              <a:rPr lang="ru-RU" sz="2400" b="1"/>
              <a:t>о чём?</a:t>
            </a:r>
            <a:r>
              <a:rPr lang="ru-RU" sz="2400"/>
              <a:t>) – коснуться (</a:t>
            </a:r>
            <a:r>
              <a:rPr lang="ru-RU" sz="2400" b="1"/>
              <a:t>чего?</a:t>
            </a:r>
            <a:r>
              <a:rPr lang="ru-RU" sz="2400"/>
              <a:t>).</a:t>
            </a:r>
          </a:p>
        </p:txBody>
      </p:sp>
      <p:sp>
        <p:nvSpPr>
          <p:cNvPr id="100365" name="Rectangle 13"/>
          <p:cNvSpPr>
            <a:spLocks noChangeArrowheads="1"/>
          </p:cNvSpPr>
          <p:nvPr/>
        </p:nvSpPr>
        <p:spPr bwMode="auto">
          <a:xfrm>
            <a:off x="457200" y="22098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1. Некоторые синонимичные предлоги, например </a:t>
            </a:r>
          </a:p>
          <a:p>
            <a:r>
              <a:rPr lang="ru-RU" sz="2400" b="1"/>
              <a:t>в – на</a:t>
            </a:r>
            <a:r>
              <a:rPr lang="ru-RU" sz="2400"/>
              <a:t>, </a:t>
            </a:r>
            <a:r>
              <a:rPr lang="ru-RU" sz="2400" b="1"/>
              <a:t>с – из</a:t>
            </a:r>
            <a:r>
              <a:rPr lang="ru-RU" sz="2400"/>
              <a:t>, не допускают вариантов падежных</a:t>
            </a:r>
          </a:p>
          <a:p>
            <a:r>
              <a:rPr lang="ru-RU" sz="2400"/>
              <a:t>сочетаний: приехать </a:t>
            </a:r>
            <a:r>
              <a:rPr lang="ru-RU" sz="2400" b="1"/>
              <a:t>в</a:t>
            </a:r>
            <a:r>
              <a:rPr lang="ru-RU" sz="2400"/>
              <a:t> Москву, но приехать </a:t>
            </a:r>
            <a:r>
              <a:rPr lang="ru-RU" sz="2400" b="1"/>
              <a:t>на</a:t>
            </a:r>
            <a:r>
              <a:rPr lang="ru-RU" sz="2400"/>
              <a:t> Кубань.</a:t>
            </a:r>
          </a:p>
        </p:txBody>
      </p:sp>
      <p:sp>
        <p:nvSpPr>
          <p:cNvPr id="100367" name="Rectangle 15"/>
          <p:cNvSpPr>
            <a:spLocks noChangeArrowheads="1"/>
          </p:cNvSpPr>
          <p:nvPr/>
        </p:nvSpPr>
        <p:spPr bwMode="auto">
          <a:xfrm>
            <a:off x="457200" y="4005064"/>
            <a:ext cx="807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/>
              <a:t>2. Некоторые глаголы употребляются как в переходном, так и в непереходном значении: указать (</a:t>
            </a:r>
            <a:r>
              <a:rPr lang="ru-RU" sz="2400" b="1" dirty="0"/>
              <a:t>что?</a:t>
            </a:r>
            <a:r>
              <a:rPr lang="ru-RU" sz="2400" dirty="0"/>
              <a:t>) – указать (</a:t>
            </a:r>
            <a:r>
              <a:rPr lang="ru-RU" sz="2400" b="1" dirty="0"/>
              <a:t>на что?</a:t>
            </a:r>
            <a:r>
              <a:rPr lang="ru-RU" sz="2400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0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3" grpId="0"/>
      <p:bldP spid="100365" grpId="0"/>
      <p:bldP spid="10036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3886200" y="1752600"/>
            <a:ext cx="1606550" cy="86201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/>
              <a:t>быть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810000" y="4267200"/>
            <a:ext cx="1935163" cy="86201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/>
              <a:t>старт </a:t>
            </a: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2895600" y="3048000"/>
            <a:ext cx="3692525" cy="86201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/>
              <a:t>участвовать</a:t>
            </a: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1600200" y="2209800"/>
            <a:ext cx="6289675" cy="2325688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800"/>
              <a:t>участвовать </a:t>
            </a:r>
            <a:r>
              <a:rPr lang="ru-RU" sz="4800" b="1">
                <a:solidFill>
                  <a:srgbClr val="800000"/>
                </a:solidFill>
              </a:rPr>
              <a:t>в</a:t>
            </a:r>
            <a:r>
              <a:rPr lang="ru-RU" sz="4800"/>
              <a:t> старте</a:t>
            </a:r>
          </a:p>
          <a:p>
            <a:pPr algn="ctr"/>
            <a:r>
              <a:rPr lang="ru-RU" sz="4800"/>
              <a:t>Но !</a:t>
            </a:r>
          </a:p>
          <a:p>
            <a:pPr algn="ctr"/>
            <a:r>
              <a:rPr lang="ru-RU" sz="4800"/>
              <a:t>быть </a:t>
            </a:r>
            <a:r>
              <a:rPr lang="ru-RU" sz="4800" b="1">
                <a:solidFill>
                  <a:srgbClr val="800000"/>
                </a:solidFill>
              </a:rPr>
              <a:t>на</a:t>
            </a:r>
            <a:r>
              <a:rPr lang="ru-RU" sz="4800"/>
              <a:t> старте</a:t>
            </a:r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2286000" y="1600200"/>
            <a:ext cx="4630738" cy="86201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/>
              <a:t>присутствовать</a:t>
            </a:r>
          </a:p>
        </p:txBody>
      </p:sp>
      <p:sp>
        <p:nvSpPr>
          <p:cNvPr id="102409" name="Rectangle 9"/>
          <p:cNvSpPr>
            <a:spLocks noChangeArrowheads="1"/>
          </p:cNvSpPr>
          <p:nvPr/>
        </p:nvSpPr>
        <p:spPr bwMode="auto">
          <a:xfrm>
            <a:off x="3505200" y="4138613"/>
            <a:ext cx="2332038" cy="86201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/>
              <a:t>митинг </a:t>
            </a:r>
          </a:p>
        </p:txBody>
      </p:sp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2743200" y="2919413"/>
            <a:ext cx="3692525" cy="86201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/>
              <a:t>участвовать</a:t>
            </a:r>
          </a:p>
        </p:txBody>
      </p:sp>
      <p:sp>
        <p:nvSpPr>
          <p:cNvPr id="102411" name="Rectangle 11"/>
          <p:cNvSpPr>
            <a:spLocks noChangeArrowheads="1"/>
          </p:cNvSpPr>
          <p:nvPr/>
        </p:nvSpPr>
        <p:spPr bwMode="auto">
          <a:xfrm>
            <a:off x="652463" y="2209800"/>
            <a:ext cx="7958137" cy="2325688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800"/>
              <a:t>участвовать </a:t>
            </a:r>
            <a:r>
              <a:rPr lang="ru-RU" sz="4800" b="1">
                <a:solidFill>
                  <a:srgbClr val="800000"/>
                </a:solidFill>
              </a:rPr>
              <a:t>в</a:t>
            </a:r>
            <a:r>
              <a:rPr lang="ru-RU" sz="4800"/>
              <a:t> митинге</a:t>
            </a:r>
          </a:p>
          <a:p>
            <a:pPr algn="ctr"/>
            <a:r>
              <a:rPr lang="ru-RU" sz="4800"/>
              <a:t>Но !</a:t>
            </a:r>
          </a:p>
          <a:p>
            <a:pPr algn="ctr"/>
            <a:r>
              <a:rPr lang="ru-RU" sz="4800"/>
              <a:t>присутствовать </a:t>
            </a:r>
            <a:r>
              <a:rPr lang="ru-RU" sz="4800" b="1">
                <a:solidFill>
                  <a:srgbClr val="800000"/>
                </a:solidFill>
              </a:rPr>
              <a:t>на</a:t>
            </a:r>
            <a:r>
              <a:rPr lang="ru-RU" sz="4800"/>
              <a:t> митинге</a:t>
            </a:r>
          </a:p>
        </p:txBody>
      </p:sp>
      <p:sp>
        <p:nvSpPr>
          <p:cNvPr id="102412" name="Rectangle 12"/>
          <p:cNvSpPr>
            <a:spLocks noChangeArrowheads="1"/>
          </p:cNvSpPr>
          <p:nvPr/>
        </p:nvSpPr>
        <p:spPr bwMode="auto">
          <a:xfrm>
            <a:off x="3124200" y="1652588"/>
            <a:ext cx="2814638" cy="86201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/>
              <a:t>обсудить</a:t>
            </a:r>
          </a:p>
        </p:txBody>
      </p:sp>
      <p:sp>
        <p:nvSpPr>
          <p:cNvPr id="102413" name="Rectangle 13"/>
          <p:cNvSpPr>
            <a:spLocks noChangeArrowheads="1"/>
          </p:cNvSpPr>
          <p:nvPr/>
        </p:nvSpPr>
        <p:spPr bwMode="auto">
          <a:xfrm>
            <a:off x="2895600" y="4167188"/>
            <a:ext cx="3198813" cy="86201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/>
              <a:t>заседание</a:t>
            </a:r>
          </a:p>
        </p:txBody>
      </p:sp>
      <p:sp>
        <p:nvSpPr>
          <p:cNvPr id="102414" name="Rectangle 14"/>
          <p:cNvSpPr>
            <a:spLocks noChangeArrowheads="1"/>
          </p:cNvSpPr>
          <p:nvPr/>
        </p:nvSpPr>
        <p:spPr bwMode="auto">
          <a:xfrm>
            <a:off x="2667000" y="2947988"/>
            <a:ext cx="3692525" cy="86201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/>
              <a:t>участвовать</a:t>
            </a:r>
          </a:p>
        </p:txBody>
      </p:sp>
      <p:sp>
        <p:nvSpPr>
          <p:cNvPr id="102415" name="Rectangle 15"/>
          <p:cNvSpPr>
            <a:spLocks noChangeArrowheads="1"/>
          </p:cNvSpPr>
          <p:nvPr/>
        </p:nvSpPr>
        <p:spPr bwMode="auto">
          <a:xfrm>
            <a:off x="920750" y="2209800"/>
            <a:ext cx="7385050" cy="2325688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800"/>
              <a:t>участвовать </a:t>
            </a:r>
            <a:r>
              <a:rPr lang="ru-RU" sz="4800" b="1">
                <a:solidFill>
                  <a:srgbClr val="800000"/>
                </a:solidFill>
              </a:rPr>
              <a:t>в</a:t>
            </a:r>
            <a:r>
              <a:rPr lang="ru-RU" sz="4800"/>
              <a:t> заседании</a:t>
            </a:r>
          </a:p>
          <a:p>
            <a:pPr algn="ctr"/>
            <a:r>
              <a:rPr lang="ru-RU" sz="4800"/>
              <a:t>Но !</a:t>
            </a:r>
          </a:p>
          <a:p>
            <a:pPr algn="ctr"/>
            <a:r>
              <a:rPr lang="ru-RU" sz="4800"/>
              <a:t>обсудить </a:t>
            </a:r>
            <a:r>
              <a:rPr lang="ru-RU" sz="4800" b="1">
                <a:solidFill>
                  <a:srgbClr val="800000"/>
                </a:solidFill>
              </a:rPr>
              <a:t>на</a:t>
            </a:r>
            <a:r>
              <a:rPr lang="ru-RU" sz="4800"/>
              <a:t> заседании</a:t>
            </a:r>
          </a:p>
        </p:txBody>
      </p:sp>
      <p:sp>
        <p:nvSpPr>
          <p:cNvPr id="102416" name="Rectangle 16"/>
          <p:cNvSpPr>
            <a:spLocks noChangeArrowheads="1"/>
          </p:cNvSpPr>
          <p:nvPr/>
        </p:nvSpPr>
        <p:spPr bwMode="auto">
          <a:xfrm>
            <a:off x="2135188" y="1700213"/>
            <a:ext cx="4738687" cy="86201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/>
              <a:t>интересоваться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2667000" y="4191000"/>
            <a:ext cx="3586163" cy="86201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/>
              <a:t>математика</a:t>
            </a:r>
          </a:p>
        </p:txBody>
      </p:sp>
      <p:sp>
        <p:nvSpPr>
          <p:cNvPr id="102418" name="Rectangle 18"/>
          <p:cNvSpPr>
            <a:spLocks noChangeArrowheads="1"/>
          </p:cNvSpPr>
          <p:nvPr/>
        </p:nvSpPr>
        <p:spPr bwMode="auto">
          <a:xfrm>
            <a:off x="1752600" y="2995613"/>
            <a:ext cx="5789613" cy="86201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/>
              <a:t>проявлять интерес </a:t>
            </a:r>
          </a:p>
        </p:txBody>
      </p:sp>
      <p:sp>
        <p:nvSpPr>
          <p:cNvPr id="102419" name="Rectangle 19"/>
          <p:cNvSpPr>
            <a:spLocks noChangeArrowheads="1"/>
          </p:cNvSpPr>
          <p:nvPr/>
        </p:nvSpPr>
        <p:spPr bwMode="auto">
          <a:xfrm>
            <a:off x="304800" y="2133600"/>
            <a:ext cx="8839200" cy="213995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400"/>
              <a:t>интересоваться математикой</a:t>
            </a:r>
          </a:p>
          <a:p>
            <a:pPr algn="ctr"/>
            <a:r>
              <a:rPr lang="ru-RU" sz="4400"/>
              <a:t>Но !</a:t>
            </a:r>
          </a:p>
          <a:p>
            <a:pPr algn="ctr"/>
            <a:r>
              <a:rPr lang="ru-RU" sz="4400"/>
              <a:t>проявлять интерес </a:t>
            </a:r>
            <a:r>
              <a:rPr lang="ru-RU" sz="4400" b="1">
                <a:solidFill>
                  <a:srgbClr val="800000"/>
                </a:solidFill>
              </a:rPr>
              <a:t>к</a:t>
            </a:r>
            <a:r>
              <a:rPr lang="ru-RU" sz="4400"/>
              <a:t> математике</a:t>
            </a:r>
          </a:p>
        </p:txBody>
      </p:sp>
      <p:sp>
        <p:nvSpPr>
          <p:cNvPr id="102420" name="Rectangle 20"/>
          <p:cNvSpPr>
            <a:spLocks noChangeArrowheads="1"/>
          </p:cNvSpPr>
          <p:nvPr/>
        </p:nvSpPr>
        <p:spPr bwMode="auto">
          <a:xfrm>
            <a:off x="2990850" y="1676400"/>
            <a:ext cx="3333750" cy="86201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/>
              <a:t>рассказать</a:t>
            </a:r>
          </a:p>
        </p:txBody>
      </p:sp>
      <p:sp>
        <p:nvSpPr>
          <p:cNvPr id="102421" name="Rectangle 21"/>
          <p:cNvSpPr>
            <a:spLocks noChangeArrowheads="1"/>
          </p:cNvSpPr>
          <p:nvPr/>
        </p:nvSpPr>
        <p:spPr bwMode="auto">
          <a:xfrm>
            <a:off x="3524250" y="4191000"/>
            <a:ext cx="2117725" cy="86201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/>
              <a:t>проект</a:t>
            </a:r>
          </a:p>
        </p:txBody>
      </p:sp>
      <p:sp>
        <p:nvSpPr>
          <p:cNvPr id="102422" name="Rectangle 22"/>
          <p:cNvSpPr>
            <a:spLocks noChangeArrowheads="1"/>
          </p:cNvSpPr>
          <p:nvPr/>
        </p:nvSpPr>
        <p:spPr bwMode="auto">
          <a:xfrm>
            <a:off x="3143250" y="2971800"/>
            <a:ext cx="3006725" cy="86201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/>
              <a:t>коснуться</a:t>
            </a:r>
          </a:p>
        </p:txBody>
      </p:sp>
      <p:sp>
        <p:nvSpPr>
          <p:cNvPr id="102423" name="Rectangle 23"/>
          <p:cNvSpPr>
            <a:spLocks noChangeArrowheads="1"/>
          </p:cNvSpPr>
          <p:nvPr/>
        </p:nvSpPr>
        <p:spPr bwMode="auto">
          <a:xfrm>
            <a:off x="1447800" y="2057400"/>
            <a:ext cx="6281738" cy="2325688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800"/>
              <a:t>рассказать </a:t>
            </a:r>
            <a:r>
              <a:rPr lang="ru-RU" sz="4800" b="1">
                <a:solidFill>
                  <a:srgbClr val="800000"/>
                </a:solidFill>
              </a:rPr>
              <a:t>о</a:t>
            </a:r>
            <a:r>
              <a:rPr lang="ru-RU" sz="4800"/>
              <a:t> проекте</a:t>
            </a:r>
          </a:p>
          <a:p>
            <a:pPr algn="ctr"/>
            <a:r>
              <a:rPr lang="ru-RU" sz="4800"/>
              <a:t>Но !</a:t>
            </a:r>
          </a:p>
          <a:p>
            <a:pPr algn="ctr"/>
            <a:r>
              <a:rPr lang="ru-RU" sz="4800"/>
              <a:t>коснуться проекта</a:t>
            </a:r>
          </a:p>
        </p:txBody>
      </p:sp>
      <p:sp>
        <p:nvSpPr>
          <p:cNvPr id="102424" name="Rectangle 24"/>
          <p:cNvSpPr>
            <a:spLocks noChangeArrowheads="1"/>
          </p:cNvSpPr>
          <p:nvPr/>
        </p:nvSpPr>
        <p:spPr bwMode="auto">
          <a:xfrm>
            <a:off x="3581400" y="1576388"/>
            <a:ext cx="2365375" cy="86201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/>
              <a:t>любовь</a:t>
            </a:r>
          </a:p>
        </p:txBody>
      </p:sp>
      <p:sp>
        <p:nvSpPr>
          <p:cNvPr id="102425" name="Rectangle 25"/>
          <p:cNvSpPr>
            <a:spLocks noChangeArrowheads="1"/>
          </p:cNvSpPr>
          <p:nvPr/>
        </p:nvSpPr>
        <p:spPr bwMode="auto">
          <a:xfrm>
            <a:off x="3657600" y="4090988"/>
            <a:ext cx="2341563" cy="86201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/>
              <a:t>Родина</a:t>
            </a:r>
          </a:p>
        </p:txBody>
      </p:sp>
      <p:sp>
        <p:nvSpPr>
          <p:cNvPr id="102426" name="Rectangle 26"/>
          <p:cNvSpPr>
            <a:spLocks noChangeArrowheads="1"/>
          </p:cNvSpPr>
          <p:nvPr/>
        </p:nvSpPr>
        <p:spPr bwMode="auto">
          <a:xfrm>
            <a:off x="2819400" y="2795588"/>
            <a:ext cx="3841750" cy="86201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/>
              <a:t>преданность</a:t>
            </a:r>
          </a:p>
        </p:txBody>
      </p:sp>
      <p:sp>
        <p:nvSpPr>
          <p:cNvPr id="102427" name="Rectangle 27"/>
          <p:cNvSpPr>
            <a:spLocks noChangeArrowheads="1"/>
          </p:cNvSpPr>
          <p:nvPr/>
        </p:nvSpPr>
        <p:spPr bwMode="auto">
          <a:xfrm>
            <a:off x="1524000" y="2057400"/>
            <a:ext cx="6130925" cy="2325688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800"/>
              <a:t>любовь </a:t>
            </a:r>
            <a:r>
              <a:rPr lang="ru-RU" sz="4800" b="1">
                <a:solidFill>
                  <a:srgbClr val="800000"/>
                </a:solidFill>
              </a:rPr>
              <a:t>к</a:t>
            </a:r>
            <a:r>
              <a:rPr lang="ru-RU" sz="4800"/>
              <a:t> Родине</a:t>
            </a:r>
          </a:p>
          <a:p>
            <a:pPr algn="ctr"/>
            <a:r>
              <a:rPr lang="ru-RU" sz="4800"/>
              <a:t>Но !</a:t>
            </a:r>
          </a:p>
          <a:p>
            <a:pPr algn="ctr"/>
            <a:r>
              <a:rPr lang="ru-RU" sz="4800"/>
              <a:t>преданность Родине</a:t>
            </a:r>
          </a:p>
        </p:txBody>
      </p:sp>
      <p:sp>
        <p:nvSpPr>
          <p:cNvPr id="102428" name="Rectangle 28"/>
          <p:cNvSpPr>
            <a:spLocks noChangeArrowheads="1"/>
          </p:cNvSpPr>
          <p:nvPr/>
        </p:nvSpPr>
        <p:spPr bwMode="auto">
          <a:xfrm>
            <a:off x="3733800" y="1752600"/>
            <a:ext cx="1882775" cy="86201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/>
              <a:t>отзыв</a:t>
            </a:r>
          </a:p>
        </p:txBody>
      </p:sp>
      <p:sp>
        <p:nvSpPr>
          <p:cNvPr id="102429" name="Rectangle 29"/>
          <p:cNvSpPr>
            <a:spLocks noChangeArrowheads="1"/>
          </p:cNvSpPr>
          <p:nvPr/>
        </p:nvSpPr>
        <p:spPr bwMode="auto">
          <a:xfrm>
            <a:off x="3962400" y="4114800"/>
            <a:ext cx="1728788" cy="86201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/>
              <a:t>книга</a:t>
            </a:r>
          </a:p>
        </p:txBody>
      </p:sp>
      <p:sp>
        <p:nvSpPr>
          <p:cNvPr id="102430" name="Rectangle 30"/>
          <p:cNvSpPr>
            <a:spLocks noChangeArrowheads="1"/>
          </p:cNvSpPr>
          <p:nvPr/>
        </p:nvSpPr>
        <p:spPr bwMode="auto">
          <a:xfrm>
            <a:off x="3276600" y="2895600"/>
            <a:ext cx="2878138" cy="86201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/>
              <a:t>рецензия</a:t>
            </a:r>
          </a:p>
        </p:txBody>
      </p:sp>
      <p:sp>
        <p:nvSpPr>
          <p:cNvPr id="102431" name="Rectangle 31"/>
          <p:cNvSpPr>
            <a:spLocks noChangeArrowheads="1"/>
          </p:cNvSpPr>
          <p:nvPr/>
        </p:nvSpPr>
        <p:spPr bwMode="auto">
          <a:xfrm>
            <a:off x="1905000" y="2057400"/>
            <a:ext cx="5397500" cy="2325688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800"/>
              <a:t>отзыв </a:t>
            </a:r>
            <a:r>
              <a:rPr lang="ru-RU" sz="4800" b="1">
                <a:solidFill>
                  <a:srgbClr val="800000"/>
                </a:solidFill>
              </a:rPr>
              <a:t>о</a:t>
            </a:r>
            <a:r>
              <a:rPr lang="ru-RU" sz="4800"/>
              <a:t> книге</a:t>
            </a:r>
          </a:p>
          <a:p>
            <a:pPr algn="ctr"/>
            <a:r>
              <a:rPr lang="ru-RU" sz="4800"/>
              <a:t>Но !</a:t>
            </a:r>
          </a:p>
          <a:p>
            <a:pPr algn="ctr"/>
            <a:r>
              <a:rPr lang="ru-RU" sz="4800"/>
              <a:t>рецензия </a:t>
            </a:r>
            <a:r>
              <a:rPr lang="ru-RU" sz="4800" b="1">
                <a:solidFill>
                  <a:srgbClr val="800000"/>
                </a:solidFill>
              </a:rPr>
              <a:t>на</a:t>
            </a:r>
            <a:r>
              <a:rPr lang="ru-RU" sz="4800"/>
              <a:t> книгу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02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02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02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02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0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02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2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0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0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102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102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102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102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102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102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02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5" dur="500"/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102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02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02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102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102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02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102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/>
                                        <p:tgtEl>
                                          <p:spTgt spid="102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102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102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/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102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10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102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02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02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102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/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102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0" dur="500"/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/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02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5" dur="500"/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/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102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102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7" dur="500"/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9" dur="500"/>
                                        <p:tgtEl>
                                          <p:spTgt spid="102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102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02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102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102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102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1" dur="500"/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/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102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500"/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/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8" dur="500"/>
                                        <p:tgtEl>
                                          <p:spTgt spid="102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102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/>
                                        <p:tgtEl>
                                          <p:spTgt spid="102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3" dur="500"/>
                                        <p:tgtEl>
                                          <p:spTgt spid="102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102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102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102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3" dur="500"/>
                                        <p:tgtEl>
                                          <p:spTgt spid="102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/>
                                        <p:tgtEl>
                                          <p:spTgt spid="102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5" dur="500"/>
                                        <p:tgtEl>
                                          <p:spTgt spid="102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 animBg="1"/>
      <p:bldP spid="102405" grpId="0" animBg="1"/>
      <p:bldP spid="102406" grpId="0" animBg="1"/>
      <p:bldP spid="102407" grpId="0" animBg="1"/>
      <p:bldP spid="102407" grpId="1" animBg="1"/>
      <p:bldP spid="102408" grpId="0" animBg="1"/>
      <p:bldP spid="102408" grpId="1" animBg="1"/>
      <p:bldP spid="102409" grpId="0" animBg="1"/>
      <p:bldP spid="102409" grpId="1" animBg="1"/>
      <p:bldP spid="102410" grpId="0" animBg="1"/>
      <p:bldP spid="102410" grpId="1" animBg="1"/>
      <p:bldP spid="102411" grpId="0" animBg="1"/>
      <p:bldP spid="102411" grpId="1" animBg="1"/>
      <p:bldP spid="102412" grpId="0" animBg="1"/>
      <p:bldP spid="102412" grpId="1" animBg="1"/>
      <p:bldP spid="102413" grpId="0" animBg="1"/>
      <p:bldP spid="102413" grpId="1" animBg="1"/>
      <p:bldP spid="102414" grpId="0" animBg="1"/>
      <p:bldP spid="102414" grpId="1" animBg="1"/>
      <p:bldP spid="102415" grpId="0" animBg="1"/>
      <p:bldP spid="102415" grpId="1" animBg="1"/>
      <p:bldP spid="102416" grpId="0" animBg="1"/>
      <p:bldP spid="102416" grpId="1" animBg="1"/>
      <p:bldP spid="102416" grpId="2" animBg="1"/>
      <p:bldP spid="102417" grpId="0" animBg="1"/>
      <p:bldP spid="102417" grpId="1" animBg="1"/>
      <p:bldP spid="102417" grpId="2" animBg="1"/>
      <p:bldP spid="102418" grpId="0" animBg="1"/>
      <p:bldP spid="102418" grpId="1" animBg="1"/>
      <p:bldP spid="102418" grpId="2" animBg="1"/>
      <p:bldP spid="102419" grpId="0" animBg="1"/>
      <p:bldP spid="102419" grpId="1" animBg="1"/>
      <p:bldP spid="102420" grpId="0" animBg="1"/>
      <p:bldP spid="102420" grpId="1" animBg="1"/>
      <p:bldP spid="102421" grpId="0" animBg="1"/>
      <p:bldP spid="102421" grpId="1" animBg="1"/>
      <p:bldP spid="102422" grpId="0" animBg="1"/>
      <p:bldP spid="102422" grpId="1" animBg="1"/>
      <p:bldP spid="102423" grpId="0" animBg="1"/>
      <p:bldP spid="102423" grpId="1" animBg="1"/>
      <p:bldP spid="102424" grpId="0" animBg="1"/>
      <p:bldP spid="102424" grpId="1" animBg="1"/>
      <p:bldP spid="102425" grpId="0" animBg="1"/>
      <p:bldP spid="102425" grpId="1" animBg="1"/>
      <p:bldP spid="102426" grpId="0" animBg="1"/>
      <p:bldP spid="102426" grpId="1" animBg="1"/>
      <p:bldP spid="102427" grpId="0" animBg="1"/>
      <p:bldP spid="102427" grpId="1" animBg="1"/>
      <p:bldP spid="102428" grpId="0" animBg="1"/>
      <p:bldP spid="102428" grpId="1" animBg="1"/>
      <p:bldP spid="102429" grpId="0" animBg="1"/>
      <p:bldP spid="102429" grpId="1" animBg="1"/>
      <p:bldP spid="102430" grpId="0" animBg="1"/>
      <p:bldP spid="102430" grpId="1" animBg="1"/>
      <p:bldP spid="102431" grpId="0" animBg="1"/>
      <p:bldP spid="102431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886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</a:t>
            </a:r>
            <a:r>
              <a:rPr lang="ru-RU" dirty="0" smtClean="0">
                <a:solidFill>
                  <a:srgbClr val="FF0000"/>
                </a:solidFill>
              </a:rPr>
              <a:t>Закрепим!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Найдите соответствия: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414" y="809709"/>
            <a:ext cx="7425426" cy="5184576"/>
          </a:xfrm>
        </p:spPr>
        <p:txBody>
          <a:bodyPr numCol="2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200" dirty="0" smtClean="0"/>
              <a:t>Нормативное употребление словосочетаний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/>
              <a:t>Образование форм времени глагола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/>
              <a:t>Образование степеней сравнения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/>
              <a:t>Падежные формы числительных</a:t>
            </a:r>
          </a:p>
          <a:p>
            <a:pPr marL="514350" indent="-514350">
              <a:buNone/>
            </a:pPr>
            <a:endParaRPr lang="ru-RU" sz="2000" dirty="0" smtClean="0"/>
          </a:p>
          <a:p>
            <a:pPr marL="514350" indent="-51435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514350" indent="-514350">
              <a:buAutoNum type="arabicPeriod"/>
            </a:pPr>
            <a:endParaRPr lang="ru-RU" sz="2000" dirty="0" smtClean="0"/>
          </a:p>
          <a:p>
            <a:pPr marL="514350" indent="-514350">
              <a:buFont typeface="+mj-lt"/>
              <a:buAutoNum type="arabicPeriod"/>
            </a:pPr>
            <a:endParaRPr lang="ru-RU" sz="2000" dirty="0" smtClean="0"/>
          </a:p>
          <a:p>
            <a:pPr marL="514350" indent="-514350">
              <a:buFont typeface="+mj-lt"/>
              <a:buAutoNum type="arabicPeriod"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1988840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200" dirty="0" smtClean="0">
                <a:solidFill>
                  <a:prstClr val="black"/>
                </a:solidFill>
              </a:rPr>
              <a:t>2. Надеть </a:t>
            </a:r>
            <a:r>
              <a:rPr lang="ru-RU" sz="2200" dirty="0">
                <a:solidFill>
                  <a:prstClr val="black"/>
                </a:solidFill>
              </a:rPr>
              <a:t>одежду, одеть Надежду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3501007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200" dirty="0" smtClean="0">
                <a:solidFill>
                  <a:prstClr val="black"/>
                </a:solidFill>
              </a:rPr>
              <a:t>4. Сох</a:t>
            </a:r>
            <a:r>
              <a:rPr lang="ru-RU" sz="2200" dirty="0">
                <a:solidFill>
                  <a:prstClr val="black"/>
                </a:solidFill>
              </a:rPr>
              <a:t>, промок, разожжет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95936" y="2852936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200" dirty="0" smtClean="0">
                <a:solidFill>
                  <a:prstClr val="black"/>
                </a:solidFill>
              </a:rPr>
              <a:t>3. Легче </a:t>
            </a:r>
            <a:r>
              <a:rPr lang="ru-RU" sz="2200" dirty="0">
                <a:solidFill>
                  <a:prstClr val="black"/>
                </a:solidFill>
              </a:rPr>
              <a:t>всех, более легко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95936" y="980728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200" dirty="0" smtClean="0">
                <a:solidFill>
                  <a:prstClr val="black"/>
                </a:solidFill>
              </a:rPr>
              <a:t>1. С </a:t>
            </a:r>
            <a:r>
              <a:rPr lang="ru-RU" sz="2200" dirty="0">
                <a:solidFill>
                  <a:prstClr val="black"/>
                </a:solidFill>
              </a:rPr>
              <a:t>обеими дамами, двухсот книг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6.0421E-6 C -0.00556 -0.03562 0.00329 -0.07286 -0.004 -0.10779 C -0.00313 -0.13994 -0.00313 -0.12838 -0.00313 -0.14272 " pathEditMode="relative" ptsTypes="ffA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1.31622E-6 C -0.00035 -0.07171 -0.00105 -0.21536 -0.00105 -0.21536 " pathEditMode="relative" ptsTypes="fA">
                                      <p:cBhvr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5.71362E-7 C -0.00121 0.03239 -0.00208 0.06454 -0.00312 0.09693 C -0.00347 0.15383 -0.00399 0.21097 -0.00399 0.26787 C -0.00399 0.33472 -0.00885 0.31529 -0.00208 0.34051 C -0.00069 0.35392 -1.66667E-6 0.35739 -1.66667E-6 0.37289 " pathEditMode="relative" ptsTypes="ffffA">
                                      <p:cBhvr>
                                        <p:cTn id="4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556E-17 -4.62642E-9 C 0.00973 -0.00439 0.0191 -0.01203 0.02726 -0.02012 C 0.02986 -0.03077 0.02604 -0.01897 0.03125 -0.02568 C 0.03299 -0.02799 0.03542 -0.03354 0.03542 -0.03354 C 0.03507 -0.0377 0.03507 -0.04187 0.03438 -0.0458 C 0.03334 -0.05205 0.02952 -0.05413 0.02622 -0.05783 C 0.01979 -0.065 0.01285 -0.06916 0.00608 -0.07541 C -0.01562 -0.07356 -0.00902 -0.07795 -0.01823 -0.06061 C -0.02066 -0.05112 -0.02048 -0.0421 -0.0151 -0.03493 C -0.01389 -0.02938 -0.01146 -0.02359 -0.00902 -0.01874 C -0.00764 -0.01226 -0.00416 -0.00625 -2.77556E-17 -0.00278 C 0.00122 0.0037 0.00174 0.0044 -2.77556E-17 -4.62642E-9 Z " pathEditMode="relative" ptsTypes="ffffffffffff">
                                      <p:cBhvr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95536" y="404664"/>
            <a:ext cx="604867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/>
              <a:t>Найдите верный вариант 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err="1" smtClean="0"/>
              <a:t>Ездий</a:t>
            </a:r>
            <a:r>
              <a:rPr lang="ru-RU" sz="2800" dirty="0" smtClean="0"/>
              <a:t> аккуратно     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err="1" smtClean="0"/>
              <a:t>Ложить</a:t>
            </a:r>
            <a:r>
              <a:rPr lang="ru-RU" sz="2800" dirty="0" smtClean="0"/>
              <a:t> на пол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 двухсот пятой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Лажу по клёну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err="1" smtClean="0"/>
              <a:t>Ляжь</a:t>
            </a:r>
            <a:r>
              <a:rPr lang="ru-RU" sz="2800" dirty="0" smtClean="0"/>
              <a:t> на бок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139952" y="112474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851920" y="155679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067944" y="198884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419872" y="285293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779912" y="242088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4860032" y="836712"/>
            <a:ext cx="36199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Езди аккуратно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860032" y="1268760"/>
            <a:ext cx="38651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ru-RU" sz="2800" dirty="0" smtClean="0"/>
              <a:t>2. </a:t>
            </a:r>
            <a:r>
              <a:rPr lang="ru-RU" sz="2800" smtClean="0"/>
              <a:t>Положить </a:t>
            </a:r>
            <a:r>
              <a:rPr lang="ru-RU" sz="2800" dirty="0" smtClean="0"/>
              <a:t>на пол</a:t>
            </a:r>
            <a:endParaRPr lang="ru-RU" sz="1600" dirty="0" smtClean="0"/>
          </a:p>
        </p:txBody>
      </p:sp>
      <p:sp>
        <p:nvSpPr>
          <p:cNvPr id="21" name="Прямоугольник 20"/>
          <p:cNvSpPr/>
          <p:nvPr/>
        </p:nvSpPr>
        <p:spPr>
          <a:xfrm>
            <a:off x="4860032" y="1700808"/>
            <a:ext cx="34868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ru-RU" sz="2800" dirty="0" smtClean="0"/>
              <a:t>3. В двести </a:t>
            </a:r>
            <a:r>
              <a:rPr lang="ru-RU" sz="2800" u="sng" dirty="0" smtClean="0"/>
              <a:t>пятой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860032" y="2132856"/>
            <a:ext cx="47323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ru-RU" sz="2800" dirty="0" smtClean="0"/>
              <a:t>4. Лажу, лазит по клёну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860032" y="2564904"/>
            <a:ext cx="39421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ru-RU" sz="2800" dirty="0" smtClean="0"/>
              <a:t>5. Ляг, лягте на пол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  <p:bldP spid="19" grpId="0"/>
      <p:bldP spid="21" grpId="0"/>
      <p:bldP spid="22" grpId="0"/>
      <p:bldP spid="2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WordArt 4"/>
          <p:cNvSpPr>
            <a:spLocks noChangeArrowheads="1" noChangeShapeType="1" noTextEdit="1"/>
          </p:cNvSpPr>
          <p:nvPr/>
        </p:nvSpPr>
        <p:spPr bwMode="auto">
          <a:xfrm>
            <a:off x="2590800" y="1219200"/>
            <a:ext cx="41719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Домашнее задание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2057400" y="2204864"/>
            <a:ext cx="57518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dirty="0" smtClean="0"/>
              <a:t>А3 «ЕГЭ-2013.ФИПИ-школе»/</a:t>
            </a:r>
          </a:p>
          <a:p>
            <a:r>
              <a:rPr lang="ru-RU" sz="2800" dirty="0" smtClean="0"/>
              <a:t>под редакцией </a:t>
            </a:r>
            <a:r>
              <a:rPr lang="ru-RU" sz="2800" dirty="0" err="1" smtClean="0"/>
              <a:t>И.П.Цыбулько</a:t>
            </a:r>
            <a:endParaRPr lang="ru-RU" sz="2800" dirty="0"/>
          </a:p>
        </p:txBody>
      </p:sp>
      <p:pic>
        <p:nvPicPr>
          <p:cNvPr id="116742" name="Рисунок 1" descr="office5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673425">
            <a:off x="3725078" y="4428606"/>
            <a:ext cx="1531454" cy="1292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71600" y="3284984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Сочинение </a:t>
            </a:r>
            <a:r>
              <a:rPr lang="ru-RU" sz="2400" dirty="0" smtClean="0"/>
              <a:t>«10 законов грамматики, </a:t>
            </a:r>
            <a:r>
              <a:rPr lang="ru-RU" sz="2400" dirty="0" smtClean="0"/>
              <a:t>или </a:t>
            </a:r>
            <a:r>
              <a:rPr lang="ru-RU" sz="2400" dirty="0" smtClean="0"/>
              <a:t>ключ к грамотной речи 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/>
      <p:bldP spid="11674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183880" cy="1051560"/>
          </a:xfrm>
        </p:spPr>
        <p:txBody>
          <a:bodyPr/>
          <a:lstStyle/>
          <a:p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484784"/>
            <a:ext cx="8183880" cy="3816424"/>
          </a:xfrm>
        </p:spPr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ru-RU" dirty="0" err="1" smtClean="0"/>
              <a:t>Арсирий</a:t>
            </a:r>
            <a:r>
              <a:rPr lang="ru-RU" dirty="0" smtClean="0"/>
              <a:t> А.Т. Занимательные материалы по русскому языку. 1995. </a:t>
            </a:r>
          </a:p>
          <a:p>
            <a:pPr lvl="0"/>
            <a:r>
              <a:rPr lang="ru-RU" dirty="0" err="1" smtClean="0"/>
              <a:t>Галлингер</a:t>
            </a:r>
            <a:r>
              <a:rPr lang="ru-RU" dirty="0" smtClean="0"/>
              <a:t> И.В. Культура речи. Нормы современного русского литературного языка. -М.: Просвещение, 1994.</a:t>
            </a:r>
          </a:p>
          <a:p>
            <a:pPr lvl="0"/>
            <a:r>
              <a:rPr lang="ru-RU" smtClean="0"/>
              <a:t>Уроки </a:t>
            </a:r>
            <a:r>
              <a:rPr lang="ru-RU" dirty="0" smtClean="0"/>
              <a:t>русского языка с применением информационных технологий. 7-8классы. Методическое пособие с электронным приложением </a:t>
            </a:r>
            <a:r>
              <a:rPr lang="en-US" dirty="0" smtClean="0"/>
              <a:t>CD</a:t>
            </a:r>
            <a:r>
              <a:rPr lang="ru-RU" dirty="0" smtClean="0"/>
              <a:t> / Авт.-сост.: Т.А. Захарова, И.А. </a:t>
            </a:r>
            <a:r>
              <a:rPr lang="ru-RU" dirty="0" err="1" smtClean="0"/>
              <a:t>Меховская</a:t>
            </a:r>
            <a:r>
              <a:rPr lang="ru-RU" dirty="0" smtClean="0"/>
              <a:t>. – М.: «Планета», 2010</a:t>
            </a:r>
          </a:p>
          <a:p>
            <a:pPr lvl="0"/>
            <a:r>
              <a:rPr lang="ru-RU" dirty="0" smtClean="0"/>
              <a:t>Энциклопедия для детей. Т.10. Языкознание. Русский язык. – 3 изд./Под ред. М.Д Аксеновой. – М.: «</a:t>
            </a:r>
            <a:r>
              <a:rPr lang="ru-RU" dirty="0" err="1" smtClean="0"/>
              <a:t>Аванта</a:t>
            </a:r>
            <a:r>
              <a:rPr lang="ru-RU" dirty="0" smtClean="0"/>
              <a:t> +», 2001.- с. 704.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У нас все получится!!!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Цель</a:t>
            </a:r>
            <a:r>
              <a:rPr lang="ru-RU" dirty="0" smtClean="0"/>
              <a:t>: обобщить и расширить знания о грамматических нормах русского языка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Задача</a:t>
            </a:r>
            <a:r>
              <a:rPr lang="ru-RU" dirty="0" smtClean="0"/>
              <a:t>: использовать законы     грамматики    в речи и на письме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83880" cy="1051560"/>
          </a:xfrm>
        </p:spPr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ГОРОДСКИЕ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ЦЕНЗОРЫ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39750" y="1125538"/>
          <a:ext cx="8183564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2"/>
                <a:gridCol w="409178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ЦЕЛЬ ИССЛЕДОВАНИЯ: </a:t>
                      </a:r>
                    </a:p>
                    <a:p>
                      <a:pPr algn="ctr"/>
                      <a:r>
                        <a:rPr lang="ru-RU" dirty="0" smtClean="0"/>
                        <a:t>надзор за соблюдением грамматических норм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Частые ошибки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Нормированное употребление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плотит</a:t>
                      </a:r>
                      <a:r>
                        <a:rPr kumimoji="0" lang="ru-RU" altLang="ja-JP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ежедневно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1" dirty="0" smtClean="0"/>
                        <a:t> </a:t>
                      </a:r>
                      <a:r>
                        <a:rPr lang="ru-RU" sz="2000" i="1" dirty="0" err="1" smtClean="0"/>
                        <a:t>евонный</a:t>
                      </a:r>
                      <a:r>
                        <a:rPr lang="ru-RU" sz="2000" i="1" dirty="0" smtClean="0"/>
                        <a:t> друг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1" baseline="0" dirty="0" err="1" smtClean="0"/>
                        <a:t>ПлАтит</a:t>
                      </a:r>
                      <a:r>
                        <a:rPr lang="ru-RU" b="0" i="1" baseline="0" dirty="0" smtClean="0"/>
                        <a:t> ежедневно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1" baseline="0" dirty="0" err="1" smtClean="0"/>
                        <a:t>егО</a:t>
                      </a:r>
                      <a:r>
                        <a:rPr lang="ru-RU" b="0" i="1" baseline="0" dirty="0" smtClean="0"/>
                        <a:t> друг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ста километров от стоянки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скучала по вам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 хватает четыреста рублей согласно договора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ЩАС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ста </a:t>
                      </a:r>
                      <a:r>
                        <a:rPr kumimoji="0" lang="ru-RU" altLang="ja-JP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километрАХ</a:t>
                      </a:r>
                      <a:r>
                        <a:rPr kumimoji="0" lang="ru-RU" altLang="ja-JP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от стоянки</a:t>
                      </a:r>
                    </a:p>
                    <a:p>
                      <a:r>
                        <a:rPr lang="ru-RU" b="0" i="1" dirty="0" smtClean="0"/>
                        <a:t>скучаю по ВАС</a:t>
                      </a:r>
                    </a:p>
                    <a:p>
                      <a:r>
                        <a:rPr kumimoji="0" lang="ru-RU" altLang="ja-JP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 хватает </a:t>
                      </a:r>
                      <a:r>
                        <a:rPr kumimoji="0" lang="ru-RU" altLang="ja-JP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четырехСОТ</a:t>
                      </a:r>
                      <a:r>
                        <a:rPr kumimoji="0" lang="ru-RU" altLang="ja-JP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рублей </a:t>
                      </a:r>
                    </a:p>
                    <a:p>
                      <a:r>
                        <a:rPr kumimoji="0" lang="ru-RU" altLang="ja-JP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согласно </a:t>
                      </a:r>
                      <a:r>
                        <a:rPr kumimoji="0" lang="ru-RU" altLang="ja-JP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договорУ</a:t>
                      </a:r>
                      <a:endParaRPr kumimoji="0" lang="ru-RU" altLang="ja-JP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kumimoji="0" lang="ru-RU" altLang="ja-JP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СЕЙЧАС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ja-JP" sz="1800" strike="noStrike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Прямая соединительная линия 16"/>
          <p:cNvCxnSpPr/>
          <p:nvPr/>
        </p:nvCxnSpPr>
        <p:spPr>
          <a:xfrm>
            <a:off x="611560" y="4149080"/>
            <a:ext cx="86409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539552" y="4149080"/>
            <a:ext cx="79208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Корректоры СМИ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39552" y="980728"/>
          <a:ext cx="8183564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2"/>
                <a:gridCol w="409178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ЦЕЛЬ ИССЛЕДОВАНИЯ: </a:t>
                      </a:r>
                    </a:p>
                    <a:p>
                      <a:pPr algn="ctr"/>
                      <a:r>
                        <a:rPr lang="ru-RU" dirty="0" smtClean="0"/>
                        <a:t>исправление</a:t>
                      </a:r>
                      <a:r>
                        <a:rPr lang="ru-RU" baseline="0" dirty="0" smtClean="0"/>
                        <a:t> грамматических ошибок в </a:t>
                      </a:r>
                    </a:p>
                    <a:p>
                      <a:pPr algn="ctr"/>
                      <a:r>
                        <a:rPr lang="ru-RU" baseline="0" dirty="0" smtClean="0"/>
                        <a:t>средствах массовой информации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Частые ошибки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Нормированное</a:t>
                      </a:r>
                      <a:r>
                        <a:rPr lang="ru-RU" dirty="0" smtClean="0"/>
                        <a:t> употребление</a:t>
                      </a:r>
                    </a:p>
                  </a:txBody>
                  <a:tcPr/>
                </a:tc>
              </a:tr>
              <a:tr h="10190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празднование на стадионе, парке «им.М.Горького», в Речном порте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1" dirty="0" smtClean="0"/>
                        <a:t> самый лучший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празднование </a:t>
                      </a:r>
                      <a:r>
                        <a:rPr kumimoji="0" lang="ru-RU" altLang="ja-JP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r>
                        <a:rPr kumimoji="0" lang="ru-RU" altLang="ja-JP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стадионе,</a:t>
                      </a:r>
                      <a:r>
                        <a:rPr kumimoji="0" lang="ru-RU" altLang="ja-JP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в </a:t>
                      </a:r>
                      <a:r>
                        <a:rPr kumimoji="0" lang="ru-RU" altLang="ja-JP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парке «им.М.Горького», в Речном </a:t>
                      </a:r>
                      <a:r>
                        <a:rPr kumimoji="0" lang="ru-RU" altLang="ja-JP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пор</a:t>
                      </a:r>
                      <a:r>
                        <a:rPr kumimoji="0" lang="ru-RU" altLang="ja-JP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kumimoji="0" lang="ru-RU" altLang="ja-JP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</a:t>
                      </a:r>
                      <a:endParaRPr kumimoji="0" lang="ru-RU" altLang="ja-JP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ja-JP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лучший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ja-JP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ja-JP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60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убийственные скидки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три красивых гостиницы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нереальные скидки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три красивые гостиницы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ja-JP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altLang="ja-JP" sz="1800" strike="noStrike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Переговоры с экс-президентом</a:t>
                      </a:r>
                      <a:r>
                        <a:rPr lang="ru-RU" altLang="ja-JP" sz="1800" strike="noStrike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США Джорджем Буш и нынешнем президентом Барак </a:t>
                      </a:r>
                      <a:r>
                        <a:rPr lang="ru-RU" altLang="ja-JP" sz="1800" strike="noStrike" baseline="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Обамой</a:t>
                      </a:r>
                      <a:r>
                        <a:rPr lang="ru-RU" altLang="ja-JP" sz="1800" strike="noStrike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altLang="ja-JP" sz="1800" strike="noStrike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ja-JP" sz="1800" strike="noStrike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Переговоры с экс-президентом</a:t>
                      </a:r>
                      <a:r>
                        <a:rPr lang="ru-RU" altLang="ja-JP" sz="1800" strike="noStrike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США Джорджем Буш</a:t>
                      </a:r>
                      <a:r>
                        <a:rPr lang="ru-RU" altLang="ja-JP" sz="1800" strike="noStrike" baseline="0" dirty="0" smtClean="0">
                          <a:solidFill>
                            <a:srgbClr val="B2520A"/>
                          </a:solidFill>
                          <a:latin typeface="Arial" pitchFamily="34" charset="0"/>
                          <a:cs typeface="Arial" pitchFamily="34" charset="0"/>
                        </a:rPr>
                        <a:t>ем</a:t>
                      </a:r>
                      <a:r>
                        <a:rPr lang="ru-RU" altLang="ja-JP" sz="1800" strike="noStrike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и нынешн</a:t>
                      </a:r>
                      <a:r>
                        <a:rPr lang="ru-RU" altLang="ja-JP" sz="1800" u="sng" strike="noStrike" baseline="0" dirty="0" smtClean="0">
                          <a:solidFill>
                            <a:srgbClr val="B2520A"/>
                          </a:solidFill>
                          <a:latin typeface="Arial" pitchFamily="34" charset="0"/>
                          <a:cs typeface="Arial" pitchFamily="34" charset="0"/>
                        </a:rPr>
                        <a:t>им</a:t>
                      </a:r>
                      <a:r>
                        <a:rPr lang="ru-RU" altLang="ja-JP" sz="1800" strike="noStrike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(как</a:t>
                      </a:r>
                      <a:r>
                        <a:rPr lang="ru-RU" altLang="ja-JP" sz="1800" u="sng" strike="noStrike" baseline="0" dirty="0" smtClean="0">
                          <a:solidFill>
                            <a:srgbClr val="B2520A"/>
                          </a:solidFill>
                          <a:latin typeface="Arial" pitchFamily="34" charset="0"/>
                          <a:cs typeface="Arial" pitchFamily="34" charset="0"/>
                        </a:rPr>
                        <a:t>им</a:t>
                      </a:r>
                      <a:r>
                        <a:rPr lang="ru-RU" altLang="ja-JP" sz="1800" strike="noStrike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?) президентом Барак</a:t>
                      </a:r>
                      <a:r>
                        <a:rPr lang="ru-RU" altLang="ja-JP" sz="1800" strike="noStrike" baseline="0" dirty="0" smtClean="0">
                          <a:solidFill>
                            <a:srgbClr val="B2520A"/>
                          </a:solidFill>
                          <a:latin typeface="Arial" pitchFamily="34" charset="0"/>
                          <a:cs typeface="Arial" pitchFamily="34" charset="0"/>
                        </a:rPr>
                        <a:t>ом</a:t>
                      </a:r>
                      <a:r>
                        <a:rPr lang="ru-RU" altLang="ja-JP" sz="1800" strike="noStrike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altLang="ja-JP" sz="1800" strike="noStrike" baseline="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Обам</a:t>
                      </a:r>
                      <a:r>
                        <a:rPr lang="ru-RU" altLang="ja-JP" sz="1800" strike="noStrike" baseline="0" dirty="0" err="1" smtClean="0">
                          <a:solidFill>
                            <a:srgbClr val="B2520A"/>
                          </a:solidFill>
                          <a:latin typeface="Arial" pitchFamily="34" charset="0"/>
                          <a:cs typeface="Arial" pitchFamily="34" charset="0"/>
                        </a:rPr>
                        <a:t>ой</a:t>
                      </a:r>
                      <a:r>
                        <a:rPr lang="ru-RU" altLang="ja-JP" sz="1800" strike="noStrike" baseline="0" dirty="0" smtClean="0">
                          <a:solidFill>
                            <a:srgbClr val="B2520A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altLang="ja-JP" sz="1800" strike="noStrike" dirty="0" smtClean="0">
                        <a:solidFill>
                          <a:srgbClr val="B2520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 flipH="1">
            <a:off x="8316416" y="2564904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195736" y="4437112"/>
            <a:ext cx="14401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2123728" y="4437112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437112"/>
            <a:ext cx="8183880" cy="159792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Язык связан с культурой и немыслим без культуры, как и культура немыслима </a:t>
            </a:r>
            <a:r>
              <a:rPr lang="ru-RU" sz="2400" smtClean="0"/>
              <a:t>без языка</a:t>
            </a:r>
            <a:br>
              <a:rPr lang="ru-RU" sz="240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100" b="1" dirty="0" smtClean="0">
                <a:solidFill>
                  <a:srgbClr val="B2520A"/>
                </a:solidFill>
              </a:rPr>
              <a:t>Выводы</a:t>
            </a:r>
          </a:p>
          <a:p>
            <a:pPr>
              <a:buNone/>
            </a:pPr>
            <a:r>
              <a:rPr lang="ru-RU" b="1" dirty="0" smtClean="0"/>
              <a:t>Чаще всего допускаются ошибки в образовании формы: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1)       сравнительной и превосходной степени;</a:t>
            </a:r>
          </a:p>
          <a:p>
            <a:pPr>
              <a:buNone/>
            </a:pPr>
            <a:r>
              <a:rPr lang="ru-RU" dirty="0" smtClean="0"/>
              <a:t>2) целых и дробных числительных, а также собирательных числительных;</a:t>
            </a:r>
          </a:p>
          <a:p>
            <a:pPr>
              <a:buNone/>
            </a:pPr>
            <a:r>
              <a:rPr lang="ru-RU" dirty="0" smtClean="0"/>
              <a:t>3) косвенных падежей личных местоимений;</a:t>
            </a:r>
          </a:p>
          <a:p>
            <a:pPr>
              <a:buNone/>
            </a:pPr>
            <a:r>
              <a:rPr lang="ru-RU" dirty="0" smtClean="0"/>
              <a:t>4) иностранных имен и фамилий; </a:t>
            </a:r>
          </a:p>
          <a:p>
            <a:pPr>
              <a:buNone/>
            </a:pPr>
            <a:r>
              <a:rPr lang="ru-RU" dirty="0" smtClean="0"/>
              <a:t>5)  именительного и родительного падежа множественного числа существительных;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83880" cy="1051560"/>
          </a:xfrm>
        </p:spPr>
        <p:txBody>
          <a:bodyPr/>
          <a:lstStyle/>
          <a:p>
            <a:pPr algn="ctr"/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рассуждения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39750" y="1125538"/>
          <a:ext cx="8183564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2"/>
                <a:gridCol w="409178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ГРАММАТИЧЕСКАЯ ХАРАКТЕРИСТИКА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1.Самый веселый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Прилагательное</a:t>
                      </a:r>
                      <a:r>
                        <a:rPr lang="ru-RU" baseline="0" dirty="0" smtClean="0"/>
                        <a:t> в превосходной составной степени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2.Семисот книг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Количественное числительное</a:t>
                      </a:r>
                      <a:r>
                        <a:rPr lang="ru-RU" baseline="0" dirty="0" smtClean="0"/>
                        <a:t> в Родительном падеже (скольких?)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3.В</a:t>
                      </a:r>
                      <a:r>
                        <a:rPr kumimoji="0" lang="ru-RU" altLang="ja-JP" sz="1800" b="0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двести двадцать пятом доме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Порядковое</a:t>
                      </a:r>
                      <a:r>
                        <a:rPr lang="ru-RU" baseline="0" dirty="0" smtClean="0"/>
                        <a:t> числительное ( в каком?)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ja-JP" sz="1800" dirty="0" smtClean="0">
                          <a:latin typeface="Arial" pitchFamily="34" charset="0"/>
                          <a:cs typeface="Arial" pitchFamily="34" charset="0"/>
                        </a:rPr>
                        <a:t>4.Более весел</a:t>
                      </a:r>
                      <a:r>
                        <a:rPr lang="ru-RU" altLang="ja-JP" sz="1800" strike="noStrike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ее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Прилагательное</a:t>
                      </a:r>
                      <a:r>
                        <a:rPr lang="ru-RU" baseline="0" dirty="0" smtClean="0"/>
                        <a:t> в сравнительной составной степени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95536" y="5157192"/>
            <a:ext cx="78611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altLang="ja-JP" sz="3200" dirty="0" smtClean="0">
                <a:solidFill>
                  <a:srgbClr val="FF0000"/>
                </a:solidFill>
                <a:latin typeface="Segoe Print" pitchFamily="2" charset="0"/>
                <a:cs typeface="Arial" pitchFamily="34" charset="0"/>
              </a:rPr>
              <a:t>Как выявить ошибку?</a:t>
            </a:r>
            <a:endParaRPr lang="ru-RU" altLang="ja-JP" sz="3200" dirty="0">
              <a:solidFill>
                <a:srgbClr val="FF0000"/>
              </a:solidFill>
              <a:latin typeface="Segoe Print" pitchFamily="2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960604" y="3789040"/>
            <a:ext cx="288032" cy="21602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1907704" y="3789040"/>
            <a:ext cx="360040" cy="21602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45224"/>
            <a:ext cx="7453456" cy="589816"/>
          </a:xfrm>
        </p:spPr>
        <p:txBody>
          <a:bodyPr>
            <a:noAutofit/>
          </a:bodyPr>
          <a:lstStyle/>
          <a:p>
            <a:r>
              <a:rPr lang="ru-RU" sz="28700" dirty="0" smtClean="0"/>
              <a:t>А3</a:t>
            </a:r>
            <a:endParaRPr lang="ru-RU" sz="28700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67544" y="476672"/>
          <a:ext cx="8183562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4367138"/>
              </a:tblGrid>
              <a:tr h="498648"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делаем?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Важно помнить!</a:t>
                      </a:r>
                      <a:endParaRPr lang="ru-RU" dirty="0"/>
                    </a:p>
                  </a:txBody>
                  <a:tcPr/>
                </a:tc>
              </a:tr>
              <a:tr h="122954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smtClean="0"/>
                        <a:t>Определяем часть речи.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smtClean="0"/>
                        <a:t>Проверяем</a:t>
                      </a:r>
                      <a:r>
                        <a:rPr lang="ru-RU" baseline="0" dirty="0" smtClean="0"/>
                        <a:t> соблюдение г</a:t>
                      </a:r>
                      <a:r>
                        <a:rPr lang="ru-RU" dirty="0" smtClean="0"/>
                        <a:t>рамматических</a:t>
                      </a:r>
                      <a:r>
                        <a:rPr lang="ru-RU" baseline="0" dirty="0" smtClean="0"/>
                        <a:t> норм.</a:t>
                      </a:r>
                      <a:endParaRPr lang="ru-RU" baseline="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baseline="0" dirty="0" smtClean="0"/>
                        <a:t>Ответ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Грамматические нормы: </a:t>
                      </a:r>
                      <a:r>
                        <a:rPr lang="ru-RU" baseline="0" dirty="0" smtClean="0"/>
                        <a:t>лицо, наклонение, время(глагол);</a:t>
                      </a:r>
                    </a:p>
                    <a:p>
                      <a:r>
                        <a:rPr lang="ru-RU" baseline="0" dirty="0" smtClean="0"/>
                        <a:t>род, число, падеж(именные части речи); степени сравнения и т.д.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23528" y="2229302"/>
            <a:ext cx="828092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Найдите</a:t>
            </a:r>
            <a:r>
              <a:rPr kumimoji="0" lang="ru-RU" altLang="ja-JP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неверный ответ:</a:t>
            </a:r>
            <a:endParaRPr kumimoji="0" lang="ru-RU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ru-RU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Самый веселый</a:t>
            </a:r>
            <a:endParaRPr kumimoji="0" lang="ru-RU" altLang="ja-JP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lang="ru-RU" altLang="ja-JP" sz="2400" baseline="0" dirty="0" smtClean="0">
                <a:latin typeface="Arial" pitchFamily="34" charset="0"/>
                <a:cs typeface="Arial" pitchFamily="34" charset="0"/>
              </a:rPr>
              <a:t>Семисот</a:t>
            </a:r>
            <a:r>
              <a:rPr lang="ru-RU" altLang="ja-JP" sz="2400" dirty="0" smtClean="0">
                <a:latin typeface="Arial" pitchFamily="34" charset="0"/>
                <a:cs typeface="Arial" pitchFamily="34" charset="0"/>
              </a:rPr>
              <a:t> книг</a:t>
            </a:r>
          </a:p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ru-RU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</a:t>
            </a:r>
            <a:r>
              <a:rPr kumimoji="0" lang="ru-RU" altLang="ja-JP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двести двадцать пятом доме</a:t>
            </a:r>
          </a:p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lang="ru-RU" altLang="ja-JP" sz="2400" dirty="0" smtClean="0">
                <a:latin typeface="Arial" pitchFamily="34" charset="0"/>
                <a:cs typeface="Arial" pitchFamily="34" charset="0"/>
              </a:rPr>
              <a:t>Более веселее</a:t>
            </a:r>
            <a:endParaRPr lang="ru-RU" altLang="ja-JP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3846" y="3706629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Более веселый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Создайте рифмы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Ладей</a:t>
            </a:r>
          </a:p>
          <a:p>
            <a:pPr>
              <a:buNone/>
            </a:pPr>
            <a:r>
              <a:rPr lang="ru-RU" sz="3600" dirty="0" smtClean="0"/>
              <a:t>шпрот</a:t>
            </a:r>
          </a:p>
          <a:p>
            <a:pPr>
              <a:buNone/>
            </a:pPr>
            <a:r>
              <a:rPr lang="ru-RU" sz="3600" dirty="0" smtClean="0"/>
              <a:t>нянь</a:t>
            </a:r>
          </a:p>
          <a:p>
            <a:pPr>
              <a:buNone/>
            </a:pPr>
            <a:r>
              <a:rPr lang="ru-RU" sz="3600" dirty="0" smtClean="0"/>
              <a:t>Одеялец</a:t>
            </a:r>
          </a:p>
          <a:p>
            <a:pPr>
              <a:buNone/>
            </a:pPr>
            <a:r>
              <a:rPr lang="ru-RU" sz="3600" dirty="0" smtClean="0"/>
              <a:t>Погреба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4077072"/>
            <a:ext cx="17796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- лакей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3501008"/>
            <a:ext cx="12234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- рот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2348880"/>
            <a:ext cx="15183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глянь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31840" y="2924944"/>
            <a:ext cx="22381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- </a:t>
            </a:r>
            <a:r>
              <a:rPr lang="ru-RU" sz="3200" dirty="0" err="1" smtClean="0"/>
              <a:t>казанец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1700808"/>
            <a:ext cx="18341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-  сорта</a:t>
            </a:r>
            <a:endParaRPr lang="ru-RU" sz="32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2483768" y="4005064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259632" y="414908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>
            <a:off x="4644008" y="1700808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56 0.01179 -0.00434 0.0229 -0.00607 0.03469 C -0.0085 0.07562 -0.01284 0.12257 -0.00295 0.16189 C -0.00208 0.19611 0.00018 0.22849 -0.00295 0.26226 C -0.00486 0.28307 -0.01041 0.30273 -0.01215 0.32377 C -0.01163 0.33002 -0.01145 0.33626 -0.01076 0.34228 C -0.00989 0.34898 -0.01041 0.34829 -0.00763 0.34829 " pathEditMode="relative" ptsTypes="ffffffA">
                                      <p:cBhvr>
                                        <p:cTn id="1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68 0.00994 -0.00225 0.0037 -0.00607 0.0185 C -0.00711 0.02266 -0.0092 0.03076 -0.0092 0.03076 C -0.00885 0.04255 -0.01059 0.07609 -0.00451 0.09228 " pathEditMode="relative" ptsTypes="fffA">
                                      <p:cBhvr>
                                        <p:cTn id="1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 0.02313 0.00122 0.04741 -0.00451 0.06961 C -0.00399 0.07655 -0.00295 0.0902 -0.00295 0.0902 " pathEditMode="relative" ptsTypes="ffA">
                                      <p:cBhvr>
                                        <p:cTn id="1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04 -0.02243 0.00243 -0.04209 0.00607 -0.0636 C 0.00851 -0.09574 0.01232 -0.12951 0.01232 -0.16188 " pathEditMode="relative" ptsTypes="ffA">
                                      <p:cBhvr>
                                        <p:cTn id="1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39 -0.04325 0.00243 -0.08627 0.00607 -0.12928 C 0.00677 -0.16212 0.00573 -0.19519 0.0092 -0.22757 C 0.00972 -0.23173 0.01163 -0.23567 0.01232 -0.23983 C 0.0217 -0.29811 0.00937 -0.21878 0.01684 -0.27683 C 0.01944 -0.29788 0.02604 -0.3143 0.02604 -0.33627 " pathEditMode="relative" ptsTypes="fffffA">
                                      <p:cBhvr>
                                        <p:cTn id="1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671</TotalTime>
  <Words>1230</Words>
  <Application>Microsoft Office PowerPoint</Application>
  <PresentationFormat>Экран (4:3)</PresentationFormat>
  <Paragraphs>331</Paragraphs>
  <Slides>28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Аспект</vt:lpstr>
      <vt:lpstr>Грамматические нормы: подготовка к ЕГЭ. А3</vt:lpstr>
      <vt:lpstr>Результаты наблюдений</vt:lpstr>
      <vt:lpstr>У нас все получится!!!</vt:lpstr>
      <vt:lpstr>ГОРОДСКИЕ ЦЕНЗОРЫ</vt:lpstr>
      <vt:lpstr>Корректоры СМИ</vt:lpstr>
      <vt:lpstr>Язык связан с культурой и немыслим без культуры, как и культура немыслима без языка </vt:lpstr>
      <vt:lpstr>Алгоритм рассуждения</vt:lpstr>
      <vt:lpstr>А3</vt:lpstr>
      <vt:lpstr>Создайте рифмы</vt:lpstr>
      <vt:lpstr>Слайд 10</vt:lpstr>
      <vt:lpstr>Грамматические признаки – это?</vt:lpstr>
      <vt:lpstr>Грамматическая форма зависит:</vt:lpstr>
      <vt:lpstr>Грамматические формы- нормы управления и согласования</vt:lpstr>
      <vt:lpstr>Слайд 14</vt:lpstr>
      <vt:lpstr>Слайд 15</vt:lpstr>
      <vt:lpstr>Слайд 16</vt:lpstr>
      <vt:lpstr>Проверим себя</vt:lpstr>
      <vt:lpstr>Употребление в речи падежей и непроизводных предлогов</vt:lpstr>
      <vt:lpstr>Слайд 19</vt:lpstr>
      <vt:lpstr>Слайд 20</vt:lpstr>
      <vt:lpstr>Слайд 21</vt:lpstr>
      <vt:lpstr>Слайд 22</vt:lpstr>
      <vt:lpstr>Слайд 23</vt:lpstr>
      <vt:lpstr>Слайд 24</vt:lpstr>
      <vt:lpstr>                   Закрепим!  Найдите соответствия:</vt:lpstr>
      <vt:lpstr>Слайд 26</vt:lpstr>
      <vt:lpstr>Слайд 27</vt:lpstr>
      <vt:lpstr>Литература: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Люция</dc:creator>
  <cp:lastModifiedBy>user</cp:lastModifiedBy>
  <cp:revision>88</cp:revision>
  <dcterms:created xsi:type="dcterms:W3CDTF">2013-05-13T08:28:19Z</dcterms:created>
  <dcterms:modified xsi:type="dcterms:W3CDTF">2014-02-19T20:59:13Z</dcterms:modified>
</cp:coreProperties>
</file>