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23"/>
  </p:notesMasterIdLst>
  <p:sldIdLst>
    <p:sldId id="256" r:id="rId2"/>
    <p:sldId id="276" r:id="rId3"/>
    <p:sldId id="259" r:id="rId4"/>
    <p:sldId id="271" r:id="rId5"/>
    <p:sldId id="270" r:id="rId6"/>
    <p:sldId id="257" r:id="rId7"/>
    <p:sldId id="272" r:id="rId8"/>
    <p:sldId id="262" r:id="rId9"/>
    <p:sldId id="263" r:id="rId10"/>
    <p:sldId id="280" r:id="rId11"/>
    <p:sldId id="264" r:id="rId12"/>
    <p:sldId id="266" r:id="rId13"/>
    <p:sldId id="269" r:id="rId14"/>
    <p:sldId id="273" r:id="rId15"/>
    <p:sldId id="285" r:id="rId16"/>
    <p:sldId id="282" r:id="rId17"/>
    <p:sldId id="268" r:id="rId18"/>
    <p:sldId id="275" r:id="rId19"/>
    <p:sldId id="286" r:id="rId20"/>
    <p:sldId id="274" r:id="rId21"/>
    <p:sldId id="287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1"/>
    <p:penClr>
      <a:srgbClr val="FF0000"/>
    </p:penClr>
  </p:showPr>
  <p:clrMru>
    <a:srgbClr val="333399"/>
    <a:srgbClr val="CC99FF"/>
    <a:srgbClr val="99CCFF"/>
    <a:srgbClr val="660033"/>
    <a:srgbClr val="CCFFCC"/>
    <a:srgbClr val="009999"/>
    <a:srgbClr val="A50021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88293" autoAdjust="0"/>
  </p:normalViewPr>
  <p:slideViewPr>
    <p:cSldViewPr>
      <p:cViewPr>
        <p:scale>
          <a:sx n="75" d="100"/>
          <a:sy n="75" d="100"/>
        </p:scale>
        <p:origin x="-103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5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F91CE8-AFB2-4F11-A5B9-94F8D9FDAF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BE2B9-9B7F-409C-B7EA-3C7C461DEED1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61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1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156E-5A73-4D54-A8EB-0419B43B3F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830D-FDE2-4C6C-AF94-32EEF70431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ADEE3-1B04-4C34-83CC-0614449D7F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94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177B4-612B-4E1D-B6E1-5A5FB66BB1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3ABC8-9A3D-4F0C-96E0-C5A63F1385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A5CF5-A8CB-479A-958F-B22BFAFCB1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57009-33A4-4257-AA18-C7FDF6FB8C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1B3E7-A055-4CB6-8216-A5BE91CC23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4BFEF-A121-4120-AC0E-2E767803C5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243A4-9A67-400D-A4CB-A4A3443D75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3E5A8-82B5-4B85-806C-97E31FF045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93508-F763-46BD-888B-9DC6B353FC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693C3-B546-4569-A72B-A55C4DA172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8A92D-261D-4145-B58A-AC6BCF1D62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60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ru-RU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60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0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60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DEEA246-C4D8-4DD8-B004-6B44701751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60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60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60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0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0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____Microsoft_Office_Word_97_-_20032.doc"/><Relationship Id="rId4" Type="http://schemas.openxmlformats.org/officeDocument/2006/relationships/oleObject" Target="../embeddings/_________Microsoft_Office_Word_97_-_20031.doc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974725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i="1" dirty="0" smtClean="0">
                <a:solidFill>
                  <a:schemeClr val="hlink"/>
                </a:solidFill>
                <a:latin typeface="Arial Narrow" pitchFamily="34" charset="0"/>
              </a:rPr>
              <a:t>Подгруппа</a:t>
            </a:r>
            <a:r>
              <a:rPr lang="ru-RU" sz="5400" b="1" i="1" dirty="0" smtClean="0">
                <a:latin typeface="Arial Narrow" pitchFamily="34" charset="0"/>
              </a:rPr>
              <a:t> </a:t>
            </a:r>
            <a:r>
              <a:rPr lang="ru-RU" sz="5400" b="1" i="1" dirty="0" smtClean="0">
                <a:solidFill>
                  <a:schemeClr val="hlink"/>
                </a:solidFill>
                <a:latin typeface="Arial Narrow" pitchFamily="34" charset="0"/>
              </a:rPr>
              <a:t>углерода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057400"/>
            <a:ext cx="8077200" cy="4419600"/>
          </a:xfrm>
        </p:spPr>
        <p:txBody>
          <a:bodyPr/>
          <a:lstStyle/>
          <a:p>
            <a:pPr indent="177800"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4400" b="1" dirty="0" smtClean="0">
                <a:solidFill>
                  <a:srgbClr val="FFC000"/>
                </a:solidFill>
              </a:rPr>
              <a:t>Углерод.</a:t>
            </a:r>
            <a:r>
              <a:rPr lang="ru-RU" sz="4400" b="1" dirty="0" smtClean="0">
                <a:solidFill>
                  <a:srgbClr val="000099"/>
                </a:solidFill>
              </a:rPr>
              <a:t> </a:t>
            </a:r>
            <a:r>
              <a:rPr lang="ru-RU" sz="4400" b="1" dirty="0" smtClean="0">
                <a:solidFill>
                  <a:srgbClr val="FFC000"/>
                </a:solidFill>
              </a:rPr>
              <a:t>Простые вещества. Химические свойства углерода.</a:t>
            </a:r>
          </a:p>
          <a:p>
            <a:pPr indent="177800"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endParaRPr lang="ru-RU" sz="2400" b="1" dirty="0" smtClean="0">
              <a:solidFill>
                <a:srgbClr val="CCFF99"/>
              </a:solidFill>
            </a:endParaRPr>
          </a:p>
          <a:p>
            <a:pPr indent="177800"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endParaRPr lang="ru-RU" sz="2400" b="1" dirty="0" smtClean="0">
              <a:solidFill>
                <a:srgbClr val="CCFF99"/>
              </a:solidFill>
            </a:endParaRPr>
          </a:p>
          <a:p>
            <a:pPr indent="177800" algn="r" eaLnBrk="1" hangingPunct="1">
              <a:tabLst>
                <a:tab pos="266700" algn="l"/>
              </a:tabLst>
              <a:defRPr/>
            </a:pP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к уроку З.В. Кырлан, </a:t>
            </a:r>
            <a:b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 химии </a:t>
            </a:r>
            <a:b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 СОШ № 2</a:t>
            </a:r>
            <a:b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Богородицка</a:t>
            </a:r>
            <a:b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Тульской области</a:t>
            </a:r>
            <a:endParaRPr lang="ru-RU" sz="2400" b="1" dirty="0" smtClean="0">
              <a:solidFill>
                <a:srgbClr val="CC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6172200" y="4495800"/>
            <a:ext cx="2971800" cy="609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Графит </a:t>
            </a: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3124200" y="1447800"/>
            <a:ext cx="3048000" cy="1143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1800-1850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º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без воздуха</a:t>
            </a:r>
          </a:p>
        </p:txBody>
      </p:sp>
      <p:sp>
        <p:nvSpPr>
          <p:cNvPr id="8" name="Стрелка влево 7"/>
          <p:cNvSpPr/>
          <p:nvPr/>
        </p:nvSpPr>
        <p:spPr bwMode="auto">
          <a:xfrm>
            <a:off x="3048000" y="2895600"/>
            <a:ext cx="3048000" cy="11430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 smtClean="0"/>
              <a:t>3000 </a:t>
            </a:r>
            <a:r>
              <a:rPr lang="en-US" dirty="0" smtClean="0"/>
              <a:t>º</a:t>
            </a:r>
            <a:r>
              <a:rPr lang="ru-RU" dirty="0" smtClean="0"/>
              <a:t>С, </a:t>
            </a:r>
          </a:p>
          <a:p>
            <a:pPr algn="ctr"/>
            <a:r>
              <a:rPr lang="ru-RU" dirty="0" smtClean="0"/>
              <a:t>р = 6</a:t>
            </a:r>
            <a:r>
              <a:rPr lang="ru-RU" baseline="-10000" dirty="0" smtClean="0"/>
              <a:t>*</a:t>
            </a:r>
            <a:r>
              <a:rPr lang="ru-RU" dirty="0" smtClean="0"/>
              <a:t>10</a:t>
            </a:r>
            <a:r>
              <a:rPr lang="ru-RU" baseline="30000" dirty="0" smtClean="0"/>
              <a:t>6</a:t>
            </a:r>
            <a:r>
              <a:rPr lang="ru-RU" dirty="0" smtClean="0"/>
              <a:t> - 10</a:t>
            </a:r>
            <a:r>
              <a:rPr lang="ru-RU" baseline="30000" dirty="0" smtClean="0"/>
              <a:t>10</a:t>
            </a:r>
            <a:r>
              <a:rPr lang="ru-RU" dirty="0" smtClean="0"/>
              <a:t> кПа</a:t>
            </a:r>
          </a:p>
        </p:txBody>
      </p:sp>
      <p:pic>
        <p:nvPicPr>
          <p:cNvPr id="29698" name="Picture 2" descr="http://www.jewellerycatalog.ru/images/pictures/user/644_be855d320e80bcc66a298c4830874ad5.jpg"/>
          <p:cNvPicPr>
            <a:picLocks noChangeAspect="1" noChangeArrowheads="1"/>
          </p:cNvPicPr>
          <p:nvPr/>
        </p:nvPicPr>
        <p:blipFill>
          <a:blip r:embed="rId2" cstate="print"/>
          <a:srcRect l="13158" t="7895" r="13158" b="18421"/>
          <a:stretch>
            <a:fillRect/>
          </a:stretch>
        </p:blipFill>
        <p:spPr bwMode="auto">
          <a:xfrm>
            <a:off x="152400" y="1371600"/>
            <a:ext cx="2819400" cy="2743200"/>
          </a:xfrm>
          <a:prstGeom prst="rect">
            <a:avLst/>
          </a:prstGeom>
          <a:noFill/>
        </p:spPr>
      </p:pic>
      <p:pic>
        <p:nvPicPr>
          <p:cNvPr id="35844" name="Picture 4" descr="http://www.pkf-avers.ru/XHTML/2.jpg"/>
          <p:cNvPicPr>
            <a:picLocks noChangeAspect="1" noChangeArrowheads="1"/>
          </p:cNvPicPr>
          <p:nvPr/>
        </p:nvPicPr>
        <p:blipFill>
          <a:blip r:embed="rId3" cstate="print"/>
          <a:srcRect l="6250" t="2083" r="20312" b="22917"/>
          <a:stretch>
            <a:fillRect/>
          </a:stretch>
        </p:blipFill>
        <p:spPr bwMode="auto">
          <a:xfrm>
            <a:off x="6252635" y="1371600"/>
            <a:ext cx="2738965" cy="2739189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 bwMode="auto">
          <a:xfrm>
            <a:off x="152400" y="4495800"/>
            <a:ext cx="2971800" cy="6096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Алмаз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/>
              <a:t>Карбин</a:t>
            </a:r>
            <a:r>
              <a:rPr lang="ru-RU" smtClean="0"/>
              <a:t> 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Порошок черного цвета.</a:t>
            </a:r>
          </a:p>
          <a:p>
            <a:pPr eaLnBrk="1" hangingPunct="1">
              <a:defRPr/>
            </a:pPr>
            <a:r>
              <a:rPr lang="ru-RU" sz="2400" smtClean="0"/>
              <a:t>По твердости занимает промежуточное положение  между алмазом и графитом.</a:t>
            </a:r>
          </a:p>
          <a:p>
            <a:pPr eaLnBrk="1" hangingPunct="1">
              <a:defRPr/>
            </a:pPr>
            <a:r>
              <a:rPr lang="ru-RU" sz="2400" smtClean="0"/>
              <a:t>Обладает полупроводниковыми свойствами.</a:t>
            </a:r>
          </a:p>
        </p:txBody>
      </p:sp>
      <p:graphicFrame>
        <p:nvGraphicFramePr>
          <p:cNvPr id="184344" name="Group 24"/>
          <p:cNvGraphicFramePr>
            <a:graphicFrameLocks noGrp="1"/>
          </p:cNvGraphicFramePr>
          <p:nvPr>
            <p:ph sz="half" idx="1"/>
          </p:nvPr>
        </p:nvGraphicFramePr>
        <p:xfrm>
          <a:off x="839788" y="1600200"/>
          <a:ext cx="3806825" cy="2827338"/>
        </p:xfrm>
        <a:graphic>
          <a:graphicData uri="http://schemas.openxmlformats.org/drawingml/2006/table">
            <a:tbl>
              <a:tblPr/>
              <a:tblGrid>
                <a:gridCol w="3806825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−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C≡C−C≡C−C≡C−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60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═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C═C═C═C═C═C═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5000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/>
              <a:t>Фуллерен </a:t>
            </a:r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600200"/>
            <a:ext cx="3657600" cy="3581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Состав С</a:t>
            </a:r>
            <a:r>
              <a:rPr lang="ru-RU" sz="2800" baseline="-25000" smtClean="0"/>
              <a:t>60</a:t>
            </a:r>
            <a:r>
              <a:rPr lang="ru-RU" sz="2800" smtClean="0"/>
              <a:t> , однако встречаются разновидности молекул состава С</a:t>
            </a:r>
            <a:r>
              <a:rPr lang="ru-RU" sz="2800" baseline="-25000" smtClean="0"/>
              <a:t>70</a:t>
            </a:r>
            <a:r>
              <a:rPr lang="ru-RU" sz="2800" smtClean="0"/>
              <a:t> , С</a:t>
            </a:r>
            <a:r>
              <a:rPr lang="ru-RU" sz="2800" baseline="-25000" smtClean="0"/>
              <a:t>78 </a:t>
            </a:r>
            <a:r>
              <a:rPr lang="ru-RU" sz="2800" smtClean="0"/>
              <a:t>, С</a:t>
            </a:r>
            <a:r>
              <a:rPr lang="ru-RU" sz="2800" baseline="-25000" smtClean="0"/>
              <a:t>84</a:t>
            </a:r>
            <a:r>
              <a:rPr lang="ru-RU" sz="2800" smtClean="0"/>
              <a:t> и даже С</a:t>
            </a:r>
            <a:r>
              <a:rPr lang="ru-RU" sz="2800" baseline="-25000" smtClean="0"/>
              <a:t>200</a:t>
            </a:r>
            <a:r>
              <a:rPr lang="ru-RU" sz="2800" smtClean="0"/>
              <a:t> .</a:t>
            </a:r>
          </a:p>
        </p:txBody>
      </p:sp>
      <p:pic>
        <p:nvPicPr>
          <p:cNvPr id="15364" name="Picture 17" descr="Fullerene_C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00200"/>
            <a:ext cx="4705350" cy="4572000"/>
          </a:xfrm>
        </p:spPr>
      </p:pic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/>
              <a:t>Аморфный углерод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u="sng" smtClean="0"/>
              <a:t>Каменный уголь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u="sng" smtClean="0"/>
              <a:t>Кокс</a:t>
            </a:r>
            <a:r>
              <a:rPr lang="ru-RU" sz="2800" smtClean="0"/>
              <a:t> - получается при нагревании каменного угля без доступа воздуха. Применяется в металлургии в качестве восстановителя.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u="sng" smtClean="0"/>
              <a:t>Древесный уголь</a:t>
            </a:r>
            <a:r>
              <a:rPr lang="ru-RU" sz="2800" smtClean="0"/>
              <a:t> - образуется при сухой перегонке древесины, обугливании древесины.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u="sng" smtClean="0"/>
              <a:t>Активированный уголь</a:t>
            </a:r>
            <a:r>
              <a:rPr lang="ru-RU" sz="2800" smtClean="0"/>
              <a:t> - получают при нагревании древесного угля в струе водяного пара.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u="sng" smtClean="0"/>
              <a:t>Сажа </a:t>
            </a:r>
            <a:r>
              <a:rPr lang="ru-RU" sz="2800" smtClean="0"/>
              <a:t>- сжигание углеводородов при ограниченном доступе воздуха.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12" name="Document"/>
          <p:cNvSpPr>
            <a:spLocks noEditPoints="1" noChangeArrowheads="1"/>
          </p:cNvSpPr>
          <p:nvPr/>
        </p:nvSpPr>
        <p:spPr bwMode="auto">
          <a:xfrm>
            <a:off x="685800" y="1600200"/>
            <a:ext cx="2362200" cy="36576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b="1" i="1" dirty="0">
                <a:solidFill>
                  <a:srgbClr val="333333"/>
                </a:solidFill>
                <a:cs typeface="Arial" charset="0"/>
              </a:rPr>
              <a:t>Адсорбция –</a:t>
            </a:r>
            <a:r>
              <a:rPr lang="ru-RU" dirty="0">
                <a:solidFill>
                  <a:srgbClr val="333333"/>
                </a:solidFill>
                <a:cs typeface="Arial" charset="0"/>
              </a:rPr>
              <a:t>поглощение газообразных или растворенных веществ поверхностью твердого вещества.</a:t>
            </a:r>
          </a:p>
        </p:txBody>
      </p:sp>
      <p:sp>
        <p:nvSpPr>
          <p:cNvPr id="208917" name="AutoShape 21"/>
          <p:cNvSpPr>
            <a:spLocks noChangeArrowheads="1"/>
          </p:cNvSpPr>
          <p:nvPr/>
        </p:nvSpPr>
        <p:spPr bwMode="auto">
          <a:xfrm>
            <a:off x="3810000" y="2590800"/>
            <a:ext cx="1447800" cy="3810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Document"/>
          <p:cNvSpPr>
            <a:spLocks noEditPoints="1" noChangeArrowheads="1"/>
          </p:cNvSpPr>
          <p:nvPr/>
        </p:nvSpPr>
        <p:spPr bwMode="auto">
          <a:xfrm>
            <a:off x="5943600" y="1600200"/>
            <a:ext cx="2362200" cy="36576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lvl="0" algn="ctr">
              <a:defRPr/>
            </a:pPr>
            <a:r>
              <a:rPr lang="ru-RU" sz="2400" b="1" i="1" dirty="0" smtClean="0">
                <a:solidFill>
                  <a:srgbClr val="333333"/>
                </a:solidFill>
                <a:cs typeface="Arial" charset="0"/>
              </a:rPr>
              <a:t>Десорбция</a:t>
            </a:r>
            <a:r>
              <a:rPr lang="ru-RU" sz="2400" dirty="0" smtClean="0">
                <a:solidFill>
                  <a:srgbClr val="333333"/>
                </a:solidFill>
                <a:cs typeface="Arial" charset="0"/>
              </a:rPr>
              <a:t> –</a:t>
            </a:r>
            <a:r>
              <a:rPr lang="ru-RU" sz="2000" dirty="0" smtClean="0">
                <a:solidFill>
                  <a:srgbClr val="333333"/>
                </a:solidFill>
                <a:cs typeface="Arial" charset="0"/>
              </a:rPr>
              <a:t>выделение поглощенных веществ.</a:t>
            </a:r>
          </a:p>
          <a:p>
            <a:pPr algn="ctr">
              <a:defRPr/>
            </a:pPr>
            <a:endParaRPr lang="ru-RU" dirty="0">
              <a:solidFill>
                <a:srgbClr val="333333"/>
              </a:solidFill>
              <a:cs typeface="Arial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89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12" grpId="0" animBg="1"/>
      <p:bldP spid="20891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152400" y="2286000"/>
            <a:ext cx="5943600" cy="39624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52400" y="152400"/>
            <a:ext cx="8763000" cy="1524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ru-RU" sz="3200" b="1" i="1" dirty="0" smtClean="0">
                <a:solidFill>
                  <a:schemeClr val="bg1"/>
                </a:solidFill>
                <a:effectLst/>
              </a:rPr>
              <a:t>Применение активированного угля - о</a:t>
            </a:r>
            <a:r>
              <a:rPr lang="ru-RU" sz="3200" i="1" dirty="0" smtClean="0">
                <a:solidFill>
                  <a:schemeClr val="bg1"/>
                </a:solidFill>
                <a:effectLst/>
              </a:rPr>
              <a:t>чистка газов и растворов от нежелательных веществ.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67000"/>
            <a:ext cx="5715000" cy="312420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effectLst/>
              </a:rPr>
              <a:t>Противогаз.</a:t>
            </a:r>
          </a:p>
          <a:p>
            <a:r>
              <a:rPr lang="ru-RU" sz="2800" dirty="0" smtClean="0">
                <a:solidFill>
                  <a:schemeClr val="bg1"/>
                </a:solidFill>
                <a:effectLst/>
              </a:rPr>
              <a:t>Бытовые фильтры для воды.</a:t>
            </a:r>
          </a:p>
          <a:p>
            <a:r>
              <a:rPr lang="ru-RU" sz="2800" dirty="0" smtClean="0">
                <a:solidFill>
                  <a:schemeClr val="bg1"/>
                </a:solidFill>
                <a:effectLst/>
              </a:rPr>
              <a:t>В пищевой промышленности – очистка сахара.</a:t>
            </a:r>
          </a:p>
          <a:p>
            <a:r>
              <a:rPr lang="ru-RU" sz="2800" dirty="0" smtClean="0">
                <a:solidFill>
                  <a:schemeClr val="bg1"/>
                </a:solidFill>
                <a:effectLst/>
              </a:rPr>
              <a:t>В медицине – первая помощь при пищевых отравлениях</a:t>
            </a:r>
            <a:endParaRPr lang="ru-RU" sz="2800" dirty="0">
              <a:solidFill>
                <a:schemeClr val="bg1"/>
              </a:solidFill>
              <a:effectLst/>
            </a:endParaRPr>
          </a:p>
        </p:txBody>
      </p:sp>
      <p:pic>
        <p:nvPicPr>
          <p:cNvPr id="4" name="Picture 2" descr="http://0.tqn.com/d/chemistry/1/0/D/2/1/Gasmask_n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752600"/>
            <a:ext cx="2667000" cy="2133600"/>
          </a:xfrm>
          <a:prstGeom prst="rect">
            <a:avLst/>
          </a:prstGeom>
          <a:noFill/>
        </p:spPr>
      </p:pic>
      <p:pic>
        <p:nvPicPr>
          <p:cNvPr id="5" name="Picture 6" descr="http://mydodyr.ru/images/geyzeraprestizhaM-500x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9624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Zelinsky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57200"/>
            <a:ext cx="2971800" cy="381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 bwMode="auto">
          <a:xfrm>
            <a:off x="762000" y="4495800"/>
            <a:ext cx="7772400" cy="2133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990600" y="4540478"/>
            <a:ext cx="7391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191970"/>
                </a:solidFill>
                <a:effectLst/>
                <a:latin typeface="Tahoma" pitchFamily="34" charset="0"/>
                <a:cs typeface="Tahoma" pitchFamily="34" charset="0"/>
              </a:rPr>
              <a:t>Николай Дмитриевич Зелинский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91970"/>
                </a:solidFill>
                <a:effectLst/>
                <a:latin typeface="Arial"/>
                <a:cs typeface="Tahoma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91970"/>
                </a:solidFill>
                <a:effectLst/>
                <a:latin typeface="Tahoma" pitchFamily="34" charset="0"/>
                <a:cs typeface="Tahoma" pitchFamily="34" charset="0"/>
              </a:rPr>
              <a:t>(1861-1953)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91970"/>
                </a:solidFill>
                <a:effectLst/>
                <a:latin typeface="Arial"/>
                <a:cs typeface="Tahoma" pitchFamily="34" charset="0"/>
              </a:rPr>
              <a:t>—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91970"/>
                </a:solidFill>
                <a:effectLst/>
                <a:latin typeface="Tahoma" pitchFamily="34" charset="0"/>
                <a:cs typeface="Tahoma" pitchFamily="34" charset="0"/>
              </a:rPr>
              <a:t> российский химик-органик, автор фундаментальных открытий в области синтеза углеводородов, органического катализа, каталитического крекинга нефти, гидролиза белков и противохимической защиты, создатель научной школы, один из основоположников органического катализа и нефтехимии, академик АН СССР (1929), Герой Социалистического Труда (1945).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505200" y="228600"/>
            <a:ext cx="5486400" cy="6400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733800" y="731223"/>
            <a:ext cx="5181600" cy="4524315"/>
          </a:xfrm>
          <a:prstGeom prst="rect">
            <a:avLst/>
          </a:prstGeom>
          <a:solidFill>
            <a:srgbClr val="FFFFE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Историческая справка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22 апреля 1915 года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в районе Ипра на стыке французского и британского фронтов немцы осуществили первую газобаллонную химическую атаку. В результате из 12 тысяч солдат в живых осталось только 2 тысячи.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После </a:t>
            </a:r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этого Николай Дмитриевич Зелинский поставил задачу отыскать надежное средство защиты от отравляющих газов. Проведя ряд исследований, он пришел к идее использовать обыкновенный древесный уголь. Н.Д. Зелинский вместе с В.С. Садиковым разработал способ активирования угля путем прокаливания, что значительно увеличило его поглотительную способность.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К середине 1916 года было налажено массовое производство противогазов. Всего за годы Первой мировой войны в действующую армию было направлено более 11 миллионов противогазов, что спасло жизнь миллионам русских солдат.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8.88889E-6 L -0.29999 -0.06666 " pathEditMode="relative" ptsTypes="AA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9937" grpId="0"/>
      <p:bldP spid="6" grpId="0" animBg="1"/>
      <p:bldP spid="399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/>
              <a:t>Аллотропные модификации углерода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638800" y="1600200"/>
            <a:ext cx="3505200" cy="5029200"/>
          </a:xfrm>
        </p:spPr>
        <p:txBody>
          <a:bodyPr/>
          <a:lstStyle/>
          <a:p>
            <a:pPr marL="533400" indent="-533400" eaLnBrk="1" hangingPunct="1">
              <a:buClr>
                <a:schemeClr val="tx1"/>
              </a:buClr>
              <a:buFont typeface="Wingdings" pitchFamily="2" charset="2"/>
              <a:buAutoNum type="alphaLcParenR"/>
              <a:defRPr/>
            </a:pPr>
            <a:r>
              <a:rPr lang="ru-RU" sz="2800" dirty="0" smtClean="0"/>
              <a:t>Алмаз</a:t>
            </a:r>
          </a:p>
          <a:p>
            <a:pPr marL="533400" indent="-533400" eaLnBrk="1" hangingPunct="1">
              <a:buClr>
                <a:schemeClr val="tx1"/>
              </a:buClr>
              <a:buFont typeface="Wingdings" pitchFamily="2" charset="2"/>
              <a:buAutoNum type="alphaLcParenR"/>
              <a:defRPr/>
            </a:pPr>
            <a:r>
              <a:rPr lang="ru-RU" sz="2800" dirty="0" smtClean="0"/>
              <a:t>Графит</a:t>
            </a:r>
          </a:p>
          <a:p>
            <a:pPr marL="533400" indent="-533400" eaLnBrk="1" hangingPunct="1">
              <a:buClr>
                <a:schemeClr val="tx1"/>
              </a:buClr>
              <a:buFont typeface="Wingdings" pitchFamily="2" charset="2"/>
              <a:buAutoNum type="alphaLcParenR"/>
              <a:defRPr/>
            </a:pPr>
            <a:r>
              <a:rPr lang="ru-RU" sz="2800" dirty="0" smtClean="0"/>
              <a:t>Лонсдейлит (гексагональный алмаз)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d, e, f – </a:t>
            </a:r>
            <a:r>
              <a:rPr lang="ru-RU" sz="2800" dirty="0" smtClean="0"/>
              <a:t>фуллерены</a:t>
            </a:r>
          </a:p>
          <a:p>
            <a:pPr marL="533400" indent="-533400" eaLnBrk="1" hangingPunct="1">
              <a:buClr>
                <a:schemeClr val="tx1"/>
              </a:buClr>
              <a:buFont typeface="Wingdings" pitchFamily="2" charset="2"/>
              <a:buAutoNum type="alphaLcParenR" startAt="7"/>
              <a:defRPr/>
            </a:pPr>
            <a:r>
              <a:rPr lang="ru-RU" sz="2800" dirty="0" smtClean="0"/>
              <a:t>Аморфный углерод</a:t>
            </a:r>
          </a:p>
          <a:p>
            <a:pPr marL="533400" indent="-533400" eaLnBrk="1" hangingPunct="1">
              <a:buClr>
                <a:schemeClr val="tx1"/>
              </a:buClr>
              <a:buFont typeface="Wingdings" pitchFamily="2" charset="2"/>
              <a:buAutoNum type="alphaLcParenR" startAt="7"/>
              <a:defRPr/>
            </a:pPr>
            <a:r>
              <a:rPr lang="ru-RU" sz="2800" dirty="0" smtClean="0"/>
              <a:t>Тубулен </a:t>
            </a:r>
          </a:p>
        </p:txBody>
      </p:sp>
      <p:pic>
        <p:nvPicPr>
          <p:cNvPr id="16388" name="Picture 7" descr="557px-Eight_Allotropes_of_Carb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066800"/>
            <a:ext cx="5243513" cy="5638800"/>
          </a:xfr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/>
              <a:t>Причины аллотропии углерода: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1828800"/>
            <a:ext cx="3886200" cy="45339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Самый маленький атом в группе.</a:t>
            </a:r>
          </a:p>
          <a:p>
            <a:pPr>
              <a:defRPr/>
            </a:pPr>
            <a:r>
              <a:rPr lang="ru-RU" dirty="0" smtClean="0"/>
              <a:t>Атом с самой высокой валентностью среди элементов своего периода.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0" y="1828800"/>
            <a:ext cx="3886200" cy="45339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Большая электронная плотность на валентных орбиталях.</a:t>
            </a:r>
          </a:p>
          <a:p>
            <a:pPr>
              <a:defRPr/>
            </a:pPr>
            <a:r>
              <a:rPr lang="ru-RU" dirty="0" smtClean="0"/>
              <a:t>Прочные химические связи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 bwMode="auto">
          <a:xfrm>
            <a:off x="4876800" y="3276600"/>
            <a:ext cx="3962400" cy="2667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04800" y="3276600"/>
            <a:ext cx="3886200" cy="26670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876800" y="1676400"/>
            <a:ext cx="3962400" cy="1371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>
            <a:off x="2286000" y="2438400"/>
            <a:ext cx="762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Скругленный прямоугольник 14"/>
          <p:cNvSpPr/>
          <p:nvPr/>
        </p:nvSpPr>
        <p:spPr bwMode="auto">
          <a:xfrm>
            <a:off x="304800" y="1676400"/>
            <a:ext cx="3962400" cy="1371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dirty="0" smtClean="0"/>
              <a:t>Химические свойства углерода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4040188" cy="1020762"/>
          </a:xfrm>
          <a:ln>
            <a:noFill/>
          </a:ln>
        </p:spPr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/>
              </a:rPr>
              <a:t>С - окислитель</a:t>
            </a:r>
          </a:p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/>
              </a:rPr>
              <a:t>С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º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+ 4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ē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          Сˉ</a:t>
            </a:r>
            <a:r>
              <a:rPr lang="ru-RU" baseline="4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</a:t>
            </a:r>
            <a:endParaRPr lang="ru-RU" baseline="40000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" y="3429000"/>
            <a:ext cx="3200400" cy="220980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/>
              </a:rPr>
              <a:t>С + 2Н</a:t>
            </a:r>
            <a:r>
              <a:rPr lang="ru-RU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</a:t>
            </a:r>
            <a:r>
              <a:rPr lang="en-US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=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/>
              </a:rPr>
              <a:t>СН</a:t>
            </a:r>
            <a:r>
              <a:rPr lang="ru-RU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    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2С + Са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=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/>
              </a:rPr>
              <a:t>СаС</a:t>
            </a:r>
            <a:r>
              <a:rPr lang="ru-RU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effectLst/>
              </a:rPr>
              <a:t>С +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4Al = Al</a:t>
            </a:r>
            <a:r>
              <a:rPr lang="en-US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4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C</a:t>
            </a:r>
            <a:r>
              <a:rPr lang="en-US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</a:t>
            </a:r>
            <a:endParaRPr lang="en-US" dirty="0" smtClean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C + Si = SiC </a:t>
            </a:r>
            <a:endParaRPr lang="ru-RU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0" y="3429000"/>
            <a:ext cx="3886199" cy="20574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C + O</a:t>
            </a:r>
            <a:r>
              <a:rPr lang="en-US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= CO</a:t>
            </a:r>
            <a:r>
              <a:rPr lang="en-US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</a:t>
            </a:r>
            <a:endParaRPr lang="en-US" dirty="0" smtClean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2C + O</a:t>
            </a:r>
            <a:r>
              <a:rPr lang="en-US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= 2CO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C + 2CuO = 2Cu + CO</a:t>
            </a:r>
            <a:r>
              <a:rPr lang="en-US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3C + CaO = CaC</a:t>
            </a:r>
            <a:r>
              <a:rPr lang="en-US" baseline="-30000" dirty="0" smtClean="0">
                <a:solidFill>
                  <a:schemeClr val="bg1">
                    <a:lumMod val="50000"/>
                  </a:schemeClr>
                </a:solidFill>
                <a:effectLst/>
              </a:rPr>
              <a:t>2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ffectLst/>
              </a:rPr>
              <a:t> + CO</a:t>
            </a:r>
            <a:endParaRPr lang="ru-RU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 bwMode="auto">
          <a:xfrm>
            <a:off x="4724400" y="1752600"/>
            <a:ext cx="4040188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С - </a:t>
            </a:r>
            <a:r>
              <a:rPr lang="ru-RU" sz="2400" b="1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восстанов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итель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С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º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- 4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ē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          С</a:t>
            </a:r>
            <a:r>
              <a:rPr kumimoji="0" lang="ru-RU" sz="2400" b="1" i="0" u="none" strike="noStrike" kern="0" cap="none" spc="0" normalizeH="0" baseline="4000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+4</a:t>
            </a:r>
            <a:endParaRPr kumimoji="0" lang="ru-RU" sz="2400" b="1" i="0" u="none" strike="noStrike" kern="0" cap="none" spc="0" normalizeH="0" baseline="4000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Прямая со стрелкой 10"/>
          <p:cNvCxnSpPr/>
          <p:nvPr/>
        </p:nvCxnSpPr>
        <p:spPr bwMode="auto">
          <a:xfrm>
            <a:off x="2209800" y="2514600"/>
            <a:ext cx="762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>
            <a:off x="6553200" y="2438400"/>
            <a:ext cx="762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Текст 2"/>
          <p:cNvSpPr txBox="1">
            <a:spLocks/>
          </p:cNvSpPr>
          <p:nvPr/>
        </p:nvSpPr>
        <p:spPr bwMode="auto">
          <a:xfrm>
            <a:off x="4724400" y="2590800"/>
            <a:ext cx="4040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С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º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- 2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ē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          С</a:t>
            </a:r>
            <a:r>
              <a:rPr kumimoji="0" lang="ru-RU" sz="2400" b="1" i="0" u="none" strike="noStrike" kern="0" cap="none" spc="0" normalizeH="0" baseline="4000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+2</a:t>
            </a:r>
            <a:endParaRPr kumimoji="0" lang="ru-RU" sz="2400" b="1" i="0" u="none" strike="noStrike" kern="0" cap="none" spc="0" normalizeH="0" baseline="4000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Прямая со стрелкой 16"/>
          <p:cNvCxnSpPr/>
          <p:nvPr/>
        </p:nvCxnSpPr>
        <p:spPr bwMode="auto">
          <a:xfrm>
            <a:off x="6629400" y="2895600"/>
            <a:ext cx="7620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14800"/>
            <a:ext cx="8077200" cy="2286000"/>
          </a:xfrm>
        </p:spPr>
        <p:txBody>
          <a:bodyPr/>
          <a:lstStyle/>
          <a:p>
            <a:pPr indent="177800"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endParaRPr lang="ru-RU" sz="4400" b="1" dirty="0" smtClean="0">
              <a:solidFill>
                <a:srgbClr val="CCFF99"/>
              </a:solidFill>
            </a:endParaRPr>
          </a:p>
          <a:p>
            <a:pPr indent="177800" algn="l"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2800" b="1" i="1" dirty="0" smtClean="0">
                <a:solidFill>
                  <a:srgbClr val="CCFF99"/>
                </a:solidFill>
              </a:rPr>
              <a:t>Область соединений углерода так велика, что составляет особую отрасль химии, т. е. химии углеродистых, или, лучше, углеводородных, соединений. </a:t>
            </a:r>
          </a:p>
          <a:p>
            <a:pPr indent="177800" algn="l" eaLnBrk="1" hangingPunct="1">
              <a:lnSpc>
                <a:spcPct val="80000"/>
              </a:lnSpc>
              <a:tabLst>
                <a:tab pos="266700" algn="l"/>
              </a:tabLst>
              <a:defRPr/>
            </a:pPr>
            <a:r>
              <a:rPr lang="ru-RU" sz="2800" b="1" i="1" dirty="0" smtClean="0">
                <a:solidFill>
                  <a:srgbClr val="CCFF99"/>
                </a:solidFill>
              </a:rPr>
              <a:t>                Д. И. Менделеев, «Основы химии»</a:t>
            </a:r>
          </a:p>
        </p:txBody>
      </p:sp>
      <p:pic>
        <p:nvPicPr>
          <p:cNvPr id="8195" name="Picture 2" descr="http://img.inforico.com.ua/a/odnokomponentnyy-poliuretanovyy-kley-gubki-mochalki--8098-1291208060052933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43200"/>
            <a:ext cx="19288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6" descr="http://samanka.ru/images/pic3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667000"/>
            <a:ext cx="2127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8" descr="http://stat20.privet.ru/lr/0c032ce9f5f7cb2d2ba632b942a2db7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18081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2" descr="http://www.agro.ru/imgs/9588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457200"/>
            <a:ext cx="22098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 descr="http://zvongora.org/wp-content/uploads/2013/04/lipa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0"/>
            <a:ext cx="289560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6" descr="http://www.3dnews.ru/_imgdata/img/2010/07/20/595399/Amazon-Kindl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2800" y="2667000"/>
            <a:ext cx="2057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algn="l" eaLnBrk="1" hangingPunct="1">
              <a:defRPr/>
            </a:pPr>
            <a:r>
              <a:rPr lang="ru-RU" sz="2400" u="sng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Задание </a:t>
            </a:r>
            <a:r>
              <a:rPr lang="ru-RU" sz="24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В ряду веществ исключите «лишнее» вещество и обоснуйте ваше решение.</a:t>
            </a:r>
            <a:endParaRPr lang="ru-RU" sz="2400" u="sng" dirty="0" smtClean="0">
              <a:solidFill>
                <a:srgbClr val="3333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3900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i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Алмаз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i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Графит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i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Кокс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Алмаз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Озон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Карбин</a:t>
            </a:r>
            <a:endParaRPr lang="ru-RU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Графит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Фуллерен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33900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4"/>
              </a:buBlip>
              <a:defRPr/>
            </a:pPr>
            <a:r>
              <a:rPr lang="ru-RU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Уголь</a:t>
            </a:r>
          </a:p>
          <a:p>
            <a:pPr eaLnBrk="1" hangingPunct="1">
              <a:buFont typeface="Wingdings" pitchFamily="2" charset="2"/>
              <a:buBlip>
                <a:blip r:embed="rId4"/>
              </a:buBlip>
              <a:defRPr/>
            </a:pPr>
            <a:r>
              <a:rPr lang="ru-RU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Графит</a:t>
            </a:r>
          </a:p>
          <a:p>
            <a:pPr eaLnBrk="1" hangingPunct="1">
              <a:buFont typeface="Wingdings" pitchFamily="2" charset="2"/>
              <a:buBlip>
                <a:blip r:embed="rId4"/>
              </a:buBlip>
              <a:defRPr/>
            </a:pPr>
            <a:r>
              <a:rPr lang="ru-RU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Сажа</a:t>
            </a:r>
            <a:endParaRPr lang="ru-RU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Clr>
                <a:srgbClr val="660033"/>
              </a:buClr>
              <a:buFont typeface="Wingdings" pitchFamily="2" charset="2"/>
              <a:buChar char="Ш"/>
              <a:defRPr/>
            </a:pPr>
            <a:r>
              <a:rPr lang="ru-RU" i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Углерод</a:t>
            </a:r>
          </a:p>
          <a:p>
            <a:pPr eaLnBrk="1" hangingPunct="1">
              <a:buClr>
                <a:srgbClr val="660033"/>
              </a:buClr>
              <a:buFont typeface="Wingdings" pitchFamily="2" charset="2"/>
              <a:buChar char="Ш"/>
              <a:defRPr/>
            </a:pPr>
            <a:r>
              <a:rPr lang="ru-RU" i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Алмаз</a:t>
            </a:r>
          </a:p>
          <a:p>
            <a:pPr eaLnBrk="1" hangingPunct="1">
              <a:buClr>
                <a:srgbClr val="660033"/>
              </a:buClr>
              <a:buFont typeface="Wingdings" pitchFamily="2" charset="2"/>
              <a:buChar char="Ш"/>
              <a:defRPr/>
            </a:pPr>
            <a:r>
              <a:rPr lang="ru-RU" i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Карбид</a:t>
            </a:r>
          </a:p>
          <a:p>
            <a:pPr eaLnBrk="1" hangingPunct="1">
              <a:buClr>
                <a:srgbClr val="660033"/>
              </a:buClr>
              <a:buFont typeface="Wingdings" pitchFamily="2" charset="2"/>
              <a:buChar char="Ш"/>
              <a:defRPr/>
            </a:pPr>
            <a:r>
              <a:rPr lang="ru-RU" i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Графит</a:t>
            </a:r>
          </a:p>
          <a:p>
            <a:pPr eaLnBrk="1" hangingPunct="1">
              <a:buClr>
                <a:srgbClr val="660033"/>
              </a:buClr>
              <a:buFont typeface="Wingdings" pitchFamily="2" charset="2"/>
              <a:buChar char="Ш"/>
              <a:defRPr/>
            </a:pPr>
            <a:r>
              <a:rPr lang="ru-RU" i="1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Карбин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10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10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210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10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210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210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10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210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2109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109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210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210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0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Ответы к тесту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52600" y="2590799"/>
            <a:ext cx="2744788" cy="3535363"/>
          </a:xfrm>
        </p:spPr>
        <p:txBody>
          <a:bodyPr/>
          <a:lstStyle/>
          <a:p>
            <a:r>
              <a:rPr lang="ru-RU" dirty="0" smtClean="0"/>
              <a:t>1 – г</a:t>
            </a:r>
          </a:p>
          <a:p>
            <a:r>
              <a:rPr lang="ru-RU" dirty="0" smtClean="0"/>
              <a:t>2 – а</a:t>
            </a:r>
          </a:p>
          <a:p>
            <a:r>
              <a:rPr lang="ru-RU" dirty="0" smtClean="0"/>
              <a:t>3 – а</a:t>
            </a:r>
          </a:p>
          <a:p>
            <a:r>
              <a:rPr lang="ru-RU" dirty="0" smtClean="0"/>
              <a:t>+4, -4, +4</a:t>
            </a:r>
          </a:p>
          <a:p>
            <a:r>
              <a:rPr lang="en-US" dirty="0" smtClean="0"/>
              <a:t>SiC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Вариант 2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943600" y="2666999"/>
            <a:ext cx="2743200" cy="3459163"/>
          </a:xfrm>
        </p:spPr>
        <p:txBody>
          <a:bodyPr/>
          <a:lstStyle/>
          <a:p>
            <a:r>
              <a:rPr lang="ru-RU" dirty="0" smtClean="0"/>
              <a:t>1 – г</a:t>
            </a:r>
          </a:p>
          <a:p>
            <a:r>
              <a:rPr lang="ru-RU" dirty="0" smtClean="0"/>
              <a:t>2 – в</a:t>
            </a:r>
          </a:p>
          <a:p>
            <a:r>
              <a:rPr lang="ru-RU" dirty="0" smtClean="0"/>
              <a:t>3 – в</a:t>
            </a:r>
          </a:p>
          <a:p>
            <a:r>
              <a:rPr lang="ru-RU" dirty="0" smtClean="0"/>
              <a:t>-4, +2, -4</a:t>
            </a:r>
          </a:p>
          <a:p>
            <a:r>
              <a:rPr lang="en-US" dirty="0" smtClean="0"/>
              <a:t>CaC</a:t>
            </a:r>
            <a:r>
              <a:rPr lang="ru-RU" baseline="-25000" dirty="0" smtClean="0"/>
              <a:t>2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447800"/>
          </a:xfrm>
          <a:solidFill>
            <a:schemeClr val="tx2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i="1" u="sng" dirty="0" smtClean="0">
                <a:solidFill>
                  <a:schemeClr val="accent2"/>
                </a:solidFill>
                <a:effectLst/>
              </a:rPr>
              <a:t>Углерод занимает 11-е место по распространенности (0,3% по массе).</a:t>
            </a:r>
            <a:br>
              <a:rPr lang="ru-RU" sz="2800" i="1" u="sng" dirty="0" smtClean="0">
                <a:solidFill>
                  <a:schemeClr val="accent2"/>
                </a:solidFill>
                <a:effectLst/>
              </a:rPr>
            </a:br>
            <a:r>
              <a:rPr lang="ru-RU" sz="2800" i="1" u="sng" dirty="0" smtClean="0">
                <a:solidFill>
                  <a:schemeClr val="accent2"/>
                </a:solidFill>
                <a:effectLst/>
              </a:rPr>
              <a:t>Он входит в состав: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5150"/>
            <a:ext cx="8229600" cy="4216400"/>
          </a:xfrm>
          <a:solidFill>
            <a:schemeClr val="tx2"/>
          </a:solidFill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/>
              </a:rPr>
              <a:t>атмосферы в виде 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CO</a:t>
            </a:r>
            <a:r>
              <a:rPr lang="en-US" sz="2800" baseline="-25000" dirty="0" smtClean="0">
                <a:solidFill>
                  <a:schemeClr val="accent2"/>
                </a:solidFill>
                <a:effectLst/>
              </a:rPr>
              <a:t>2</a:t>
            </a:r>
            <a:endParaRPr lang="ru-RU" sz="2800" baseline="-25000" dirty="0" smtClean="0">
              <a:solidFill>
                <a:schemeClr val="accent2"/>
              </a:solidFill>
              <a:effectLst/>
            </a:endParaRP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/>
              </a:rPr>
              <a:t>мела, известняка, мрамора (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CaCO</a:t>
            </a:r>
            <a:r>
              <a:rPr lang="en-US" sz="2800" baseline="-25000" dirty="0" smtClean="0">
                <a:solidFill>
                  <a:schemeClr val="accent2"/>
                </a:solidFill>
                <a:effectLst/>
              </a:rPr>
              <a:t>3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)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/>
              </a:rPr>
              <a:t>магнезита (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MgCO</a:t>
            </a:r>
            <a:r>
              <a:rPr lang="en-US" sz="2800" baseline="-25000" dirty="0" smtClean="0">
                <a:solidFill>
                  <a:schemeClr val="accent2"/>
                </a:solidFill>
                <a:effectLst/>
              </a:rPr>
              <a:t>3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)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/>
              </a:rPr>
              <a:t>доломита (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MgCO</a:t>
            </a:r>
            <a:r>
              <a:rPr lang="en-US" sz="2800" baseline="-25000" dirty="0" smtClean="0">
                <a:solidFill>
                  <a:schemeClr val="accent2"/>
                </a:solidFill>
                <a:effectLst/>
              </a:rPr>
              <a:t>3 </a:t>
            </a:r>
            <a:r>
              <a:rPr lang="en-US" sz="2800" baseline="30000" dirty="0" smtClean="0">
                <a:solidFill>
                  <a:schemeClr val="accent2"/>
                </a:solidFill>
                <a:effectLst/>
              </a:rPr>
              <a:t>.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 CaCO</a:t>
            </a:r>
            <a:r>
              <a:rPr lang="en-US" sz="2800" baseline="-25000" dirty="0" smtClean="0">
                <a:solidFill>
                  <a:schemeClr val="accent2"/>
                </a:solidFill>
                <a:effectLst/>
              </a:rPr>
              <a:t>3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)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/>
              </a:rPr>
              <a:t>малахита (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CuCO</a:t>
            </a:r>
            <a:r>
              <a:rPr lang="en-US" sz="2800" baseline="-25000" dirty="0" smtClean="0">
                <a:solidFill>
                  <a:schemeClr val="accent2"/>
                </a:solidFill>
                <a:effectLst/>
              </a:rPr>
              <a:t>3</a:t>
            </a:r>
            <a:r>
              <a:rPr lang="en-US" sz="2800" baseline="30000" dirty="0" smtClean="0">
                <a:solidFill>
                  <a:schemeClr val="accent2"/>
                </a:solidFill>
                <a:effectLst/>
              </a:rPr>
              <a:t> . 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Cu(OH)</a:t>
            </a:r>
            <a:r>
              <a:rPr lang="en-US" sz="2800" baseline="-25000" dirty="0" smtClean="0">
                <a:solidFill>
                  <a:schemeClr val="accent2"/>
                </a:solidFill>
                <a:effectLst/>
              </a:rPr>
              <a:t>2</a:t>
            </a:r>
            <a:r>
              <a:rPr lang="en-US" sz="2800" dirty="0" smtClean="0">
                <a:solidFill>
                  <a:schemeClr val="accent2"/>
                </a:solidFill>
                <a:effectLst/>
              </a:rPr>
              <a:t> )</a:t>
            </a:r>
            <a:endParaRPr lang="ru-RU" sz="2800" dirty="0" smtClean="0">
              <a:solidFill>
                <a:schemeClr val="accent2"/>
              </a:solidFill>
              <a:effectLst/>
            </a:endParaRP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2"/>
                </a:solidFill>
                <a:effectLst/>
              </a:rPr>
              <a:t>ископаемых углей, нефти, природного газа и т.д.</a:t>
            </a:r>
            <a:endParaRPr lang="en-US" sz="2800" dirty="0" smtClean="0">
              <a:solidFill>
                <a:schemeClr val="accent2"/>
              </a:solidFill>
              <a:effectLst/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1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i="1" u="sng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«Углерод – основа жизни…»  - А. Е. Ферсман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rgbClr val="333333"/>
                </a:solidFill>
                <a:effectLst/>
              </a:rPr>
              <a:t>Углерод - важнейшая составная часть тканей всех растений и животных. В живых организмах его содержание 1 </a:t>
            </a:r>
            <a:r>
              <a:rPr lang="ru-RU" altLang="ru-RU" sz="2800" dirty="0" smtClean="0">
                <a:solidFill>
                  <a:srgbClr val="333333"/>
                </a:solidFill>
                <a:effectLst/>
              </a:rPr>
              <a:t>–</a:t>
            </a:r>
            <a:r>
              <a:rPr lang="ru-RU" sz="2800" dirty="0" smtClean="0">
                <a:solidFill>
                  <a:srgbClr val="333333"/>
                </a:solidFill>
                <a:effectLst/>
              </a:rPr>
              <a:t> 25</a:t>
            </a:r>
            <a:r>
              <a:rPr lang="en-US" sz="2800" dirty="0" smtClean="0">
                <a:solidFill>
                  <a:srgbClr val="333333"/>
                </a:solidFill>
                <a:effectLst/>
              </a:rPr>
              <a:t>%</a:t>
            </a:r>
            <a:r>
              <a:rPr lang="ru-RU" sz="2800" dirty="0" smtClean="0">
                <a:solidFill>
                  <a:srgbClr val="333333"/>
                </a:solidFill>
                <a:effectLst/>
              </a:rPr>
              <a:t> от живого веса и до 45</a:t>
            </a:r>
            <a:r>
              <a:rPr lang="en-US" sz="2800" dirty="0" smtClean="0">
                <a:solidFill>
                  <a:srgbClr val="333333"/>
                </a:solidFill>
                <a:effectLst/>
              </a:rPr>
              <a:t>%</a:t>
            </a:r>
            <a:r>
              <a:rPr lang="ru-RU" sz="2800" dirty="0" smtClean="0">
                <a:solidFill>
                  <a:srgbClr val="333333"/>
                </a:solidFill>
                <a:effectLst/>
              </a:rPr>
              <a:t> от сухой массы растений.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333333"/>
                </a:solidFill>
                <a:effectLst/>
              </a:rPr>
              <a:t>Атомы углерода могут соединяться между собой в длинные цепи, образуя громадное число органических соединений: белки углеводы, жиры, витамины и др.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8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nimBg="1"/>
      <p:bldP spid="205827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21"/>
          <p:cNvSpPr>
            <a:spLocks noChangeArrowheads="1"/>
          </p:cNvSpPr>
          <p:nvPr/>
        </p:nvSpPr>
        <p:spPr bwMode="auto">
          <a:xfrm rot="331453">
            <a:off x="304800" y="1219200"/>
            <a:ext cx="1206500" cy="3640138"/>
          </a:xfrm>
          <a:prstGeom prst="curvedRightArrow">
            <a:avLst>
              <a:gd name="adj1" fmla="val 11873"/>
              <a:gd name="adj2" fmla="val 25841"/>
              <a:gd name="adj3" fmla="val 15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55" name="AutoShape 23"/>
          <p:cNvSpPr>
            <a:spLocks noChangeArrowheads="1"/>
          </p:cNvSpPr>
          <p:nvPr/>
        </p:nvSpPr>
        <p:spPr bwMode="auto">
          <a:xfrm rot="21210936" flipH="1">
            <a:off x="7239000" y="1143000"/>
            <a:ext cx="1450975" cy="3719513"/>
          </a:xfrm>
          <a:prstGeom prst="curvedRightArrow">
            <a:avLst>
              <a:gd name="adj1" fmla="val 10088"/>
              <a:gd name="adj2" fmla="val 21956"/>
              <a:gd name="adj3" fmla="val 15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56" name="Rectangle 24"/>
          <p:cNvSpPr>
            <a:spLocks noChangeArrowheads="1"/>
          </p:cNvSpPr>
          <p:nvPr/>
        </p:nvSpPr>
        <p:spPr bwMode="auto">
          <a:xfrm>
            <a:off x="4953000" y="3352800"/>
            <a:ext cx="25146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u="sng" dirty="0"/>
              <a:t>Органические</a:t>
            </a:r>
          </a:p>
          <a:p>
            <a:r>
              <a:rPr lang="ru-RU" sz="2400" i="1" u="sng" dirty="0"/>
              <a:t> вещества:</a:t>
            </a:r>
          </a:p>
          <a:p>
            <a:r>
              <a:rPr lang="en-US" sz="2400" dirty="0"/>
              <a:t>CH</a:t>
            </a:r>
            <a:r>
              <a:rPr lang="en-US" sz="2400" baseline="-25000" dirty="0"/>
              <a:t>4</a:t>
            </a:r>
            <a:r>
              <a:rPr lang="en-US" sz="2400" dirty="0"/>
              <a:t>, </a:t>
            </a:r>
            <a:r>
              <a:rPr lang="ru-RU" sz="2400" dirty="0"/>
              <a:t>муравьиная кислота, бензол, ацетон, пропан</a:t>
            </a:r>
          </a:p>
          <a:p>
            <a:pPr>
              <a:spcBef>
                <a:spcPct val="50000"/>
              </a:spcBef>
            </a:pPr>
            <a:endParaRPr lang="ru-RU" sz="2400" i="1" u="sng" dirty="0"/>
          </a:p>
        </p:txBody>
      </p:sp>
      <p:graphicFrame>
        <p:nvGraphicFramePr>
          <p:cNvPr id="2050" name="Organization Chart 8"/>
          <p:cNvGraphicFramePr>
            <a:graphicFrameLocks/>
          </p:cNvGraphicFramePr>
          <p:nvPr>
            <p:ph/>
          </p:nvPr>
        </p:nvGraphicFramePr>
        <p:xfrm>
          <a:off x="457200" y="309563"/>
          <a:ext cx="8229600" cy="581342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2057" name="AutoShape 16"/>
          <p:cNvSpPr>
            <a:spLocks noChangeArrowheads="1"/>
          </p:cNvSpPr>
          <p:nvPr/>
        </p:nvSpPr>
        <p:spPr bwMode="auto">
          <a:xfrm rot="331453">
            <a:off x="319088" y="1255713"/>
            <a:ext cx="1206500" cy="3640137"/>
          </a:xfrm>
          <a:prstGeom prst="curvedRightArrow">
            <a:avLst>
              <a:gd name="adj1" fmla="val 11873"/>
              <a:gd name="adj2" fmla="val 25841"/>
              <a:gd name="adj3" fmla="val 151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58" name="AutoShape 17"/>
          <p:cNvSpPr>
            <a:spLocks noChangeArrowheads="1"/>
          </p:cNvSpPr>
          <p:nvPr/>
        </p:nvSpPr>
        <p:spPr bwMode="auto">
          <a:xfrm>
            <a:off x="1371600" y="3276600"/>
            <a:ext cx="2667000" cy="28194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i="1" u="sng" dirty="0"/>
              <a:t>Неорганические</a:t>
            </a:r>
          </a:p>
          <a:p>
            <a:pPr algn="ctr"/>
            <a:r>
              <a:rPr lang="ru-RU" sz="2400" i="1" u="sng" dirty="0"/>
              <a:t> вещества:</a:t>
            </a:r>
          </a:p>
          <a:p>
            <a:pPr algn="ctr"/>
            <a:endParaRPr lang="ru-RU" sz="2400" i="1" u="sng" dirty="0"/>
          </a:p>
          <a:p>
            <a:pPr algn="ctr"/>
            <a:r>
              <a:rPr lang="en-US" sz="2400" dirty="0"/>
              <a:t>CO, CO</a:t>
            </a:r>
            <a:r>
              <a:rPr lang="en-US" sz="2400" baseline="-25000" dirty="0"/>
              <a:t>2</a:t>
            </a:r>
            <a:r>
              <a:rPr lang="en-US" sz="2400" dirty="0"/>
              <a:t>, </a:t>
            </a:r>
            <a:endParaRPr lang="ru-RU" sz="2400" dirty="0"/>
          </a:p>
          <a:p>
            <a:pPr algn="ctr"/>
            <a:r>
              <a:rPr lang="ru-RU" sz="2400" dirty="0"/>
              <a:t>угольная кислота</a:t>
            </a:r>
          </a:p>
          <a:p>
            <a:pPr algn="ctr"/>
            <a:r>
              <a:rPr lang="ru-RU" sz="2400" dirty="0"/>
              <a:t>и ее соли</a:t>
            </a:r>
          </a:p>
        </p:txBody>
      </p:sp>
      <p:sp>
        <p:nvSpPr>
          <p:cNvPr id="2059" name="Rectangle 27"/>
          <p:cNvSpPr>
            <a:spLocks noChangeArrowheads="1"/>
          </p:cNvSpPr>
          <p:nvPr/>
        </p:nvSpPr>
        <p:spPr bwMode="auto">
          <a:xfrm>
            <a:off x="4953000" y="3352800"/>
            <a:ext cx="2438400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 u="sng" dirty="0"/>
              <a:t>Органические</a:t>
            </a:r>
          </a:p>
          <a:p>
            <a:pPr algn="ctr"/>
            <a:r>
              <a:rPr lang="ru-RU" sz="2400" i="1" u="sng" dirty="0"/>
              <a:t> вещества:</a:t>
            </a:r>
          </a:p>
          <a:p>
            <a:r>
              <a:rPr lang="en-US" sz="2400" dirty="0"/>
              <a:t>CH</a:t>
            </a:r>
            <a:r>
              <a:rPr lang="en-US" sz="2400" baseline="-25000" dirty="0"/>
              <a:t>4</a:t>
            </a:r>
            <a:r>
              <a:rPr lang="en-US" sz="2400" dirty="0"/>
              <a:t>, </a:t>
            </a:r>
            <a:r>
              <a:rPr lang="ru-RU" sz="2400" dirty="0"/>
              <a:t>муравьиная кислота, бензол, ацетон, пропан и др.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781" name="Rectangle 245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660033"/>
                </a:solidFill>
                <a:effectLst/>
              </a:rPr>
              <a:t>Расположение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>электронов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>в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>атоме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 smtClean="0">
                <a:solidFill>
                  <a:srgbClr val="660033"/>
                </a:solidFill>
                <a:effectLst/>
              </a:rPr>
              <a:t>углерода</a:t>
            </a:r>
          </a:p>
        </p:txBody>
      </p:sp>
      <p:sp>
        <p:nvSpPr>
          <p:cNvPr id="65780" name="Rectangle 24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40188" cy="4381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99"/>
                </a:solidFill>
                <a:effectLst/>
              </a:rPr>
              <a:t>В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smtClean="0">
                <a:solidFill>
                  <a:srgbClr val="000099"/>
                </a:solidFill>
                <a:effectLst/>
              </a:rPr>
              <a:t>нормальном</a:t>
            </a:r>
            <a:r>
              <a:rPr lang="ru-RU" sz="2800" dirty="0" smtClean="0">
                <a:effectLst/>
              </a:rPr>
              <a:t> </a:t>
            </a:r>
            <a:r>
              <a:rPr lang="ru-RU" sz="2800" dirty="0" smtClean="0">
                <a:solidFill>
                  <a:srgbClr val="000099"/>
                </a:solidFill>
                <a:effectLst/>
              </a:rPr>
              <a:t>состоянии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000099"/>
                </a:solidFill>
                <a:effectLst/>
              </a:rPr>
              <a:t>В возбужденном состоянии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>
              <a:solidFill>
                <a:srgbClr val="000099"/>
              </a:solidFill>
            </a:endParaRPr>
          </a:p>
        </p:txBody>
      </p:sp>
      <p:graphicFrame>
        <p:nvGraphicFramePr>
          <p:cNvPr id="65794" name="Object 258"/>
          <p:cNvGraphicFramePr>
            <a:graphicFrameLocks noChangeAspect="1"/>
          </p:cNvGraphicFramePr>
          <p:nvPr>
            <p:ph sz="quarter" idx="3"/>
          </p:nvPr>
        </p:nvGraphicFramePr>
        <p:xfrm>
          <a:off x="3962400" y="3352800"/>
          <a:ext cx="7239000" cy="3016250"/>
        </p:xfrm>
        <a:graphic>
          <a:graphicData uri="http://schemas.openxmlformats.org/presentationml/2006/ole">
            <p:oleObj spid="_x0000_s1026" name="Документ" r:id="rId4" imgW="6096695" imgH="2363125" progId="Word.Document.8">
              <p:embed/>
            </p:oleObj>
          </a:graphicData>
        </a:graphic>
      </p:graphicFrame>
      <p:graphicFrame>
        <p:nvGraphicFramePr>
          <p:cNvPr id="65795" name="Object 259"/>
          <p:cNvGraphicFramePr>
            <a:graphicFrameLocks noChangeAspect="1"/>
          </p:cNvGraphicFramePr>
          <p:nvPr>
            <p:ph sz="quarter" idx="2"/>
          </p:nvPr>
        </p:nvGraphicFramePr>
        <p:xfrm>
          <a:off x="3962400" y="1752600"/>
          <a:ext cx="7162800" cy="2286000"/>
        </p:xfrm>
        <a:graphic>
          <a:graphicData uri="http://schemas.openxmlformats.org/presentationml/2006/ole">
            <p:oleObj spid="_x0000_s1027" name="Документ" r:id="rId5" imgW="6096695" imgH="1837506" progId="Word.Document.8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343400" y="4572000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0099"/>
                </a:solidFill>
              </a:rPr>
              <a:t>*</a:t>
            </a:r>
            <a:endParaRPr lang="ru-RU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7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781" grpId="0"/>
      <p:bldP spid="65780" grpId="0" uiExpand="1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6"/>
          <p:cNvGrpSpPr>
            <a:grpSpLocks noChangeAspect="1"/>
          </p:cNvGrpSpPr>
          <p:nvPr/>
        </p:nvGrpSpPr>
        <p:grpSpPr bwMode="auto">
          <a:xfrm>
            <a:off x="381000" y="609600"/>
            <a:ext cx="8218488" cy="5210175"/>
            <a:chOff x="288" y="194"/>
            <a:chExt cx="1440" cy="2448"/>
          </a:xfrm>
        </p:grpSpPr>
        <p:cxnSp>
          <p:nvCxnSpPr>
            <p:cNvPr id="3076" name="_s3076"/>
            <p:cNvCxnSpPr>
              <a:cxnSpLocks noChangeShapeType="1"/>
              <a:stCxn id="14" idx="1"/>
              <a:endCxn id="9" idx="2"/>
            </p:cNvCxnSpPr>
            <p:nvPr/>
          </p:nvCxnSpPr>
          <p:spPr bwMode="auto">
            <a:xfrm rot="10800000">
              <a:off x="720" y="482"/>
              <a:ext cx="144" cy="201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077" name="_s3077"/>
            <p:cNvCxnSpPr>
              <a:cxnSpLocks noChangeShapeType="1"/>
              <a:stCxn id="13" idx="1"/>
              <a:endCxn id="9" idx="2"/>
            </p:cNvCxnSpPr>
            <p:nvPr/>
          </p:nvCxnSpPr>
          <p:spPr bwMode="auto">
            <a:xfrm rot="10800000">
              <a:off x="720" y="482"/>
              <a:ext cx="144" cy="158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078" name="_s3078"/>
            <p:cNvCxnSpPr>
              <a:cxnSpLocks noChangeShapeType="1"/>
              <a:stCxn id="12" idx="1"/>
              <a:endCxn id="9" idx="2"/>
            </p:cNvCxnSpPr>
            <p:nvPr/>
          </p:nvCxnSpPr>
          <p:spPr bwMode="auto">
            <a:xfrm rot="10800000">
              <a:off x="720" y="482"/>
              <a:ext cx="144" cy="115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079" name="_s3079"/>
            <p:cNvCxnSpPr>
              <a:cxnSpLocks noChangeShapeType="1"/>
              <a:stCxn id="11" idx="1"/>
              <a:endCxn id="9" idx="2"/>
            </p:cNvCxnSpPr>
            <p:nvPr/>
          </p:nvCxnSpPr>
          <p:spPr bwMode="auto">
            <a:xfrm rot="10800000">
              <a:off x="720" y="482"/>
              <a:ext cx="144" cy="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3080" name="_s3080"/>
            <p:cNvCxnSpPr>
              <a:cxnSpLocks noChangeShapeType="1"/>
              <a:stCxn id="10" idx="1"/>
              <a:endCxn id="9" idx="2"/>
            </p:cNvCxnSpPr>
            <p:nvPr/>
          </p:nvCxnSpPr>
          <p:spPr bwMode="auto">
            <a:xfrm rot="10800000">
              <a:off x="720" y="482"/>
              <a:ext cx="144" cy="289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9" name="_s3081"/>
            <p:cNvSpPr>
              <a:spLocks noChangeArrowheads="1"/>
            </p:cNvSpPr>
            <p:nvPr/>
          </p:nvSpPr>
          <p:spPr bwMode="auto">
            <a:xfrm>
              <a:off x="288" y="1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Аллотропные модификации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углерода</a:t>
              </a:r>
            </a:p>
          </p:txBody>
        </p:sp>
        <p:sp>
          <p:nvSpPr>
            <p:cNvPr id="10" name="_s3082"/>
            <p:cNvSpPr>
              <a:spLocks noChangeArrowheads="1"/>
            </p:cNvSpPr>
            <p:nvPr/>
          </p:nvSpPr>
          <p:spPr bwMode="auto">
            <a:xfrm>
              <a:off x="864" y="626"/>
              <a:ext cx="864" cy="28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Алмаз</a:t>
              </a:r>
            </a:p>
          </p:txBody>
        </p:sp>
        <p:sp>
          <p:nvSpPr>
            <p:cNvPr id="11" name="_s3083"/>
            <p:cNvSpPr>
              <a:spLocks noChangeArrowheads="1"/>
            </p:cNvSpPr>
            <p:nvPr/>
          </p:nvSpPr>
          <p:spPr bwMode="auto">
            <a:xfrm>
              <a:off x="864" y="105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Графит</a:t>
              </a:r>
            </a:p>
          </p:txBody>
        </p:sp>
        <p:sp>
          <p:nvSpPr>
            <p:cNvPr id="12" name="_s3084"/>
            <p:cNvSpPr>
              <a:spLocks noChangeArrowheads="1"/>
            </p:cNvSpPr>
            <p:nvPr/>
          </p:nvSpPr>
          <p:spPr bwMode="auto">
            <a:xfrm>
              <a:off x="864" y="149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Карбин</a:t>
              </a:r>
              <a:endPara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_s3085"/>
            <p:cNvSpPr>
              <a:spLocks noChangeArrowheads="1"/>
            </p:cNvSpPr>
            <p:nvPr/>
          </p:nvSpPr>
          <p:spPr bwMode="auto">
            <a:xfrm>
              <a:off x="864" y="192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Фуллерен</a:t>
              </a:r>
            </a:p>
          </p:txBody>
        </p:sp>
        <p:sp>
          <p:nvSpPr>
            <p:cNvPr id="14" name="_s3086"/>
            <p:cNvSpPr>
              <a:spLocks noChangeArrowheads="1"/>
            </p:cNvSpPr>
            <p:nvPr/>
          </p:nvSpPr>
          <p:spPr bwMode="auto">
            <a:xfrm>
              <a:off x="864" y="2355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Аморфный углерод</a:t>
              </a:r>
            </a:p>
          </p:txBody>
        </p:sp>
      </p:grp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/>
              <a:t>Алмаз</a:t>
            </a:r>
            <a:r>
              <a:rPr lang="ru-RU" smtClean="0"/>
              <a:t> 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600200"/>
            <a:ext cx="3124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Самое твердое вещество, найденное в природе.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Бесцветен, хотя встречаются и окрашенные образцы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Кристаллы сильно преломляют свет.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smtClean="0"/>
              <a:t>Не проводит электрический ток.</a:t>
            </a:r>
          </a:p>
        </p:txBody>
      </p:sp>
      <p:pic>
        <p:nvPicPr>
          <p:cNvPr id="11268" name="Picture 7" descr="Diamonds_glitt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1524000"/>
            <a:ext cx="5486400" cy="4983163"/>
          </a:xfr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i="1" smtClean="0"/>
              <a:t>Графит</a:t>
            </a:r>
            <a:r>
              <a:rPr lang="ru-RU" smtClean="0"/>
              <a:t> 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1676400"/>
            <a:ext cx="3505200" cy="45339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/>
              <a:t>Мягок, легко расслаивается на отдельные чешуйки.</a:t>
            </a:r>
          </a:p>
          <a:p>
            <a:pPr eaLnBrk="1" hangingPunct="1">
              <a:defRPr/>
            </a:pPr>
            <a:r>
              <a:rPr lang="ru-RU" sz="2400" smtClean="0"/>
              <a:t>Непрозрачен, серого цвета, обладает металлическим блеском.</a:t>
            </a:r>
          </a:p>
          <a:p>
            <a:pPr eaLnBrk="1" hangingPunct="1">
              <a:defRPr/>
            </a:pPr>
            <a:r>
              <a:rPr lang="ru-RU" sz="2400" smtClean="0"/>
              <a:t>Тугоплавок.</a:t>
            </a:r>
          </a:p>
          <a:p>
            <a:pPr eaLnBrk="1" hangingPunct="1">
              <a:defRPr/>
            </a:pPr>
            <a:r>
              <a:rPr lang="ru-RU" sz="2400" smtClean="0"/>
              <a:t>Проводит электрический ток.</a:t>
            </a:r>
          </a:p>
        </p:txBody>
      </p:sp>
      <p:pic>
        <p:nvPicPr>
          <p:cNvPr id="12292" name="Picture 6" descr="Hex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752600"/>
            <a:ext cx="5181600" cy="4572000"/>
          </a:xfr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очки">
  <a:themeElements>
    <a:clrScheme name="Точки 1">
      <a:dk1>
        <a:srgbClr val="00008A"/>
      </a:dk1>
      <a:lt1>
        <a:srgbClr val="FFFFFF"/>
      </a:lt1>
      <a:dk2>
        <a:srgbClr val="000099"/>
      </a:dk2>
      <a:lt2>
        <a:srgbClr val="FFFFFF"/>
      </a:lt2>
      <a:accent1>
        <a:srgbClr val="0099FF"/>
      </a:accent1>
      <a:accent2>
        <a:srgbClr val="00007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6E"/>
      </a:accent6>
      <a:hlink>
        <a:srgbClr val="EAEAEA"/>
      </a:hlink>
      <a:folHlink>
        <a:srgbClr val="FFCC00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689</Words>
  <Application>Microsoft Office PowerPoint</Application>
  <PresentationFormat>Экран (4:3)</PresentationFormat>
  <Paragraphs>149</Paragraphs>
  <Slides>21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Wingdings</vt:lpstr>
      <vt:lpstr>Arial Narrow</vt:lpstr>
      <vt:lpstr>Точки</vt:lpstr>
      <vt:lpstr>Документ</vt:lpstr>
      <vt:lpstr>Подгруппа углерода</vt:lpstr>
      <vt:lpstr>Слайд 2</vt:lpstr>
      <vt:lpstr>Углерод занимает 11-е место по распространенности (0,3% по массе). Он входит в состав:</vt:lpstr>
      <vt:lpstr>«Углерод – основа жизни…»  - А. Е. Ферсман</vt:lpstr>
      <vt:lpstr>Слайд 5</vt:lpstr>
      <vt:lpstr>Расположение электронов в атоме углерода</vt:lpstr>
      <vt:lpstr>Слайд 7</vt:lpstr>
      <vt:lpstr>Алмаз </vt:lpstr>
      <vt:lpstr>Графит </vt:lpstr>
      <vt:lpstr>Слайд 10</vt:lpstr>
      <vt:lpstr>Карбин </vt:lpstr>
      <vt:lpstr>Фуллерен </vt:lpstr>
      <vt:lpstr>Аморфный углерод</vt:lpstr>
      <vt:lpstr>Слайд 14</vt:lpstr>
      <vt:lpstr>Применение активированного угля - очистка газов и растворов от нежелательных веществ. </vt:lpstr>
      <vt:lpstr>Слайд 16</vt:lpstr>
      <vt:lpstr>Аллотропные модификации углерода</vt:lpstr>
      <vt:lpstr>Причины аллотропии углерода:</vt:lpstr>
      <vt:lpstr>Химические свойства углерода</vt:lpstr>
      <vt:lpstr>Задание : В ряду веществ исключите «лишнее» вещество и обоснуйте ваше решение.</vt:lpstr>
      <vt:lpstr>Ответы к тесту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123</cp:lastModifiedBy>
  <cp:revision>84</cp:revision>
  <cp:lastPrinted>1601-01-01T00:00:00Z</cp:lastPrinted>
  <dcterms:created xsi:type="dcterms:W3CDTF">1601-01-01T00:00:00Z</dcterms:created>
  <dcterms:modified xsi:type="dcterms:W3CDTF">2014-01-28T22:29:29Z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