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2" r:id="rId3"/>
    <p:sldId id="257" r:id="rId4"/>
    <p:sldId id="258" r:id="rId5"/>
    <p:sldId id="259" r:id="rId6"/>
    <p:sldId id="260" r:id="rId7"/>
    <p:sldId id="278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85" r:id="rId17"/>
    <p:sldId id="286" r:id="rId18"/>
    <p:sldId id="289" r:id="rId19"/>
    <p:sldId id="284" r:id="rId20"/>
    <p:sldId id="279" r:id="rId21"/>
    <p:sldId id="277" r:id="rId22"/>
    <p:sldId id="271" r:id="rId23"/>
    <p:sldId id="272" r:id="rId24"/>
    <p:sldId id="273" r:id="rId25"/>
    <p:sldId id="274" r:id="rId26"/>
    <p:sldId id="287" r:id="rId27"/>
    <p:sldId id="288" r:id="rId28"/>
    <p:sldId id="276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7FC7F6C-3B07-437D-93D5-2FECDFDD8036}">
          <p14:sldIdLst>
            <p14:sldId id="280"/>
            <p14:sldId id="282"/>
            <p14:sldId id="257"/>
            <p14:sldId id="258"/>
            <p14:sldId id="259"/>
            <p14:sldId id="260"/>
            <p14:sldId id="278"/>
            <p14:sldId id="262"/>
            <p14:sldId id="263"/>
            <p14:sldId id="265"/>
            <p14:sldId id="264"/>
            <p14:sldId id="266"/>
            <p14:sldId id="267"/>
            <p14:sldId id="268"/>
            <p14:sldId id="269"/>
            <p14:sldId id="285"/>
            <p14:sldId id="286"/>
            <p14:sldId id="289"/>
            <p14:sldId id="284"/>
            <p14:sldId id="279"/>
            <p14:sldId id="277"/>
          </p14:sldIdLst>
        </p14:section>
        <p14:section name="Раздел без заголовка" id="{E3B64D9E-4C97-4027-8607-0EA76B1C4C5F}">
          <p14:sldIdLst>
            <p14:sldId id="271"/>
            <p14:sldId id="272"/>
            <p14:sldId id="273"/>
            <p14:sldId id="274"/>
            <p14:sldId id="287"/>
            <p14:sldId id="288"/>
            <p14:sldId id="276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113128-8288-4342-A586-2757C9EA13F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altai.fio.ru/projects/GROUP4/potok40/site/images/ampermetr1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.altai.fio.ru/projects/GROUP4/potok40/site/pribory/10c-i1.jpg" TargetMode="Externa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http://www.altai.fio.ru/projects/GROUP4/potok40/site/images/voltmetr1.jpg" TargetMode="External"/><Relationship Id="rId7" Type="http://schemas.openxmlformats.org/officeDocument/2006/relationships/image" Target="http://www.altai.fio.ru/projects/GROUP4/potok40/site/pribory/amp_i_volt_e80xx.gif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http://www.altai.fio.ru/projects/GROUP4/potok40/site/pribory/voltmetr2.jpg" TargetMode="Externa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80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Законы </a:t>
            </a:r>
            <a:r>
              <a:rPr lang="ru-RU" altLang="ru-RU" sz="8000" cap="none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постоянного электрического тока</a:t>
            </a:r>
            <a:endParaRPr lang="ru-RU" sz="8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7088832" cy="1368152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Гинкель</a:t>
            </a:r>
            <a:r>
              <a:rPr lang="ru-RU" dirty="0" smtClean="0"/>
              <a:t> Ирина Юрьевна, </a:t>
            </a:r>
          </a:p>
          <a:p>
            <a:pPr algn="r"/>
            <a:r>
              <a:rPr lang="ru-RU" dirty="0" smtClean="0"/>
              <a:t>учитель физики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3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l"/>
            <a:r>
              <a:rPr lang="ru-RU" altLang="ru-RU" sz="4000" dirty="0">
                <a:solidFill>
                  <a:srgbClr val="FFFF00"/>
                </a:solidFill>
                <a:latin typeface="Monotype Corsiva" pitchFamily="64" charset="0"/>
              </a:rPr>
              <a:t>Амперметр – прибор для измерения силы </a:t>
            </a:r>
            <a:r>
              <a:rPr lang="ru-RU" altLang="ru-RU" sz="4000" dirty="0" smtClean="0">
                <a:solidFill>
                  <a:srgbClr val="FFFF00"/>
                </a:solidFill>
                <a:latin typeface="Monotype Corsiva" pitchFamily="64" charset="0"/>
              </a:rPr>
              <a:t>тока.</a:t>
            </a:r>
            <a:br>
              <a:rPr lang="ru-RU" altLang="ru-RU" sz="4000" dirty="0" smtClean="0">
                <a:solidFill>
                  <a:srgbClr val="FFFF00"/>
                </a:solidFill>
                <a:latin typeface="Monotype Corsiva" pitchFamily="64" charset="0"/>
              </a:rPr>
            </a:br>
            <a:r>
              <a:rPr lang="ru-RU" altLang="ru-RU" sz="4000" dirty="0" smtClean="0">
                <a:solidFill>
                  <a:srgbClr val="FFFF00"/>
                </a:solidFill>
                <a:latin typeface="Monotype Corsiva" pitchFamily="64" charset="0"/>
              </a:rPr>
              <a:t>Определите цену деления амперметра:</a:t>
            </a:r>
            <a:endParaRPr lang="ru-RU" dirty="0"/>
          </a:p>
        </p:txBody>
      </p:sp>
      <p:pic>
        <p:nvPicPr>
          <p:cNvPr id="5" name="Picture 11" descr="http://www.altai.fio.ru/projects/GROUP4/potok40/site/images/ampermet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376264" cy="27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www.altai.fio.ru/projects/GROUP4/potok40/site/pribory/10c-i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2592451" cy="251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0446" y="5877272"/>
            <a:ext cx="324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latin typeface="Times New Roman" pitchFamily="16" charset="0"/>
              </a:rPr>
              <a:t>Амперметр лабораторный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7169" y="5877272"/>
            <a:ext cx="3841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dirty="0">
                <a:latin typeface="Times New Roman" pitchFamily="16" charset="0"/>
                <a:ea typeface="Times New Roman" pitchFamily="16" charset="0"/>
                <a:cs typeface="Arial" charset="0"/>
              </a:rPr>
              <a:t>Амперметр демонстрационный</a:t>
            </a:r>
            <a:endParaRPr lang="ru-RU" altLang="ru-RU" sz="2000" dirty="0">
              <a:solidFill>
                <a:srgbClr val="FFFFFF"/>
              </a:solidFill>
              <a:ea typeface="Times New Roman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lang="ru-RU" altLang="ru-RU" sz="6000" dirty="0" smtClean="0">
                <a:solidFill>
                  <a:srgbClr val="FFFF00"/>
                </a:solidFill>
                <a:latin typeface="Monotype Corsiva" pitchFamily="64" charset="0"/>
              </a:rPr>
              <a:t>Амперметр  включается в цепь </a:t>
            </a:r>
            <a:r>
              <a:rPr lang="ru-RU" altLang="ru-RU" sz="6000" u="sng" dirty="0" smtClean="0">
                <a:solidFill>
                  <a:srgbClr val="FFFF00"/>
                </a:solidFill>
                <a:latin typeface="Monotype Corsiva" pitchFamily="64" charset="0"/>
              </a:rPr>
              <a:t>последовательно.</a:t>
            </a:r>
            <a:endParaRPr lang="ru-RU" sz="6000" u="sng" dirty="0"/>
          </a:p>
        </p:txBody>
      </p:sp>
      <p:sp>
        <p:nvSpPr>
          <p:cNvPr id="4" name="Овал 5"/>
          <p:cNvSpPr>
            <a:spLocks noChangeArrowheads="1"/>
          </p:cNvSpPr>
          <p:nvPr/>
        </p:nvSpPr>
        <p:spPr bwMode="auto">
          <a:xfrm>
            <a:off x="1692275" y="4221163"/>
            <a:ext cx="1584325" cy="136842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ru-RU" altLang="ru-RU" sz="6000" dirty="0"/>
              <a:t> </a:t>
            </a:r>
            <a:r>
              <a:rPr lang="ru-RU" altLang="ru-RU" sz="6000" dirty="0" smtClean="0">
                <a:solidFill>
                  <a:srgbClr val="FFC000"/>
                </a:solidFill>
              </a:rPr>
              <a:t>А</a:t>
            </a:r>
            <a:endParaRPr lang="ru-RU" altLang="ru-RU" sz="6000" dirty="0">
              <a:solidFill>
                <a:srgbClr val="FFC00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4" idx="6"/>
          </p:cNvCxnSpPr>
          <p:nvPr/>
        </p:nvCxnSpPr>
        <p:spPr>
          <a:xfrm flipV="1">
            <a:off x="3276600" y="4905375"/>
            <a:ext cx="1151384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 flipH="1">
            <a:off x="611560" y="4905376"/>
            <a:ext cx="108071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71600" y="5733256"/>
            <a:ext cx="7622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6" charset="0"/>
                <a:ea typeface="Times New Roman" pitchFamily="16" charset="0"/>
                <a:cs typeface="Arial" charset="0"/>
              </a:rPr>
              <a:t>Условное обозначение  амперметра на схемах.</a:t>
            </a:r>
            <a:endParaRPr lang="ru-RU" altLang="ru-RU" sz="2800" dirty="0">
              <a:solidFill>
                <a:srgbClr val="FFFF00"/>
              </a:solidFill>
              <a:ea typeface="Times New Roman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2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400" dirty="0" smtClean="0">
                <a:solidFill>
                  <a:srgbClr val="FFFF00"/>
                </a:solidFill>
                <a:latin typeface="Monotype Corsiva" pitchFamily="64" charset="0"/>
              </a:rPr>
              <a:t>Напряжение. Единицы напряжения.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6192688" cy="4525963"/>
          </a:xfrm>
        </p:spPr>
        <p:txBody>
          <a:bodyPr>
            <a:normAutofit lnSpcReduction="10000"/>
          </a:bodyPr>
          <a:lstStyle/>
          <a:p>
            <a:r>
              <a:rPr lang="ru-RU" altLang="ru-RU" sz="3200" b="1" dirty="0" smtClean="0">
                <a:latin typeface="Tahoma" pitchFamily="34" charset="0"/>
              </a:rPr>
              <a:t>Показывает</a:t>
            </a:r>
            <a:r>
              <a:rPr lang="ru-RU" altLang="ru-RU" sz="3200" b="1" dirty="0">
                <a:latin typeface="Tahoma" pitchFamily="34" charset="0"/>
              </a:rPr>
              <a:t>, какую работу совершает эл. поле при перемещении единичного «+» заряда на данном участке цепи</a:t>
            </a:r>
            <a:r>
              <a:rPr lang="ru-RU" altLang="ru-RU" sz="3200" b="1" dirty="0" smtClean="0">
                <a:latin typeface="Tahoma" pitchFamily="34" charset="0"/>
              </a:rPr>
              <a:t>.</a:t>
            </a:r>
          </a:p>
          <a:p>
            <a:r>
              <a:rPr lang="ru-RU" altLang="ru-RU" sz="3200" b="1" dirty="0" smtClean="0">
                <a:latin typeface="Tahoma" pitchFamily="34" charset="0"/>
              </a:rPr>
              <a:t>Обозначается</a:t>
            </a:r>
            <a:r>
              <a:rPr lang="ru-RU" altLang="ru-RU" sz="32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altLang="ru-RU" sz="3200" b="1" dirty="0" smtClean="0">
                <a:solidFill>
                  <a:srgbClr val="FFFF00"/>
                </a:solidFill>
                <a:latin typeface="Tahoma" pitchFamily="34" charset="0"/>
              </a:rPr>
              <a:t>U</a:t>
            </a:r>
            <a:r>
              <a:rPr lang="ru-RU" altLang="ru-RU" sz="3200" b="1" dirty="0">
                <a:latin typeface="Tahoma" pitchFamily="34" charset="0"/>
              </a:rPr>
              <a:t>.</a:t>
            </a:r>
            <a:endParaRPr lang="en-US" altLang="ru-RU" sz="3200" b="1" dirty="0" smtClean="0">
              <a:latin typeface="Tahoma" pitchFamily="34" charset="0"/>
            </a:endParaRPr>
          </a:p>
          <a:p>
            <a:pPr marL="137160" indent="0">
              <a:buNone/>
            </a:pPr>
            <a:r>
              <a:rPr lang="ru-RU" altLang="ru-RU" sz="3200" b="1" dirty="0">
                <a:latin typeface="Tahoma" pitchFamily="34" charset="0"/>
              </a:rPr>
              <a:t> </a:t>
            </a:r>
            <a:r>
              <a:rPr lang="ru-RU" altLang="ru-RU" sz="3200" b="1" dirty="0" smtClean="0">
                <a:latin typeface="Tahoma" pitchFamily="34" charset="0"/>
              </a:rPr>
              <a:t>  Измеряется в вольтах</a:t>
            </a:r>
          </a:p>
          <a:p>
            <a:pPr marL="137160" indent="0">
              <a:buNone/>
            </a:pPr>
            <a:r>
              <a:rPr lang="ru-RU" altLang="ru-RU" sz="3200" b="1" dirty="0" smtClean="0">
                <a:latin typeface="Tahoma" pitchFamily="34" charset="0"/>
              </a:rPr>
              <a:t>   </a:t>
            </a:r>
            <a:r>
              <a:rPr lang="ru-RU" altLang="ru-RU" sz="3200" b="1" dirty="0" smtClean="0">
                <a:solidFill>
                  <a:srgbClr val="FFFF00"/>
                </a:solidFill>
                <a:latin typeface="Tahoma" pitchFamily="34" charset="0"/>
              </a:rPr>
              <a:t>1В=1Дж/1Кл</a:t>
            </a:r>
            <a:r>
              <a:rPr lang="ru-RU" altLang="ru-RU" sz="3200" b="1" dirty="0" smtClean="0">
                <a:latin typeface="Tahoma" pitchFamily="34" charset="0"/>
              </a:rPr>
              <a:t> в честь      </a:t>
            </a:r>
            <a:r>
              <a:rPr lang="ru-RU" altLang="ru-RU" sz="3200" b="1" dirty="0" err="1" smtClean="0">
                <a:latin typeface="Tahoma" pitchFamily="34" charset="0"/>
              </a:rPr>
              <a:t>Алессандро</a:t>
            </a:r>
            <a:r>
              <a:rPr lang="ru-RU" altLang="ru-RU" sz="3200" b="1" dirty="0" smtClean="0">
                <a:latin typeface="Tahoma" pitchFamily="34" charset="0"/>
              </a:rPr>
              <a:t> Вольта</a:t>
            </a:r>
            <a:endParaRPr lang="en-US" altLang="ru-RU" sz="3200" b="1" dirty="0" smtClean="0">
              <a:latin typeface="Tahoma" pitchFamily="34" charset="0"/>
            </a:endParaRPr>
          </a:p>
          <a:p>
            <a:pPr marL="137160" indent="0">
              <a:buNone/>
            </a:pPr>
            <a:endParaRPr lang="ru-RU" altLang="ru-RU" sz="3200" b="1" dirty="0">
              <a:latin typeface="Tahoma" pitchFamily="34" charset="0"/>
            </a:endParaRPr>
          </a:p>
        </p:txBody>
      </p:sp>
      <p:pic>
        <p:nvPicPr>
          <p:cNvPr id="5" name="Picture 5" descr="вроль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66429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37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altLang="ru-RU" sz="4800" dirty="0" smtClean="0">
                <a:solidFill>
                  <a:srgbClr val="FFFF00"/>
                </a:solidFill>
                <a:latin typeface="Monotype Corsiva" pitchFamily="64" charset="0"/>
              </a:rPr>
              <a:t>Вольтметр – прибор для измерения напряжения.</a:t>
            </a:r>
            <a:br>
              <a:rPr lang="ru-RU" altLang="ru-RU" sz="4800" dirty="0" smtClean="0">
                <a:solidFill>
                  <a:srgbClr val="FFFF00"/>
                </a:solidFill>
                <a:latin typeface="Monotype Corsiva" pitchFamily="64" charset="0"/>
              </a:rPr>
            </a:br>
            <a:r>
              <a:rPr lang="ru-RU" altLang="ru-RU" sz="4800" dirty="0" smtClean="0">
                <a:solidFill>
                  <a:srgbClr val="FFFF00"/>
                </a:solidFill>
                <a:latin typeface="Monotype Corsiva" pitchFamily="64" charset="0"/>
              </a:rPr>
              <a:t>Включается  в цепь </a:t>
            </a:r>
            <a:r>
              <a:rPr lang="ru-RU" altLang="ru-RU" sz="4800" u="sng" dirty="0" smtClean="0">
                <a:solidFill>
                  <a:srgbClr val="FFFF00"/>
                </a:solidFill>
                <a:latin typeface="Monotype Corsiva" pitchFamily="64" charset="0"/>
              </a:rPr>
              <a:t>параллельно</a:t>
            </a:r>
            <a:r>
              <a:rPr lang="ru-RU" altLang="ru-RU" sz="4800" dirty="0" smtClean="0">
                <a:solidFill>
                  <a:srgbClr val="FFFF00"/>
                </a:solidFill>
                <a:latin typeface="Monotype Corsiva" pitchFamily="64" charset="0"/>
              </a:rPr>
              <a:t>:</a:t>
            </a:r>
            <a:endParaRPr lang="ru-RU" sz="48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7230688"/>
              </p:ext>
            </p:extLst>
          </p:nvPr>
        </p:nvGraphicFramePr>
        <p:xfrm>
          <a:off x="611560" y="2629450"/>
          <a:ext cx="3744416" cy="2887782"/>
        </p:xfrm>
        <a:graphic>
          <a:graphicData uri="http://schemas.openxmlformats.org/presentationml/2006/ole">
            <p:oleObj spid="_x0000_s3083" name="Точечный рисунок" r:id="rId3" imgW="5249008" imgH="3982006" progId="PBrush">
              <p:embed/>
            </p:oleObj>
          </a:graphicData>
        </a:graphic>
      </p:graphicFrame>
      <p:sp>
        <p:nvSpPr>
          <p:cNvPr id="5" name="Овал 4"/>
          <p:cNvSpPr/>
          <p:nvPr/>
        </p:nvSpPr>
        <p:spPr>
          <a:xfrm>
            <a:off x="5940152" y="4194568"/>
            <a:ext cx="1152128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ru-RU" sz="8800" dirty="0" smtClean="0">
                <a:solidFill>
                  <a:srgbClr val="FFC000"/>
                </a:solidFill>
              </a:rPr>
              <a:t>v</a:t>
            </a:r>
            <a:endParaRPr lang="ru-RU" altLang="ru-RU" sz="8800" dirty="0">
              <a:solidFill>
                <a:srgbClr val="FFC000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5" idx="6"/>
          </p:cNvCxnSpPr>
          <p:nvPr/>
        </p:nvCxnSpPr>
        <p:spPr>
          <a:xfrm>
            <a:off x="7092280" y="4806636"/>
            <a:ext cx="72008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2"/>
          </p:cNvCxnSpPr>
          <p:nvPr/>
        </p:nvCxnSpPr>
        <p:spPr>
          <a:xfrm flipH="1">
            <a:off x="5004048" y="4806636"/>
            <a:ext cx="9361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63688" y="5733256"/>
            <a:ext cx="709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FFFF00"/>
                </a:solidFill>
                <a:latin typeface="Times New Roman" pitchFamily="16" charset="0"/>
                <a:ea typeface="Times New Roman" pitchFamily="16" charset="0"/>
                <a:cs typeface="Arial" charset="0"/>
              </a:rPr>
              <a:t>       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6" charset="0"/>
                <a:ea typeface="Times New Roman" pitchFamily="16" charset="0"/>
                <a:cs typeface="Arial" charset="0"/>
              </a:rPr>
              <a:t>Условное обозначение  вольтметра  на схемах.</a:t>
            </a:r>
            <a:endParaRPr lang="ru-RU" altLang="ru-RU" sz="2400" dirty="0">
              <a:solidFill>
                <a:srgbClr val="FFFF00"/>
              </a:solidFill>
              <a:ea typeface="Times New Roman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87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 smtClean="0">
                <a:solidFill>
                  <a:srgbClr val="FFFF00"/>
                </a:solidFill>
                <a:latin typeface="Monotype Corsiva" pitchFamily="64" charset="0"/>
              </a:rPr>
              <a:t>Определите цену деления вольтметра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Лабораторные вольтметры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79912" y="1556792"/>
            <a:ext cx="3240359" cy="7508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Технический вольтметр</a:t>
            </a:r>
            <a:endParaRPr lang="ru-RU" dirty="0"/>
          </a:p>
        </p:txBody>
      </p:sp>
      <p:pic>
        <p:nvPicPr>
          <p:cNvPr id="7" name="Picture 7" descr="http://www.altai.fio.ru/projects/GROUP4/potok40/site/images/voltmetr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41856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altai.fio.ru/projects/GROUP4/potok40/site/pribory/voltmetr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2664296" cy="267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altai.fio.ru/projects/GROUP4/potok40/site/pribory/amp_i_volt_e80xx.gif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32403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1"/>
            <a:ext cx="2556284" cy="305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81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44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Сравнение работы гравитационной силы и электрической силы:</a:t>
            </a:r>
            <a:br>
              <a:rPr lang="ru-RU" altLang="ru-RU" sz="44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519"/>
            <a:ext cx="4038600" cy="3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309" y="2353657"/>
            <a:ext cx="3952381" cy="30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04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803176"/>
          </a:xfrm>
        </p:spPr>
        <p:txBody>
          <a:bodyPr/>
          <a:lstStyle/>
          <a:p>
            <a:pPr algn="ctr"/>
            <a:r>
              <a:rPr lang="ru-RU" alt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Закон Ома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8147248" cy="238869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Сила тока в участке цепи прямо пропорциональна напряжению на концах этого участка и обратно пропорциональна его сопротивлению.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I=U </a:t>
            </a:r>
            <a:r>
              <a:rPr lang="ru-RU" sz="6000" dirty="0" smtClean="0">
                <a:solidFill>
                  <a:srgbClr val="FFFF00"/>
                </a:solidFill>
                <a:cs typeface="Aharoni" panose="02010803020104030203" pitchFamily="2" charset="-79"/>
              </a:rPr>
              <a:t>/</a:t>
            </a:r>
            <a:r>
              <a:rPr lang="en-US" sz="60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</a:t>
            </a:r>
            <a:endParaRPr lang="ru-RU" sz="60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5122" name="Picture 2" descr="C:\Users\Ирина\Desktop\О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656184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3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792088"/>
          </a:xfrm>
        </p:spPr>
        <p:txBody>
          <a:bodyPr/>
          <a:lstStyle/>
          <a:p>
            <a:pPr algn="ctr"/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Сопротивление 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917851"/>
            <a:ext cx="8784976" cy="282351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+mj-lt"/>
              </a:rPr>
              <a:t>Отношение напряжения на участке цепи к силе тока есть величина постоянная для этого участка и определяет его </a:t>
            </a:r>
            <a:r>
              <a:rPr lang="ru-RU" sz="3200" dirty="0" smtClean="0">
                <a:solidFill>
                  <a:srgbClr val="FFFF00"/>
                </a:solidFill>
                <a:latin typeface="+mj-lt"/>
              </a:rPr>
              <a:t>сопротивление. Обозначается </a:t>
            </a:r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ru-RU" sz="3200" dirty="0">
                <a:solidFill>
                  <a:srgbClr val="FFFF00"/>
                </a:solidFill>
              </a:rPr>
              <a:t>, измеряется в </a:t>
            </a:r>
            <a:r>
              <a:rPr lang="ru-RU" sz="3200" dirty="0" smtClean="0">
                <a:solidFill>
                  <a:srgbClr val="FFFF00"/>
                </a:solidFill>
              </a:rPr>
              <a:t>омах,  </a:t>
            </a:r>
            <a:r>
              <a:rPr lang="ru-RU" sz="4000" b="1" dirty="0" smtClean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1 Ом = 1В / 1А</a:t>
            </a:r>
            <a:r>
              <a:rPr lang="en-US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ru-RU" sz="3200" dirty="0">
              <a:solidFill>
                <a:srgbClr val="FFFF00"/>
              </a:solidFill>
              <a:cs typeface="Aharoni" panose="02010803020104030203" pitchFamily="2" charset="-79"/>
            </a:endParaRPr>
          </a:p>
          <a:p>
            <a:r>
              <a:rPr lang="ru-RU" sz="3200" dirty="0" smtClean="0">
                <a:solidFill>
                  <a:srgbClr val="FFFF00"/>
                </a:solidFill>
                <a:latin typeface="+mj-lt"/>
              </a:rPr>
              <a:t>                                     </a:t>
            </a:r>
            <a:endParaRPr lang="ru-RU" sz="3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Рисунок 3" descr="img8.JPG (22909 bytes)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776864" cy="250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14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291264" cy="3971528"/>
          </a:xfrm>
        </p:spPr>
        <p:txBody>
          <a:bodyPr/>
          <a:lstStyle/>
          <a:p>
            <a:pPr algn="ctr"/>
            <a:r>
              <a:rPr lang="ru-RU" sz="54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Сопротивление </a:t>
            </a:r>
            <a:r>
              <a:rPr lang="en-US" sz="54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 </a:t>
            </a:r>
            <a:r>
              <a:rPr lang="ru-RU" sz="54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зависит от удельного электрического сопротивления, длины и площади поперечного сечения проводника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25144"/>
            <a:ext cx="8291264" cy="115212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R=</a:t>
            </a:r>
            <a:r>
              <a:rPr lang="el-GR" sz="5400" dirty="0" smtClean="0">
                <a:solidFill>
                  <a:srgbClr val="FFFF00"/>
                </a:solidFill>
                <a:cs typeface="Aharoni" panose="02010803020104030203" pitchFamily="2" charset="-79"/>
              </a:rPr>
              <a:t>ρ</a:t>
            </a:r>
            <a:r>
              <a:rPr lang="en-US" sz="5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ru-RU" sz="5400" dirty="0" smtClean="0">
                <a:solidFill>
                  <a:srgbClr val="FFFF00"/>
                </a:solidFill>
                <a:cs typeface="Aharoni" panose="02010803020104030203" pitchFamily="2" charset="-79"/>
              </a:rPr>
              <a:t>/</a:t>
            </a:r>
            <a:r>
              <a:rPr lang="en-US" sz="5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ru-RU" sz="54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8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altLang="ru-RU" sz="54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Закон Джоуля - Ленца</a:t>
            </a:r>
            <a:endParaRPr lang="ru-RU" sz="5400" dirty="0"/>
          </a:p>
        </p:txBody>
      </p:sp>
      <p:pic>
        <p:nvPicPr>
          <p:cNvPr id="4099" name="Picture 3" descr="C:\Users\Ирина\Desktop\Джеймс Джоул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4898" y="4985438"/>
            <a:ext cx="1285875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рина\Desktop\Э.Х.Ленц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936" y="4274823"/>
            <a:ext cx="1285875" cy="16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7" y="1997839"/>
            <a:ext cx="8178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Количество </a:t>
            </a:r>
            <a:r>
              <a:rPr lang="ru-RU" sz="3600" dirty="0">
                <a:solidFill>
                  <a:srgbClr val="FFFF00"/>
                </a:solidFill>
              </a:rPr>
              <a:t>теплоты, выделяемое проводником с током в окружающую среду, равно произведению квадрата силы тока, сопротивления проводника и времени прохождения тока по проводнику.</a:t>
            </a:r>
          </a:p>
        </p:txBody>
      </p:sp>
      <p:pic>
        <p:nvPicPr>
          <p:cNvPr id="7" name="Рисунок 6" descr="http://class-fizika.narod.ru/10_11_class/10_spt/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18754"/>
            <a:ext cx="5256584" cy="1040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093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29600" cy="2520280"/>
          </a:xfrm>
        </p:spPr>
        <p:txBody>
          <a:bodyPr>
            <a:noAutofit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sz="6600" i="1" dirty="0" smtClean="0">
                <a:effectLst/>
              </a:rPr>
              <a:t> </a:t>
            </a:r>
            <a:r>
              <a:rPr lang="ru-RU" altLang="ru-RU" sz="66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 </a:t>
            </a:r>
            <a:r>
              <a:rPr lang="ru-RU" altLang="ru-RU" sz="72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Знать физику – значит уметь решать задачи.</a:t>
            </a:r>
            <a:endParaRPr lang="ru-RU" altLang="ru-RU" sz="7200" cap="none" dirty="0">
              <a:ln>
                <a:noFill/>
              </a:ln>
              <a:solidFill>
                <a:srgbClr val="FFFF00"/>
              </a:solidFill>
              <a:effectLst/>
              <a:latin typeface="Monotype Corsiva" pitchFamily="64" charset="0"/>
              <a:ea typeface="SimSun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077072"/>
            <a:ext cx="6400800" cy="1752600"/>
          </a:xfrm>
        </p:spPr>
        <p:txBody>
          <a:bodyPr>
            <a:normAutofit/>
          </a:bodyPr>
          <a:lstStyle/>
          <a:p>
            <a:pPr lvl="0" algn="r" defTabSz="449263" fontAlgn="base">
              <a:spcBef>
                <a:spcPts val="1100"/>
              </a:spcBef>
              <a:spcAft>
                <a:spcPct val="0"/>
              </a:spcAft>
              <a:buClrTx/>
              <a:buSzPct val="70000"/>
            </a:pPr>
            <a:r>
              <a:rPr lang="ru-RU" sz="5400" b="1" i="1" dirty="0" err="1">
                <a:solidFill>
                  <a:srgbClr val="FF0000"/>
                </a:solidFill>
              </a:rPr>
              <a:t>Энрико</a:t>
            </a:r>
            <a:r>
              <a:rPr lang="ru-RU" sz="5400" b="1" i="1" dirty="0">
                <a:solidFill>
                  <a:srgbClr val="FF0000"/>
                </a:solidFill>
              </a:rPr>
              <a:t> Ферми</a:t>
            </a:r>
            <a:endParaRPr lang="ru-RU" altLang="ru-RU" sz="5400" b="1" dirty="0">
              <a:solidFill>
                <a:srgbClr val="FF0000"/>
              </a:solidFill>
              <a:latin typeface="Century Schoolbook" pitchFamily="16" charset="0"/>
              <a:ea typeface="SimSun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040"/>
            <a:ext cx="280823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939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Заполните пропуски в формулах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= *  </a:t>
            </a: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= A </a:t>
            </a: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= q </a:t>
            </a: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U·  *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I ·</a:t>
            </a: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I² · R *</a:t>
            </a:r>
            <a:endParaRPr lang="ru-RU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28800"/>
            <a:ext cx="3610744" cy="4896544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  <a:p>
            <a:pPr>
              <a:lnSpc>
                <a:spcPct val="110000"/>
              </a:lnSpc>
            </a:pP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8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Найдите  единицы  физических величин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137160" indent="0">
              <a:buNone/>
            </a:pPr>
            <a:endParaRPr lang="ru-RU" sz="48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Дж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Кл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800" dirty="0">
              <a:latin typeface="+mj-lt"/>
              <a:cs typeface="Aharoni" panose="02010803020104030203" pitchFamily="2" charset="-79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988840"/>
            <a:ext cx="2952328" cy="9361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2924944"/>
            <a:ext cx="2952328" cy="7920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91680" y="3933056"/>
            <a:ext cx="3096344" cy="158417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91680" y="4725144"/>
            <a:ext cx="30963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691680" y="2132856"/>
            <a:ext cx="3096344" cy="338437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17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400" dirty="0">
                <a:solidFill>
                  <a:srgbClr val="FFFF00"/>
                </a:solidFill>
                <a:latin typeface="Monotype Corsiva" pitchFamily="64" charset="0"/>
              </a:rPr>
              <a:t>Переведите в систему СИ:</a:t>
            </a:r>
            <a:br>
              <a:rPr lang="ru-RU" altLang="ru-RU" sz="4400" dirty="0">
                <a:solidFill>
                  <a:srgbClr val="FFFF00"/>
                </a:solidFill>
                <a:latin typeface="Monotype Corsiva" pitchFamily="6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>
                <a:solidFill>
                  <a:srgbClr val="FFFF00"/>
                </a:solidFill>
              </a:rPr>
              <a:t>400 мВ	=  </a:t>
            </a:r>
            <a:endParaRPr lang="ru-RU" altLang="ru-RU" dirty="0" smtClean="0">
              <a:solidFill>
                <a:srgbClr val="FFFF00"/>
              </a:solidFill>
            </a:endParaRP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 smtClean="0">
                <a:solidFill>
                  <a:srgbClr val="FFFF00"/>
                </a:solidFill>
              </a:rPr>
              <a:t>8 кДж	=  	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 smtClean="0">
                <a:solidFill>
                  <a:srgbClr val="FFFF00"/>
                </a:solidFill>
              </a:rPr>
              <a:t>750 </a:t>
            </a:r>
            <a:r>
              <a:rPr lang="ru-RU" altLang="ru-RU" dirty="0">
                <a:solidFill>
                  <a:srgbClr val="FFFF00"/>
                </a:solidFill>
              </a:rPr>
              <a:t>мкВ	=  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>
                <a:solidFill>
                  <a:srgbClr val="FFFF00"/>
                </a:solidFill>
              </a:rPr>
              <a:t>0,5 кА	= </a:t>
            </a:r>
            <a:endParaRPr lang="ru-RU" altLang="ru-RU" dirty="0" smtClean="0">
              <a:solidFill>
                <a:srgbClr val="FFFF00"/>
              </a:solidFill>
            </a:endParaRP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 smtClean="0">
                <a:solidFill>
                  <a:srgbClr val="FFFF00"/>
                </a:solidFill>
              </a:rPr>
              <a:t>333 мКл	=  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 smtClean="0">
                <a:solidFill>
                  <a:srgbClr val="FFFF00"/>
                </a:solidFill>
              </a:rPr>
              <a:t>2 </a:t>
            </a:r>
            <a:r>
              <a:rPr lang="ru-RU" altLang="ru-RU" dirty="0">
                <a:solidFill>
                  <a:srgbClr val="FFFF00"/>
                </a:solidFill>
              </a:rPr>
              <a:t>ч	=  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>
                <a:solidFill>
                  <a:srgbClr val="FFFF00"/>
                </a:solidFill>
              </a:rPr>
              <a:t>40 мин.	=  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>
                <a:solidFill>
                  <a:srgbClr val="FFFF00"/>
                </a:solidFill>
              </a:rPr>
              <a:t>9,7 МВ	=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 smtClean="0">
                <a:solidFill>
                  <a:srgbClr val="FFFF00"/>
                </a:solidFill>
              </a:rPr>
              <a:t>  </a:t>
            </a:r>
            <a:r>
              <a:rPr lang="ru-RU" altLang="ru-RU" dirty="0">
                <a:solidFill>
                  <a:srgbClr val="FFFF00"/>
                </a:solidFill>
              </a:rPr>
              <a:t>0,4 В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 smtClean="0">
                <a:solidFill>
                  <a:srgbClr val="FFFF00"/>
                </a:solidFill>
              </a:rPr>
              <a:t>  </a:t>
            </a:r>
            <a:r>
              <a:rPr lang="ru-RU" altLang="ru-RU" dirty="0">
                <a:solidFill>
                  <a:srgbClr val="FFFF00"/>
                </a:solidFill>
              </a:rPr>
              <a:t>8000 Дж	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>
                <a:solidFill>
                  <a:srgbClr val="FFFF00"/>
                </a:solidFill>
              </a:rPr>
              <a:t> </a:t>
            </a:r>
            <a:r>
              <a:rPr lang="ru-RU" altLang="ru-RU" dirty="0" smtClean="0">
                <a:solidFill>
                  <a:srgbClr val="FFFF00"/>
                </a:solidFill>
              </a:rPr>
              <a:t> 0,00075 </a:t>
            </a:r>
            <a:r>
              <a:rPr lang="ru-RU" altLang="ru-RU" dirty="0">
                <a:solidFill>
                  <a:srgbClr val="FFFF00"/>
                </a:solidFill>
              </a:rPr>
              <a:t>В</a:t>
            </a:r>
          </a:p>
          <a:p>
            <a:pPr marL="137160" indent="0">
              <a:spcBef>
                <a:spcPts val="550"/>
              </a:spcBef>
              <a:buClr>
                <a:srgbClr val="330066"/>
              </a:buClr>
              <a:buSzPct val="70000"/>
              <a:buNone/>
            </a:pPr>
            <a:r>
              <a:rPr lang="ru-RU" altLang="ru-RU" dirty="0">
                <a:solidFill>
                  <a:srgbClr val="FFFF00"/>
                </a:solidFill>
              </a:rPr>
              <a:t> </a:t>
            </a:r>
            <a:r>
              <a:rPr lang="ru-RU" altLang="ru-RU" dirty="0" smtClean="0">
                <a:solidFill>
                  <a:srgbClr val="FFFF00"/>
                </a:solidFill>
              </a:rPr>
              <a:t>      </a:t>
            </a:r>
            <a:r>
              <a:rPr lang="ru-RU" altLang="ru-RU" dirty="0">
                <a:solidFill>
                  <a:srgbClr val="FFFF00"/>
                </a:solidFill>
              </a:rPr>
              <a:t>500А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 smtClean="0">
                <a:solidFill>
                  <a:srgbClr val="FFFF00"/>
                </a:solidFill>
              </a:rPr>
              <a:t>  0,333 </a:t>
            </a:r>
            <a:r>
              <a:rPr lang="ru-RU" altLang="ru-RU" dirty="0">
                <a:solidFill>
                  <a:srgbClr val="FFFF00"/>
                </a:solidFill>
              </a:rPr>
              <a:t>Кл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 smtClean="0">
                <a:solidFill>
                  <a:srgbClr val="FFFF00"/>
                </a:solidFill>
              </a:rPr>
              <a:t>  7200 </a:t>
            </a:r>
            <a:r>
              <a:rPr lang="ru-RU" altLang="ru-RU" dirty="0">
                <a:solidFill>
                  <a:srgbClr val="FFFF00"/>
                </a:solidFill>
              </a:rPr>
              <a:t>с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 smtClean="0">
                <a:solidFill>
                  <a:srgbClr val="FFFF00"/>
                </a:solidFill>
              </a:rPr>
              <a:t>  2400 </a:t>
            </a:r>
            <a:r>
              <a:rPr lang="ru-RU" altLang="ru-RU" dirty="0">
                <a:solidFill>
                  <a:srgbClr val="FFFF00"/>
                </a:solidFill>
              </a:rPr>
              <a:t>с</a:t>
            </a:r>
          </a:p>
          <a:p>
            <a:pPr>
              <a:spcBef>
                <a:spcPts val="550"/>
              </a:spcBef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dirty="0" smtClean="0">
                <a:solidFill>
                  <a:srgbClr val="FFFF00"/>
                </a:solidFill>
              </a:rPr>
              <a:t>  9700000 </a:t>
            </a:r>
            <a:r>
              <a:rPr lang="ru-RU" altLang="ru-RU" dirty="0">
                <a:solidFill>
                  <a:srgbClr val="FFFF00"/>
                </a:solidFill>
              </a:rPr>
              <a:t>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62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>
              <a:spcBef>
                <a:spcPts val="900"/>
              </a:spcBef>
            </a:pPr>
            <a:r>
              <a:rPr lang="ru-RU" altLang="ru-RU" sz="6700" dirty="0">
                <a:solidFill>
                  <a:srgbClr val="FFFF00"/>
                </a:solidFill>
                <a:latin typeface="Monotype Corsiva" panose="03010101010201010101" pitchFamily="66" charset="0"/>
              </a:rPr>
              <a:t>Задача </a:t>
            </a:r>
            <a:r>
              <a:rPr lang="ru-RU" altLang="ru-RU" sz="67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1</a:t>
            </a:r>
            <a:br>
              <a:rPr lang="ru-RU" altLang="ru-RU" sz="67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altLang="ru-RU" sz="4400" dirty="0">
                <a:solidFill>
                  <a:srgbClr val="FFFF00"/>
                </a:solidFill>
              </a:rPr>
              <a:t/>
            </a:r>
            <a:br>
              <a:rPr lang="ru-RU" altLang="ru-RU" sz="4400" dirty="0">
                <a:solidFill>
                  <a:srgbClr val="FFFF00"/>
                </a:solidFill>
              </a:rPr>
            </a:br>
            <a:r>
              <a:rPr lang="ru-RU" altLang="ru-RU" sz="4400" dirty="0" smtClean="0">
                <a:solidFill>
                  <a:srgbClr val="FFFF00"/>
                </a:solidFill>
              </a:rPr>
              <a:t>При </a:t>
            </a:r>
            <a:r>
              <a:rPr lang="ru-RU" altLang="ru-RU" sz="4400" dirty="0">
                <a:solidFill>
                  <a:srgbClr val="FFFF00"/>
                </a:solidFill>
              </a:rPr>
              <a:t>прохождении одинакового количества электричества в одном проводнике совершена работа </a:t>
            </a:r>
            <a:r>
              <a:rPr lang="ru-RU" altLang="ru-RU" sz="4400" dirty="0" smtClean="0">
                <a:solidFill>
                  <a:srgbClr val="FFFF00"/>
                </a:solidFill>
              </a:rPr>
              <a:t>400 </a:t>
            </a:r>
            <a:r>
              <a:rPr lang="ru-RU" altLang="ru-RU" sz="4400" dirty="0">
                <a:solidFill>
                  <a:srgbClr val="FFFF00"/>
                </a:solidFill>
              </a:rPr>
              <a:t>Дж, а в другом - </a:t>
            </a:r>
            <a:r>
              <a:rPr lang="ru-RU" altLang="ru-RU" sz="4400" dirty="0" smtClean="0">
                <a:solidFill>
                  <a:srgbClr val="FFFF00"/>
                </a:solidFill>
              </a:rPr>
              <a:t>800 </a:t>
            </a:r>
            <a:r>
              <a:rPr lang="ru-RU" altLang="ru-RU" sz="4400" dirty="0">
                <a:solidFill>
                  <a:srgbClr val="FFFF00"/>
                </a:solidFill>
              </a:rPr>
              <a:t>Дж. На каком проводнике напряжение больше? Во сколько раз?</a:t>
            </a:r>
            <a:br>
              <a:rPr lang="ru-RU" altLang="ru-RU" sz="4400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5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pPr>
              <a:spcBef>
                <a:spcPts val="900"/>
              </a:spcBef>
            </a:pPr>
            <a:r>
              <a:rPr lang="ru-RU" altLang="ru-RU" sz="6000" dirty="0">
                <a:solidFill>
                  <a:srgbClr val="FFFF00"/>
                </a:solidFill>
                <a:latin typeface="Monotype Corsiva" panose="03010101010201010101" pitchFamily="66" charset="0"/>
              </a:rPr>
              <a:t>Задача </a:t>
            </a:r>
            <a:r>
              <a:rPr lang="ru-RU" altLang="ru-RU" sz="60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2</a:t>
            </a:r>
            <a:br>
              <a:rPr lang="ru-RU" altLang="ru-RU" sz="60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altLang="ru-RU" sz="4400" dirty="0">
                <a:solidFill>
                  <a:srgbClr val="FFFF00"/>
                </a:solidFill>
              </a:rPr>
              <a:t/>
            </a:r>
            <a:br>
              <a:rPr lang="ru-RU" altLang="ru-RU" sz="4400" dirty="0">
                <a:solidFill>
                  <a:srgbClr val="FFFF00"/>
                </a:solidFill>
              </a:rPr>
            </a:br>
            <a:r>
              <a:rPr lang="en-US" altLang="ru-RU" sz="4400" dirty="0">
                <a:solidFill>
                  <a:srgbClr val="FFFF00"/>
                </a:solidFill>
              </a:rPr>
              <a:t>  </a:t>
            </a:r>
            <a:r>
              <a:rPr lang="ru-RU" altLang="ru-RU" sz="4400" dirty="0">
                <a:solidFill>
                  <a:srgbClr val="FFFF00"/>
                </a:solidFill>
              </a:rPr>
              <a:t>Определите напряжение на участке цепи, если при прохождении по нему заряда в </a:t>
            </a:r>
            <a:r>
              <a:rPr lang="ru-RU" altLang="ru-RU" sz="4400" dirty="0" smtClean="0">
                <a:solidFill>
                  <a:srgbClr val="FFFF00"/>
                </a:solidFill>
              </a:rPr>
              <a:t>30 </a:t>
            </a:r>
            <a:r>
              <a:rPr lang="ru-RU" altLang="ru-RU" sz="4400" dirty="0">
                <a:solidFill>
                  <a:srgbClr val="FFFF00"/>
                </a:solidFill>
              </a:rPr>
              <a:t>Кл током была совершена работа </a:t>
            </a:r>
            <a:r>
              <a:rPr lang="ru-RU" altLang="ru-RU" sz="4400" dirty="0" smtClean="0">
                <a:solidFill>
                  <a:srgbClr val="FFFF00"/>
                </a:solidFill>
              </a:rPr>
              <a:t>9 </a:t>
            </a:r>
            <a:r>
              <a:rPr lang="ru-RU" altLang="ru-RU" sz="4400" dirty="0">
                <a:solidFill>
                  <a:srgbClr val="FFFF00"/>
                </a:solidFill>
              </a:rPr>
              <a:t>кДж.</a:t>
            </a:r>
            <a:br>
              <a:rPr lang="ru-RU" altLang="ru-RU" sz="4400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9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ru-RU" altLang="ru-RU" sz="6700" dirty="0">
                <a:solidFill>
                  <a:srgbClr val="FFFF00"/>
                </a:solidFill>
                <a:latin typeface="Monotype Corsiva" panose="03010101010201010101" pitchFamily="66" charset="0"/>
              </a:rPr>
              <a:t>Задача </a:t>
            </a:r>
            <a:r>
              <a:rPr lang="ru-RU" altLang="ru-RU" sz="67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3</a:t>
            </a:r>
            <a:r>
              <a:rPr lang="ru-RU" altLang="ru-RU" sz="4400" dirty="0" smtClean="0">
                <a:solidFill>
                  <a:srgbClr val="FFFF00"/>
                </a:solidFill>
              </a:rPr>
              <a:t/>
            </a:r>
            <a:br>
              <a:rPr lang="ru-RU" altLang="ru-RU" sz="4400" dirty="0" smtClean="0">
                <a:solidFill>
                  <a:srgbClr val="FFFF00"/>
                </a:solidFill>
              </a:rPr>
            </a:br>
            <a:r>
              <a:rPr lang="ru-RU" altLang="ru-RU" sz="4400" dirty="0">
                <a:solidFill>
                  <a:srgbClr val="FFFF00"/>
                </a:solidFill>
              </a:rPr>
              <a:t/>
            </a:r>
            <a:br>
              <a:rPr lang="ru-RU" altLang="ru-RU" sz="4400" dirty="0">
                <a:solidFill>
                  <a:srgbClr val="FFFF00"/>
                </a:solidFill>
              </a:rPr>
            </a:br>
            <a:r>
              <a:rPr lang="en-US" altLang="ru-RU" sz="4400" dirty="0">
                <a:solidFill>
                  <a:srgbClr val="FFFF00"/>
                </a:solidFill>
              </a:rPr>
              <a:t>   </a:t>
            </a:r>
            <a:r>
              <a:rPr lang="ru-RU" altLang="ru-RU" sz="4400" dirty="0">
                <a:solidFill>
                  <a:srgbClr val="FFFF00"/>
                </a:solidFill>
              </a:rPr>
              <a:t>При переносе </a:t>
            </a:r>
            <a:r>
              <a:rPr lang="ru-RU" altLang="ru-RU" sz="4400" dirty="0" smtClean="0">
                <a:solidFill>
                  <a:srgbClr val="FFFF00"/>
                </a:solidFill>
              </a:rPr>
              <a:t>120 </a:t>
            </a:r>
            <a:r>
              <a:rPr lang="ru-RU" altLang="ru-RU" sz="4400" dirty="0">
                <a:solidFill>
                  <a:srgbClr val="FFFF00"/>
                </a:solidFill>
              </a:rPr>
              <a:t>Кл электричества из одной точки электрической цепи в другую за </a:t>
            </a:r>
            <a:r>
              <a:rPr lang="ru-RU" altLang="ru-RU" sz="4400" dirty="0" smtClean="0">
                <a:solidFill>
                  <a:srgbClr val="FFFF00"/>
                </a:solidFill>
              </a:rPr>
              <a:t>10 </a:t>
            </a:r>
            <a:r>
              <a:rPr lang="ru-RU" altLang="ru-RU" sz="4400" dirty="0">
                <a:solidFill>
                  <a:srgbClr val="FFFF00"/>
                </a:solidFill>
              </a:rPr>
              <a:t>мин совершена работа </a:t>
            </a:r>
            <a:r>
              <a:rPr lang="ru-RU" altLang="ru-RU" sz="4400" dirty="0" smtClean="0">
                <a:solidFill>
                  <a:srgbClr val="FFFF00"/>
                </a:solidFill>
              </a:rPr>
              <a:t>1800 </a:t>
            </a:r>
            <a:r>
              <a:rPr lang="ru-RU" altLang="ru-RU" sz="4400" dirty="0">
                <a:solidFill>
                  <a:srgbClr val="FFFF00"/>
                </a:solidFill>
              </a:rPr>
              <a:t>Дж. Определите напряжение и си­лу тока в цепи</a:t>
            </a:r>
            <a:r>
              <a:rPr lang="en-US" altLang="ru-RU" sz="4400" dirty="0">
                <a:solidFill>
                  <a:srgbClr val="FFFF00"/>
                </a:solidFill>
              </a:rPr>
              <a:t>.</a:t>
            </a:r>
            <a:br>
              <a:rPr lang="en-US" altLang="ru-RU" sz="4400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7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47192"/>
          </a:xfrm>
        </p:spPr>
        <p:txBody>
          <a:bodyPr/>
          <a:lstStyle/>
          <a:p>
            <a:r>
              <a:rPr lang="ru-RU" altLang="ru-RU" sz="6600" dirty="0" smtClean="0">
                <a:solidFill>
                  <a:srgbClr val="FFFF00"/>
                </a:solidFill>
                <a:latin typeface="Monotype Corsiva" pitchFamily="64" charset="0"/>
              </a:rPr>
              <a:t>Найдите ошибку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Ирина\Desktop\Найди ошибку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3"/>
            <a:ext cx="77768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43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640960" cy="803176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FF00"/>
                </a:solidFill>
                <a:latin typeface="Monotype Corsiva" pitchFamily="64" charset="0"/>
              </a:rPr>
              <a:t>Объясните  занимательный опыт    с </a:t>
            </a:r>
            <a:r>
              <a:rPr lang="ru-RU" dirty="0" smtClean="0">
                <a:solidFill>
                  <a:srgbClr val="FFFF00"/>
                </a:solidFill>
                <a:latin typeface="Monotype Corsiva" pitchFamily="64" charset="0"/>
              </a:rPr>
              <a:t>фруктами и овощами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Ирина\Desktop\занимательный опы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0648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8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086600" cy="18288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FF00"/>
                </a:solidFill>
                <a:latin typeface="Monotype Corsiva" pitchFamily="64" charset="0"/>
              </a:rPr>
              <a:t>Домашнее задание :</a:t>
            </a:r>
            <a:r>
              <a:rPr lang="ru-RU" altLang="ru-RU" dirty="0">
                <a:solidFill>
                  <a:srgbClr val="FFFF00"/>
                </a:solidFill>
                <a:latin typeface="Monotype Corsiva" pitchFamily="64" charset="0"/>
              </a:rPr>
              <a:t/>
            </a:r>
            <a:br>
              <a:rPr lang="ru-RU" altLang="ru-RU" dirty="0">
                <a:solidFill>
                  <a:srgbClr val="FFFF00"/>
                </a:solidFill>
                <a:latin typeface="Monotype Corsiva" pitchFamily="64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009446"/>
          </a:xfrm>
        </p:spPr>
        <p:txBody>
          <a:bodyPr>
            <a:normAutofit fontScale="92500" lnSpcReduction="20000"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Повторить формулы </a:t>
            </a:r>
          </a:p>
          <a:p>
            <a:r>
              <a:rPr lang="ru-RU" sz="4800" dirty="0" smtClean="0">
                <a:solidFill>
                  <a:srgbClr val="FFFF00"/>
                </a:solidFill>
              </a:rPr>
              <a:t>§ 35-46</a:t>
            </a:r>
          </a:p>
          <a:p>
            <a:r>
              <a:rPr lang="ru-RU" sz="4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Решить задачи</a:t>
            </a:r>
          </a:p>
          <a:p>
            <a:r>
              <a:rPr lang="ru-RU" sz="4800" dirty="0" smtClean="0">
                <a:solidFill>
                  <a:srgbClr val="FFFF00"/>
                </a:solidFill>
              </a:rPr>
              <a:t>№ 1284, 1314.</a:t>
            </a:r>
            <a:r>
              <a:rPr lang="ru-RU" sz="6000" dirty="0" smtClean="0">
                <a:solidFill>
                  <a:srgbClr val="FFFF00"/>
                </a:solidFill>
              </a:rPr>
              <a:t> 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altLang="ru-RU" sz="6600" dirty="0">
                <a:solidFill>
                  <a:srgbClr val="FFFF00"/>
                </a:solidFill>
                <a:latin typeface="Monotype Corsiva" pitchFamily="64" charset="0"/>
              </a:rPr>
              <a:t>Спасибо за урок!</a:t>
            </a:r>
            <a:br>
              <a:rPr lang="ru-RU" altLang="ru-RU" sz="6600" dirty="0">
                <a:solidFill>
                  <a:srgbClr val="FFFF00"/>
                </a:solidFill>
                <a:latin typeface="Monotype Corsiva" pitchFamily="64" charset="0"/>
              </a:rPr>
            </a:br>
            <a:r>
              <a:rPr lang="ru-RU" altLang="ru-RU" sz="6600" dirty="0">
                <a:solidFill>
                  <a:srgbClr val="FFFF00"/>
                </a:solidFill>
                <a:latin typeface="Monotype Corsiva" pitchFamily="64" charset="0"/>
              </a:rPr>
              <a:t>Успехов!</a:t>
            </a:r>
            <a:br>
              <a:rPr lang="ru-RU" altLang="ru-RU" sz="6600" dirty="0">
                <a:solidFill>
                  <a:srgbClr val="FFFF00"/>
                </a:solidFill>
                <a:latin typeface="Monotype Corsiva" pitchFamily="64" charset="0"/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5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1296144"/>
          </a:xfrm>
        </p:spPr>
        <p:txBody>
          <a:bodyPr>
            <a:normAutofit/>
          </a:bodyPr>
          <a:lstStyle/>
          <a:p>
            <a:pPr algn="l"/>
            <a:r>
              <a:rPr lang="ru-RU" altLang="ru-RU" sz="66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Вопросы: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532440" cy="3383490"/>
          </a:xfrm>
        </p:spPr>
        <p:txBody>
          <a:bodyPr>
            <a:noAutofit/>
          </a:bodyPr>
          <a:lstStyle/>
          <a:p>
            <a:pPr lvl="0" algn="l" defTabSz="449263" fontAlgn="base">
              <a:spcBef>
                <a:spcPct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sz="3200" dirty="0">
                <a:solidFill>
                  <a:srgbClr val="FFFFFF"/>
                </a:solidFill>
                <a:ea typeface="SimSun" charset="-122"/>
              </a:rPr>
              <a:t>Что представляет собой электрический ток?</a:t>
            </a:r>
          </a:p>
          <a:p>
            <a:pPr lvl="0" algn="l" defTabSz="449263" fontAlgn="base">
              <a:spcBef>
                <a:spcPct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sz="3200" dirty="0">
                <a:solidFill>
                  <a:srgbClr val="FFFFFF"/>
                </a:solidFill>
                <a:ea typeface="SimSun" charset="-122"/>
              </a:rPr>
              <a:t>Что принято за направление тока?</a:t>
            </a:r>
          </a:p>
          <a:p>
            <a:pPr lvl="0" algn="l" defTabSz="449263" fontAlgn="base">
              <a:spcBef>
                <a:spcPct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sz="3200" dirty="0">
                <a:solidFill>
                  <a:srgbClr val="FFFFFF"/>
                </a:solidFill>
                <a:ea typeface="SimSun" charset="-122"/>
              </a:rPr>
              <a:t>Роль источника тока в цепи?</a:t>
            </a:r>
          </a:p>
          <a:p>
            <a:pPr lvl="0" algn="l" defTabSz="449263" fontAlgn="base">
              <a:spcBef>
                <a:spcPct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sz="3200" dirty="0">
                <a:solidFill>
                  <a:srgbClr val="FFFFFF"/>
                </a:solidFill>
                <a:ea typeface="SimSun" charset="-122"/>
              </a:rPr>
              <a:t>Виды источников тока?</a:t>
            </a:r>
          </a:p>
          <a:p>
            <a:pPr lvl="0" algn="l" defTabSz="449263" fontAlgn="base">
              <a:spcBef>
                <a:spcPct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altLang="ru-RU" sz="3200" dirty="0">
                <a:solidFill>
                  <a:srgbClr val="FFFFFF"/>
                </a:solidFill>
                <a:ea typeface="SimSun" charset="-122"/>
              </a:rPr>
              <a:t>Чей портрет изображён на купюре?</a:t>
            </a:r>
          </a:p>
          <a:p>
            <a:pPr lvl="0" algn="l" defTabSz="449263" fontAlgn="base">
              <a:spcBef>
                <a:spcPct val="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endParaRPr lang="ru-RU" altLang="ru-RU" sz="3200" dirty="0">
              <a:solidFill>
                <a:srgbClr val="FFFFFF"/>
              </a:solidFill>
              <a:ea typeface="SimSun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08500"/>
            <a:ext cx="4116388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7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48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Назовите электрические приборы</a:t>
            </a:r>
            <a:br>
              <a:rPr lang="ru-RU" altLang="ru-RU" sz="48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96" y="2460340"/>
            <a:ext cx="1536140" cy="200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1535634" cy="165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1427162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63688"/>
            <a:ext cx="1487165" cy="179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08113"/>
            <a:ext cx="1338957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5446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1092517"/>
              </p:ext>
            </p:extLst>
          </p:nvPr>
        </p:nvGraphicFramePr>
        <p:xfrm>
          <a:off x="3851920" y="4293096"/>
          <a:ext cx="1872208" cy="1103238"/>
        </p:xfrm>
        <a:graphic>
          <a:graphicData uri="http://schemas.openxmlformats.org/presentationml/2006/ole">
            <p:oleObj spid="_x0000_s1036" name="Точечный рисунок" r:id="rId9" imgW="7887801" imgH="3591426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343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altLang="ru-RU" sz="4800" dirty="0">
                <a:solidFill>
                  <a:srgbClr val="FFFF00"/>
                </a:solidFill>
                <a:latin typeface="Monotype Corsiva" pitchFamily="64" charset="0"/>
              </a:rPr>
              <a:t>Найдите условное обозначение</a:t>
            </a:r>
            <a:r>
              <a:rPr lang="ru-RU" altLang="ru-RU" sz="4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795" y="1484785"/>
            <a:ext cx="131791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4936273"/>
            <a:ext cx="1437295" cy="165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13088"/>
            <a:ext cx="1338957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14168"/>
            <a:ext cx="1722338" cy="150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3756717"/>
              </p:ext>
            </p:extLst>
          </p:nvPr>
        </p:nvGraphicFramePr>
        <p:xfrm>
          <a:off x="6804248" y="3501008"/>
          <a:ext cx="1729234" cy="1103313"/>
        </p:xfrm>
        <a:graphic>
          <a:graphicData uri="http://schemas.openxmlformats.org/presentationml/2006/ole">
            <p:oleObj spid="_x0000_s2059" name="Точечный рисунок" r:id="rId7" imgW="7887801" imgH="3591426" progId="PBrush">
              <p:embed/>
            </p:oleObj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3455"/>
            <a:ext cx="1487165" cy="179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9890" y="3378994"/>
            <a:ext cx="8445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752" y="3317875"/>
            <a:ext cx="950391" cy="76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3933"/>
            <a:ext cx="936103" cy="73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133" y="1965415"/>
            <a:ext cx="86006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181" y="4630082"/>
            <a:ext cx="797969" cy="7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083" y="4630083"/>
            <a:ext cx="967059" cy="79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22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400" dirty="0">
                <a:solidFill>
                  <a:srgbClr val="FFFF00"/>
                </a:solidFill>
                <a:latin typeface="Monotype Corsiva" pitchFamily="64" charset="0"/>
              </a:rPr>
              <a:t>Изобразите схему последовательного соединения элементов :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569" y="4221088"/>
            <a:ext cx="93610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4190472"/>
            <a:ext cx="1037890" cy="11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2849" y="2392505"/>
            <a:ext cx="1008112" cy="117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1079724" cy="115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392505"/>
            <a:ext cx="1224136" cy="10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92505"/>
            <a:ext cx="1079724" cy="117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Рисунок 9" descr="http://class-fizika.narod.ru/8_class/8_urok/8_el/63a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60" y="5517232"/>
            <a:ext cx="1830648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lass-fizika.narod.ru/8_class/8_urok/8_el/6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93391"/>
            <a:ext cx="1829978" cy="88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class-fizika.narod.ru/8_class/8_urok/8_el/63b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06286"/>
            <a:ext cx="1872208" cy="875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088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8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Соедините лампочки параллельно:</a:t>
            </a:r>
            <a:br>
              <a:rPr lang="ru-RU" altLang="ru-RU" sz="48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</a:br>
            <a:endParaRPr lang="ru-RU" sz="4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60" y="3429000"/>
            <a:ext cx="1037890" cy="11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1037890" cy="11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1037890" cy="11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376" y="1852432"/>
            <a:ext cx="1037890" cy="11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995" y="1829271"/>
            <a:ext cx="1224136" cy="10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407" y="3429000"/>
            <a:ext cx="1079724" cy="115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Рисунок 11" descr="http://class-fizika.narod.ru/8_class/8_urok/8_el/10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605" y="5336293"/>
            <a:ext cx="1683802" cy="97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class-fizika.narod.ru/8_class/8_urok/8_el/10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36293"/>
            <a:ext cx="1800200" cy="97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class-fizika.narod.ru/8_class/8_urok/8_el/6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580" y="5336293"/>
            <a:ext cx="1923835" cy="973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63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altLang="ru-RU" sz="4400" dirty="0">
                <a:solidFill>
                  <a:srgbClr val="FFFF00"/>
                </a:solidFill>
                <a:latin typeface="Monotype Corsiva" pitchFamily="64" charset="0"/>
              </a:rPr>
              <a:t>Соедините звонки так, чтобы их можно было включать отдельно друг от друга:</a:t>
            </a:r>
            <a:br>
              <a:rPr lang="ru-RU" altLang="ru-RU" sz="4400" dirty="0">
                <a:solidFill>
                  <a:srgbClr val="FFFF00"/>
                </a:solidFill>
                <a:latin typeface="Monotype Corsiva" pitchFamily="64" charset="0"/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125" y="3002956"/>
            <a:ext cx="1102003" cy="85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02957"/>
            <a:ext cx="1080120" cy="85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8802" y="4509120"/>
            <a:ext cx="1055326" cy="80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577" y="4430798"/>
            <a:ext cx="1070311" cy="88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22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  <a:t>Сила тока. Единицы силы тока.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99715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altLang="ru-RU" sz="2800" b="1" dirty="0">
                <a:latin typeface="Tahoma" pitchFamily="34" charset="0"/>
              </a:rPr>
              <a:t>Заряд, протекающий через данное поперечное сечение проводника в единицу времени, характеризует </a:t>
            </a:r>
            <a:r>
              <a:rPr lang="ru-RU" altLang="ru-RU" sz="2800" b="1" dirty="0" smtClean="0">
                <a:latin typeface="Tahoma" pitchFamily="34" charset="0"/>
              </a:rPr>
              <a:t>     </a:t>
            </a:r>
            <a:r>
              <a:rPr lang="ru-RU" altLang="ru-RU" sz="2800" b="1" dirty="0" smtClean="0">
                <a:solidFill>
                  <a:srgbClr val="FFFF00"/>
                </a:solidFill>
                <a:latin typeface="Tahoma" pitchFamily="34" charset="0"/>
              </a:rPr>
              <a:t>силу тока .  </a:t>
            </a:r>
            <a:r>
              <a:rPr lang="ru-RU" altLang="ru-RU" sz="2800" b="1" dirty="0" smtClean="0">
                <a:latin typeface="Tahoma" pitchFamily="34" charset="0"/>
              </a:rPr>
              <a:t>Обозначается  </a:t>
            </a:r>
            <a:r>
              <a:rPr lang="en-US" altLang="ru-RU" sz="2800" b="1" dirty="0" smtClean="0">
                <a:latin typeface="Tahoma" pitchFamily="34" charset="0"/>
              </a:rPr>
              <a:t>I.</a:t>
            </a:r>
            <a:endParaRPr lang="ru-RU" altLang="ru-RU" sz="2800" b="1" dirty="0" smtClean="0">
              <a:latin typeface="Tahoma" pitchFamily="34" charset="0"/>
            </a:endParaRPr>
          </a:p>
          <a:p>
            <a:pPr marL="137160" indent="0">
              <a:buNone/>
            </a:pPr>
            <a:r>
              <a:rPr lang="ru-RU" altLang="ru-RU" sz="2800" b="1" dirty="0" smtClean="0">
                <a:latin typeface="Tahoma" pitchFamily="34" charset="0"/>
              </a:rPr>
              <a:t>Измеряется в амперах  1А=1Кл/1с в честь Андре Мари Ампера.</a:t>
            </a:r>
            <a:endParaRPr lang="ru-RU" altLang="ru-RU" sz="2800" b="1" dirty="0">
              <a:latin typeface="Tahoma" pitchFamily="34" charset="0"/>
            </a:endParaRPr>
          </a:p>
          <a:p>
            <a:endParaRPr lang="ru-RU" dirty="0"/>
          </a:p>
        </p:txBody>
      </p:sp>
      <p:pic>
        <p:nvPicPr>
          <p:cNvPr id="5" name="Picture 7" descr="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6260" y="1340768"/>
            <a:ext cx="2664916" cy="12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909" y="2780928"/>
            <a:ext cx="25923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mp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909" y="4581128"/>
            <a:ext cx="1517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63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</TotalTime>
  <Words>418</Words>
  <Application>Microsoft Office PowerPoint</Application>
  <PresentationFormat>Экран (4:3)</PresentationFormat>
  <Paragraphs>99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Апекс</vt:lpstr>
      <vt:lpstr>Точечный рисунок</vt:lpstr>
      <vt:lpstr>Законы постоянного электрического тока</vt:lpstr>
      <vt:lpstr>  Знать физику – значит уметь решать задачи.</vt:lpstr>
      <vt:lpstr>Вопросы:</vt:lpstr>
      <vt:lpstr>Назовите электрические приборы </vt:lpstr>
      <vt:lpstr>Найдите условное обозначение </vt:lpstr>
      <vt:lpstr>Изобразите схему последовательного соединения элементов :</vt:lpstr>
      <vt:lpstr>Соедините лампочки параллельно: </vt:lpstr>
      <vt:lpstr>Соедините звонки так, чтобы их можно было включать отдельно друг от друга: </vt:lpstr>
      <vt:lpstr>Сила тока. Единицы силы тока.</vt:lpstr>
      <vt:lpstr>Амперметр – прибор для измерения силы тока. Определите цену деления амперметра:</vt:lpstr>
      <vt:lpstr>Амперметр  включается в цепь последовательно.</vt:lpstr>
      <vt:lpstr>Напряжение. Единицы напряжения.</vt:lpstr>
      <vt:lpstr>Вольтметр – прибор для измерения напряжения. Включается  в цепь параллельно:</vt:lpstr>
      <vt:lpstr>Определите цену деления вольтметра </vt:lpstr>
      <vt:lpstr>Сравнение работы гравитационной силы и электрической силы: </vt:lpstr>
      <vt:lpstr>Закон Ома</vt:lpstr>
      <vt:lpstr>Сопротивление </vt:lpstr>
      <vt:lpstr>Сопротивление  зависит от удельного электрического сопротивления, длины и площади поперечного сечения проводника</vt:lpstr>
      <vt:lpstr>Закон Джоуля - Ленца</vt:lpstr>
      <vt:lpstr>Заполните пропуски в формулах</vt:lpstr>
      <vt:lpstr>Найдите  единицы  физических величин</vt:lpstr>
      <vt:lpstr>Переведите в систему СИ: </vt:lpstr>
      <vt:lpstr>Задача 1  При прохождении одинакового количества электричества в одном проводнике совершена работа 400 Дж, а в другом - 800 Дж. На каком проводнике напряжение больше? Во сколько раз? </vt:lpstr>
      <vt:lpstr>Задача 2    Определите напряжение на участке цепи, если при прохождении по нему заряда в 30 Кл током была совершена работа 9 кДж. </vt:lpstr>
      <vt:lpstr>Задача 3     При переносе 120 Кл электричества из одной точки электрической цепи в другую за 10 мин совершена работа 1800 Дж. Определите напряжение и си­лу тока в цепи. </vt:lpstr>
      <vt:lpstr>Найдите ошибку</vt:lpstr>
      <vt:lpstr>Объясните  занимательный опыт    с фруктами и овощами</vt:lpstr>
      <vt:lpstr>Домашнее задание : </vt:lpstr>
      <vt:lpstr>Спасибо за урок! Успехов!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любой науке,  в любом искусстве  лучший учитель - опыт...</dc:title>
  <dc:creator>Ирина</dc:creator>
  <cp:lastModifiedBy>re</cp:lastModifiedBy>
  <cp:revision>28</cp:revision>
  <dcterms:created xsi:type="dcterms:W3CDTF">2014-02-15T10:48:11Z</dcterms:created>
  <dcterms:modified xsi:type="dcterms:W3CDTF">2014-04-15T18:11:59Z</dcterms:modified>
</cp:coreProperties>
</file>