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9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285860"/>
            <a:ext cx="8229600" cy="1714512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>Итоговое повторение.</a:t>
            </a:r>
            <a:br>
              <a:rPr lang="ru-RU" sz="4800" b="1" dirty="0" smtClean="0"/>
            </a:br>
            <a:r>
              <a:rPr lang="ru-RU" sz="4800" b="1" dirty="0" smtClean="0"/>
              <a:t/>
            </a:r>
            <a:br>
              <a:rPr lang="ru-RU" sz="4800" b="1" dirty="0" smtClean="0"/>
            </a:b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2214554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i="1" dirty="0" smtClean="0">
                <a:solidFill>
                  <a:schemeClr val="accent1">
                    <a:lumMod val="75000"/>
                  </a:schemeClr>
                </a:solidFill>
              </a:rPr>
              <a:t>Геометрический смысл производной. </a:t>
            </a:r>
          </a:p>
          <a:p>
            <a:pPr algn="ctr">
              <a:buNone/>
            </a:pPr>
            <a:r>
              <a:rPr lang="ru-RU" sz="4400" b="1" i="1" dirty="0" smtClean="0">
                <a:solidFill>
                  <a:schemeClr val="accent1">
                    <a:lumMod val="75000"/>
                  </a:schemeClr>
                </a:solidFill>
              </a:rPr>
              <a:t>Применение производной</a:t>
            </a:r>
            <a:r>
              <a:rPr lang="ru-RU" sz="4400" b="1" dirty="0" smtClean="0"/>
              <a:t>.</a:t>
            </a:r>
            <a:endParaRPr lang="ru-RU" sz="4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1428736"/>
            <a:ext cx="8229600" cy="72547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Задание 5. ( В 8 )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Содержимое 7" descr="http://reshuege.ru/get_file?id=6105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428868"/>
            <a:ext cx="2528883" cy="217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>
          <a:xfrm>
            <a:off x="4286248" y="1643050"/>
            <a:ext cx="4038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На рисунке изображен график производной функции </a:t>
            </a:r>
            <a:r>
              <a:rPr lang="en-US" i="1" dirty="0" smtClean="0"/>
              <a:t>f(x)</a:t>
            </a:r>
            <a:r>
              <a:rPr lang="ru-RU" dirty="0" smtClean="0"/>
              <a:t> . Найдите абсциссу точки, в которой касательная к графику</a:t>
            </a:r>
            <a:r>
              <a:rPr lang="en-US" dirty="0" smtClean="0"/>
              <a:t>    </a:t>
            </a:r>
            <a:r>
              <a:rPr lang="ru-RU" dirty="0" smtClean="0"/>
              <a:t> </a:t>
            </a:r>
            <a:r>
              <a:rPr lang="en-US" i="1" dirty="0" smtClean="0"/>
              <a:t>y=f(x)</a:t>
            </a:r>
            <a:r>
              <a:rPr lang="ru-RU" i="1" dirty="0" smtClean="0"/>
              <a:t> </a:t>
            </a:r>
            <a:r>
              <a:rPr lang="ru-RU" dirty="0" smtClean="0"/>
              <a:t>параллельна прямой </a:t>
            </a:r>
            <a:r>
              <a:rPr lang="ru-RU" i="1" dirty="0" smtClean="0"/>
              <a:t> </a:t>
            </a:r>
            <a:r>
              <a:rPr lang="en-US" i="1" dirty="0" smtClean="0"/>
              <a:t>y=2x-2</a:t>
            </a:r>
            <a:r>
              <a:rPr lang="ru-RU" dirty="0" smtClean="0"/>
              <a:t> или совпадает с ней.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Задание 5. ( В 8 )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/>
              <a:t>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http://reshuege.ru/get_file?id=6578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2143116"/>
            <a:ext cx="2671759" cy="2605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857620" y="1357298"/>
            <a:ext cx="4181476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3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Решение.</a:t>
            </a:r>
            <a:endParaRPr lang="ru-RU" sz="3800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/>
              <a:t>    </a:t>
            </a:r>
            <a:r>
              <a:rPr lang="ru-RU" dirty="0" smtClean="0"/>
              <a:t>Значение производной в точке касания равно угловому коэффициенту касательной. Поскольку касательная параллельна прямой   </a:t>
            </a:r>
            <a:r>
              <a:rPr lang="ru-RU" i="1" dirty="0" smtClean="0"/>
              <a:t> у=2х-2     </a:t>
            </a:r>
            <a:r>
              <a:rPr lang="ru-RU" dirty="0" smtClean="0"/>
              <a:t>или совпадает с ней, она имеет угловой коэффициент равный 2 и               Осталось найти, при каких значениях </a:t>
            </a:r>
            <a:r>
              <a:rPr lang="ru-RU" i="1" dirty="0" smtClean="0"/>
              <a:t> </a:t>
            </a:r>
            <a:r>
              <a:rPr lang="ru-RU" i="1" dirty="0" err="1" smtClean="0"/>
              <a:t>х</a:t>
            </a:r>
            <a:r>
              <a:rPr lang="ru-RU" i="1" dirty="0" smtClean="0"/>
              <a:t> </a:t>
            </a:r>
            <a:r>
              <a:rPr lang="ru-RU" dirty="0" smtClean="0"/>
              <a:t> производная принимает значение 2. Искомая точка            .</a:t>
            </a:r>
          </a:p>
          <a:p>
            <a:pPr>
              <a:buNone/>
            </a:pPr>
            <a:r>
              <a:rPr lang="en-US" dirty="0" smtClean="0"/>
              <a:t>             </a:t>
            </a:r>
            <a:r>
              <a:rPr lang="ru-RU" dirty="0" smtClean="0"/>
              <a:t>Ответ: 5.</a:t>
            </a:r>
          </a:p>
          <a:p>
            <a:endParaRPr lang="ru-RU" dirty="0"/>
          </a:p>
        </p:txBody>
      </p:sp>
      <p:pic>
        <p:nvPicPr>
          <p:cNvPr id="6" name="Рисунок 5" descr="http://reshuege.ru/formula/6b/6b52d28cd477c55987811bacddc9a633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3786190"/>
            <a:ext cx="785818" cy="31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reshuege.ru/formula/aa/aa8e0bd537a2ce00f5837bba30ce164c.pn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98" y="4857760"/>
            <a:ext cx="714380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57158" y="64291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Задание 6. ( В 8 ).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Содержимое 7" descr="task-6/ps/task-6.9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2428868"/>
            <a:ext cx="3244669" cy="251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На рисунке изображен график                    —      производной функции          , определенной на интервале  (-5; 7). Найдите промежутки убывания функции       . В ответе укажите сумму целых точек, входящих в эти промежутки.</a:t>
            </a:r>
          </a:p>
          <a:p>
            <a:endParaRPr lang="ru-RU" dirty="0"/>
          </a:p>
        </p:txBody>
      </p:sp>
      <p:pic>
        <p:nvPicPr>
          <p:cNvPr id="9" name="Рисунок 8" descr="y=f'(x)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2285992"/>
            <a:ext cx="1071570" cy="309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f(x)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60" y="2928934"/>
            <a:ext cx="571504" cy="323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f(x)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22" y="4572008"/>
            <a:ext cx="500066" cy="323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78581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Задание 6. ( В 8 ).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/>
          </a:p>
        </p:txBody>
      </p:sp>
      <p:pic>
        <p:nvPicPr>
          <p:cNvPr id="8" name="Содержимое 7" descr="task-6/ps/task-6.9"/>
          <p:cNvPicPr>
            <a:picLocks noGrp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1000100" y="2428868"/>
            <a:ext cx="2928958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>
          <a:xfrm>
            <a:off x="3786182" y="1643050"/>
            <a:ext cx="4286280" cy="488315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Решение.</a:t>
            </a:r>
            <a:endParaRPr lang="ru-RU" sz="3200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  <a:r>
              <a:rPr lang="ru-RU" dirty="0" smtClean="0"/>
              <a:t>Т. к. промежуткам </a:t>
            </a:r>
            <a:r>
              <a:rPr lang="en-US" dirty="0" smtClean="0"/>
              <a:t>         </a:t>
            </a:r>
            <a:r>
              <a:rPr lang="ru-RU" dirty="0" smtClean="0"/>
              <a:t>убывания функции </a:t>
            </a:r>
            <a:r>
              <a:rPr lang="en-US" dirty="0" smtClean="0"/>
              <a:t>  </a:t>
            </a:r>
            <a:r>
              <a:rPr lang="ru-RU" dirty="0" smtClean="0"/>
              <a:t>соответствует отрицательное значение производной, то по данному графику целых точек 9.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9" name="Блок-схема: узел 8"/>
          <p:cNvSpPr/>
          <p:nvPr/>
        </p:nvSpPr>
        <p:spPr>
          <a:xfrm>
            <a:off x="1785918" y="4500570"/>
            <a:ext cx="71438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узел 9"/>
          <p:cNvSpPr/>
          <p:nvPr/>
        </p:nvSpPr>
        <p:spPr>
          <a:xfrm flipH="1">
            <a:off x="2000232" y="4643446"/>
            <a:ext cx="45719" cy="7143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узел 10"/>
          <p:cNvSpPr/>
          <p:nvPr/>
        </p:nvSpPr>
        <p:spPr>
          <a:xfrm>
            <a:off x="2357422" y="4500570"/>
            <a:ext cx="71438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узел 11"/>
          <p:cNvSpPr/>
          <p:nvPr/>
        </p:nvSpPr>
        <p:spPr>
          <a:xfrm>
            <a:off x="2571736" y="4643446"/>
            <a:ext cx="71438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2714612" y="4214818"/>
            <a:ext cx="71438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2928926" y="4286256"/>
            <a:ext cx="71438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3071802" y="4572008"/>
            <a:ext cx="71438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узел 15"/>
          <p:cNvSpPr/>
          <p:nvPr/>
        </p:nvSpPr>
        <p:spPr>
          <a:xfrm>
            <a:off x="3286116" y="4429132"/>
            <a:ext cx="71438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узел 16"/>
          <p:cNvSpPr/>
          <p:nvPr/>
        </p:nvSpPr>
        <p:spPr>
          <a:xfrm>
            <a:off x="2214546" y="4214818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4282" y="1071546"/>
            <a:ext cx="8229600" cy="79690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Задание 1. ( В 8)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6" descr="b8_1_minus_101.0.eps"/>
          <p:cNvPicPr>
            <a:picLocks noGrp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527269" y="2317946"/>
            <a:ext cx="3517461" cy="3136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4643438" y="1357298"/>
            <a:ext cx="421008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На рисунке изображён график функции              и двенадцать точек на оси абсцисс:  ,  ,  ,…,   . В скольких из этих точек производная функции     : а) отрицательна,</a:t>
            </a:r>
          </a:p>
          <a:p>
            <a:pPr>
              <a:buNone/>
            </a:pPr>
            <a:r>
              <a:rPr lang="ru-RU" dirty="0" smtClean="0"/>
              <a:t>     б) положительна?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8" name="Рисунок 7" descr="http://reshuege.ru/formula/aa/aa687da0086c1ea060a8838e24611319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3500438"/>
            <a:ext cx="142876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reshuege.ru/formula/87/8732099f74d777a67257cb2f04ead3d8.pn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00826" y="3500438"/>
            <a:ext cx="142876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reshuege.ru/formula/28/28c5eac946471f68eefb01f7a53b1844.pn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15140" y="3500438"/>
            <a:ext cx="142876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reshuege.ru/formula/bd/bd18434a3a9d2cf410cdbdd6ae7c0487.pn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358082" y="3500438"/>
            <a:ext cx="200025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http://reshuege.ru/formula/50/50bbd36e1fd2333108437a2ca378be62.png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143900" y="4143380"/>
            <a:ext cx="357190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http://reshuege.ru/formula/7c/7c1c9491ba7c6e8d6d2cfa82e39b22ca.png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429520" y="2643182"/>
            <a:ext cx="857256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500034" y="50004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Задание 1. ( В 8)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000496" y="1571612"/>
            <a:ext cx="3657600" cy="4572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46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Решение.</a:t>
            </a:r>
            <a:endParaRPr lang="ru-RU" sz="4600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/>
              <a:t>    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en-US" dirty="0" smtClean="0"/>
              <a:t>    </a:t>
            </a:r>
            <a:r>
              <a:rPr lang="ru-RU" dirty="0" smtClean="0"/>
              <a:t>а) Отрицательным значениям производной соответствуют интервалы, на которых функция   убывает. В этих интервалах лежат точки                                 </a:t>
            </a:r>
            <a:r>
              <a:rPr lang="en-US" dirty="0" smtClean="0"/>
              <a:t> </a:t>
            </a:r>
            <a:r>
              <a:rPr lang="ru-RU" dirty="0" smtClean="0"/>
              <a:t>Таких точек 7</a:t>
            </a:r>
            <a:r>
              <a:rPr lang="en-US" dirty="0" smtClean="0"/>
              <a:t> (</a:t>
            </a:r>
            <a:r>
              <a:rPr lang="ru-RU" dirty="0" smtClean="0"/>
              <a:t>синие). </a:t>
            </a:r>
          </a:p>
          <a:p>
            <a:pPr>
              <a:buNone/>
            </a:pPr>
            <a:r>
              <a:rPr lang="ru-RU" dirty="0" smtClean="0"/>
              <a:t>     б) Положительным значениям производной соответствуют интервалы, на которых функция возрастает. В этих интервалах лежат точки х</a:t>
            </a:r>
            <a:r>
              <a:rPr lang="ru-RU" baseline="-25000" dirty="0" smtClean="0"/>
              <a:t>1</a:t>
            </a:r>
            <a:r>
              <a:rPr lang="ru-RU" dirty="0" smtClean="0"/>
              <a:t>, х</a:t>
            </a:r>
            <a:r>
              <a:rPr lang="ru-RU" baseline="-25000" dirty="0" smtClean="0"/>
              <a:t>2</a:t>
            </a:r>
            <a:r>
              <a:rPr lang="ru-RU" dirty="0" smtClean="0"/>
              <a:t>, х</a:t>
            </a:r>
            <a:r>
              <a:rPr lang="ru-RU" baseline="-25000" dirty="0" smtClean="0"/>
              <a:t>3</a:t>
            </a:r>
            <a:r>
              <a:rPr lang="ru-RU" dirty="0" smtClean="0"/>
              <a:t>, х</a:t>
            </a:r>
            <a:r>
              <a:rPr lang="ru-RU" baseline="-25000" dirty="0" smtClean="0"/>
              <a:t>9</a:t>
            </a:r>
            <a:r>
              <a:rPr lang="ru-RU" dirty="0" smtClean="0"/>
              <a:t>, х</a:t>
            </a:r>
            <a:r>
              <a:rPr lang="ru-RU" baseline="-25000" dirty="0" smtClean="0"/>
              <a:t>10</a:t>
            </a:r>
            <a:r>
              <a:rPr lang="ru-RU" dirty="0" smtClean="0"/>
              <a:t>. Таких точек 5 (красные).</a:t>
            </a:r>
          </a:p>
          <a:p>
            <a:pPr>
              <a:buNone/>
            </a:pPr>
            <a:r>
              <a:rPr lang="ru-RU" dirty="0" smtClean="0"/>
              <a:t>         </a:t>
            </a:r>
          </a:p>
          <a:p>
            <a:pPr algn="ctr">
              <a:buNone/>
            </a:pPr>
            <a:r>
              <a:rPr lang="ru-RU" dirty="0" smtClean="0"/>
              <a:t> Ответ: а)7, б) 5.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6" name="Содержимое 6" descr="b8_1_minus_101.0.eps"/>
          <p:cNvPicPr>
            <a:picLocks noGrp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571472" y="2285992"/>
            <a:ext cx="3517461" cy="3136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reshuege.ru/formula/91/91daad3de3ec6b26faca1230775ec1e9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3357562"/>
            <a:ext cx="1928826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Блок-схема: узел 7"/>
          <p:cNvSpPr/>
          <p:nvPr/>
        </p:nvSpPr>
        <p:spPr>
          <a:xfrm>
            <a:off x="1500166" y="2500306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узел 8"/>
          <p:cNvSpPr/>
          <p:nvPr/>
        </p:nvSpPr>
        <p:spPr>
          <a:xfrm>
            <a:off x="2786050" y="3857628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узел 12"/>
          <p:cNvSpPr/>
          <p:nvPr/>
        </p:nvSpPr>
        <p:spPr>
          <a:xfrm>
            <a:off x="3000364" y="4143380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3500430" y="3929066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узел 14"/>
          <p:cNvSpPr/>
          <p:nvPr/>
        </p:nvSpPr>
        <p:spPr>
          <a:xfrm>
            <a:off x="3643306" y="4214818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Блок-схема: узел 15"/>
          <p:cNvSpPr/>
          <p:nvPr/>
        </p:nvSpPr>
        <p:spPr>
          <a:xfrm flipV="1">
            <a:off x="785786" y="3714752"/>
            <a:ext cx="71437" cy="71441"/>
          </a:xfrm>
          <a:prstGeom prst="flowChartConnector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7" name="Блок-схема: узел 16"/>
          <p:cNvSpPr/>
          <p:nvPr/>
        </p:nvSpPr>
        <p:spPr>
          <a:xfrm flipV="1">
            <a:off x="1071538" y="2786058"/>
            <a:ext cx="71438" cy="97157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узел 17"/>
          <p:cNvSpPr/>
          <p:nvPr/>
        </p:nvSpPr>
        <p:spPr>
          <a:xfrm>
            <a:off x="3143240" y="4071942"/>
            <a:ext cx="76208" cy="9335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узел 18"/>
          <p:cNvSpPr/>
          <p:nvPr/>
        </p:nvSpPr>
        <p:spPr>
          <a:xfrm>
            <a:off x="3286116" y="4000504"/>
            <a:ext cx="66684" cy="83832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узел 19"/>
          <p:cNvSpPr/>
          <p:nvPr/>
        </p:nvSpPr>
        <p:spPr>
          <a:xfrm>
            <a:off x="1285852" y="2643182"/>
            <a:ext cx="71438" cy="71438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Блок-схема: узел 21"/>
          <p:cNvSpPr/>
          <p:nvPr/>
        </p:nvSpPr>
        <p:spPr>
          <a:xfrm>
            <a:off x="2214546" y="3071810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лок-схема: узел 22"/>
          <p:cNvSpPr/>
          <p:nvPr/>
        </p:nvSpPr>
        <p:spPr>
          <a:xfrm>
            <a:off x="2000232" y="2786058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Задание 2. ( В 8 )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1357290" y="1600200"/>
            <a:ext cx="6215106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    </a:t>
            </a:r>
          </a:p>
          <a:p>
            <a:pPr>
              <a:buNone/>
            </a:pPr>
            <a:r>
              <a:rPr lang="ru-RU" dirty="0" smtClean="0"/>
              <a:t>        </a:t>
            </a:r>
            <a:r>
              <a:rPr lang="ru-RU" sz="2800" dirty="0" smtClean="0"/>
              <a:t>Прямая                 </a:t>
            </a:r>
            <a:r>
              <a:rPr lang="en-US" sz="2800" dirty="0" smtClean="0"/>
              <a:t> </a:t>
            </a:r>
            <a:r>
              <a:rPr lang="ru-RU" sz="2800" dirty="0" smtClean="0"/>
              <a:t>параллельна                       касательной  к графику функции </a:t>
            </a:r>
            <a:endParaRPr lang="en-US" sz="2800" dirty="0" smtClean="0"/>
          </a:p>
          <a:p>
            <a:pPr>
              <a:buNone/>
            </a:pPr>
            <a:r>
              <a:rPr lang="ru-RU" sz="2800" dirty="0" smtClean="0"/>
              <a:t>                    </a:t>
            </a:r>
            <a:endParaRPr lang="en-US" sz="2800" dirty="0" smtClean="0"/>
          </a:p>
          <a:p>
            <a:pPr>
              <a:buNone/>
            </a:pPr>
            <a:r>
              <a:rPr lang="ru-RU" sz="2800" dirty="0" smtClean="0"/>
              <a:t> </a:t>
            </a:r>
            <a:r>
              <a:rPr lang="en-US" sz="2800" dirty="0" smtClean="0"/>
              <a:t>    </a:t>
            </a:r>
            <a:r>
              <a:rPr lang="ru-RU" sz="2800" dirty="0" smtClean="0"/>
              <a:t>Найдите абсциссу   точки касания. </a:t>
            </a:r>
          </a:p>
          <a:p>
            <a:pPr>
              <a:buNone/>
            </a:pPr>
            <a:r>
              <a:rPr lang="ru-RU" sz="2800" b="1" dirty="0" smtClean="0"/>
              <a:t> </a:t>
            </a:r>
            <a:endParaRPr lang="ru-RU" sz="2800" dirty="0"/>
          </a:p>
        </p:txBody>
      </p:sp>
      <p:pic>
        <p:nvPicPr>
          <p:cNvPr id="10" name="Рисунок 9" descr="http://reshuege.ru/formula/ce/ce58d46c5d27ef6c053f03c697667bea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2214554"/>
            <a:ext cx="1071570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reshuege.ru/formula/5f/5f65b24ab9503ea5d55172207dc966a1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3143248"/>
            <a:ext cx="164307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Задание 2. ( В 8 )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28596" y="1714488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Решение.</a:t>
            </a:r>
            <a:endParaRPr lang="ru-RU" sz="3200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/>
              <a:t>    Значение производной в точке касания равно угловому коэффициенту касательной. Поскольку касательная параллельна прямой                 , их угловые коэффициенты равны. Поэтому абсцисса точки касания находится из уравнения          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</a:t>
            </a:r>
          </a:p>
          <a:p>
            <a:pPr>
              <a:buNone/>
            </a:pPr>
            <a:r>
              <a:rPr lang="ru-RU" dirty="0" smtClean="0"/>
              <a:t>                                       Ответ: 0,5.</a:t>
            </a:r>
          </a:p>
          <a:p>
            <a:endParaRPr lang="ru-RU" dirty="0"/>
          </a:p>
        </p:txBody>
      </p:sp>
      <p:pic>
        <p:nvPicPr>
          <p:cNvPr id="6" name="Рисунок 5" descr="http://reshuege.ru/formula/ce/ce58d46c5d27ef6c053f03c697667bea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3071810"/>
            <a:ext cx="1143008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reshuege.ru/formula/c8/c8609f864228c13c1f3999e1095435a1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3786190"/>
            <a:ext cx="642942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reshuege.ru/formula/f9/f950aeef7e448d7453ee50c2e622bb61.pn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0298" y="4357694"/>
            <a:ext cx="3143272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Задание 3. ( В 8 )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9" name="Содержимое 8" descr="http://reshuege.ru/get_file?id=5535"/>
          <p:cNvPicPr>
            <a:picLocks noGrp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1428728" y="1857364"/>
            <a:ext cx="1857387" cy="3129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одержимое 7"/>
          <p:cNvSpPr>
            <a:spLocks noGrp="1"/>
          </p:cNvSpPr>
          <p:nvPr>
            <p:ph sz="quarter" idx="2"/>
          </p:nvPr>
        </p:nvSpPr>
        <p:spPr>
          <a:xfrm>
            <a:off x="4143372" y="1571612"/>
            <a:ext cx="4038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     На рисунке изображён график функции </a:t>
            </a:r>
            <a:r>
              <a:rPr lang="ru-RU" sz="2800" i="1" dirty="0" err="1" smtClean="0"/>
              <a:t>y=f</a:t>
            </a:r>
            <a:r>
              <a:rPr lang="ru-RU" sz="2800" i="1" dirty="0" smtClean="0"/>
              <a:t>(</a:t>
            </a:r>
            <a:r>
              <a:rPr lang="ru-RU" sz="2800" i="1" dirty="0" err="1" smtClean="0"/>
              <a:t>x</a:t>
            </a:r>
            <a:r>
              <a:rPr lang="ru-RU" sz="2800" i="1" dirty="0" smtClean="0"/>
              <a:t>)</a:t>
            </a:r>
            <a:r>
              <a:rPr lang="ru-RU" sz="2800" dirty="0" smtClean="0"/>
              <a:t> и касательная к нему в точке с абсциссой </a:t>
            </a:r>
            <a:r>
              <a:rPr lang="ru-RU" sz="2800" i="1" dirty="0" smtClean="0"/>
              <a:t>x</a:t>
            </a:r>
            <a:r>
              <a:rPr lang="ru-RU" sz="2800" baseline="-25000" dirty="0" smtClean="0"/>
              <a:t>0</a:t>
            </a:r>
            <a:r>
              <a:rPr lang="ru-RU" sz="2800" dirty="0" smtClean="0"/>
              <a:t>. Найдите значение производной функции </a:t>
            </a:r>
            <a:r>
              <a:rPr lang="ru-RU" sz="2800" i="1" dirty="0" err="1" smtClean="0"/>
              <a:t>f</a:t>
            </a:r>
            <a:r>
              <a:rPr lang="ru-RU" sz="2800" i="1" dirty="0" smtClean="0"/>
              <a:t>(</a:t>
            </a:r>
            <a:r>
              <a:rPr lang="ru-RU" sz="2800" i="1" dirty="0" err="1" smtClean="0"/>
              <a:t>x</a:t>
            </a:r>
            <a:r>
              <a:rPr lang="ru-RU" sz="2800" i="1" dirty="0" smtClean="0"/>
              <a:t>)</a:t>
            </a:r>
            <a:r>
              <a:rPr lang="ru-RU" sz="2800" dirty="0" smtClean="0"/>
              <a:t> в точке </a:t>
            </a:r>
            <a:r>
              <a:rPr lang="ru-RU" sz="2800" i="1" dirty="0" smtClean="0"/>
              <a:t>x</a:t>
            </a:r>
            <a:r>
              <a:rPr lang="ru-RU" sz="2800" baseline="-25000" dirty="0" smtClean="0"/>
              <a:t>0</a:t>
            </a:r>
            <a:r>
              <a:rPr lang="ru-RU" sz="2800" dirty="0" smtClean="0"/>
              <a:t>.</a:t>
            </a:r>
          </a:p>
          <a:p>
            <a:endParaRPr lang="ru-RU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Задание 3. ( В 8 )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2"/>
          </p:nvPr>
        </p:nvSpPr>
        <p:spPr>
          <a:xfrm>
            <a:off x="3214678" y="1000108"/>
            <a:ext cx="4500594" cy="514350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ru-RU" sz="41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Решение.</a:t>
            </a:r>
            <a:endParaRPr lang="ru-RU" sz="4100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ru-RU" dirty="0" smtClean="0"/>
              <a:t>Значение производной в точке касания равно угловому коэффициенту касательной, который в свою очередь равен тангенсу угла наклона данной касательной к оси абсцисс. Построим треугольник с вершинами в точках A (1; 2), B (1; −4), C(−2; −4). Угол наклона касательной к оси абсцисс будет равен тангенсу угла ACB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dirty="0" smtClean="0"/>
              <a:t>Ответ: 2.</a:t>
            </a:r>
            <a:endParaRPr lang="ru-RU" dirty="0"/>
          </a:p>
        </p:txBody>
      </p:sp>
      <p:pic>
        <p:nvPicPr>
          <p:cNvPr id="10" name="Рисунок 9" descr="http://reshuege.ru/formula/40/4001f202d97f5b3c87d0700cbe7eb6e8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4929198"/>
            <a:ext cx="3143272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Содержимое 10" descr="http://reshuege.ru/get_file?id=5536"/>
          <p:cNvPicPr>
            <a:picLocks noGrp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214414" y="2285992"/>
            <a:ext cx="1709729" cy="2867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1285860"/>
            <a:ext cx="8229600" cy="100013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Задание 4. ( В 8 )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Содержимое 7" descr="http://reshuege.ru/get_file?id=5532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214554"/>
            <a:ext cx="2028819" cy="2867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>
          <a:xfrm>
            <a:off x="4214810" y="2071678"/>
            <a:ext cx="4143404" cy="392909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На рисунке изображён график функции </a:t>
            </a:r>
            <a:r>
              <a:rPr lang="ru-RU" i="1" dirty="0" err="1" smtClean="0"/>
              <a:t>y=f</a:t>
            </a:r>
            <a:r>
              <a:rPr lang="ru-RU" i="1" dirty="0" smtClean="0"/>
              <a:t>(</a:t>
            </a:r>
            <a:r>
              <a:rPr lang="ru-RU" i="1" dirty="0" err="1" smtClean="0"/>
              <a:t>x</a:t>
            </a:r>
            <a:r>
              <a:rPr lang="ru-RU" i="1" dirty="0" smtClean="0"/>
              <a:t>)</a:t>
            </a:r>
            <a:r>
              <a:rPr lang="ru-RU" dirty="0" smtClean="0"/>
              <a:t> и касательная к нему в точке с абсциссой </a:t>
            </a:r>
            <a:r>
              <a:rPr lang="ru-RU" i="1" dirty="0" smtClean="0"/>
              <a:t>x</a:t>
            </a:r>
            <a:r>
              <a:rPr lang="ru-RU" baseline="-25000" dirty="0" smtClean="0"/>
              <a:t>0</a:t>
            </a:r>
            <a:r>
              <a:rPr lang="ru-RU" dirty="0" smtClean="0"/>
              <a:t>. Найдите значение производной функции </a:t>
            </a:r>
            <a:r>
              <a:rPr lang="ru-RU" i="1" dirty="0" err="1" smtClean="0"/>
              <a:t>f</a:t>
            </a:r>
            <a:r>
              <a:rPr lang="ru-RU" i="1" dirty="0" smtClean="0"/>
              <a:t>(</a:t>
            </a:r>
            <a:r>
              <a:rPr lang="ru-RU" i="1" dirty="0" err="1" smtClean="0"/>
              <a:t>x</a:t>
            </a:r>
            <a:r>
              <a:rPr lang="ru-RU" i="1" dirty="0" smtClean="0"/>
              <a:t>)</a:t>
            </a:r>
            <a:r>
              <a:rPr lang="ru-RU" dirty="0" smtClean="0"/>
              <a:t> в точке </a:t>
            </a:r>
            <a:r>
              <a:rPr lang="ru-RU" i="1" dirty="0" smtClean="0"/>
              <a:t>x</a:t>
            </a:r>
            <a:r>
              <a:rPr lang="ru-RU" baseline="-25000" dirty="0" smtClean="0"/>
              <a:t>0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Задание 4. ( В 8 )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Содержимое 7" descr="http://reshuege.ru/get_file?id=5531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2357430"/>
            <a:ext cx="1957381" cy="3010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>
          <a:xfrm>
            <a:off x="3643306" y="1500174"/>
            <a:ext cx="5143536" cy="504351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Решение.</a:t>
            </a:r>
            <a:endParaRPr lang="ru-RU" sz="3800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ru-RU" dirty="0" smtClean="0"/>
              <a:t>Значение производной в точке касания равно угловому коэффициенту касательной, который в свою очередь равен тангенсу угла наклона данной касательной к оси абсцисс. Построим треугольник с вершинами в точках </a:t>
            </a:r>
            <a:r>
              <a:rPr lang="ru-RU" i="1" dirty="0" smtClean="0"/>
              <a:t>A</a:t>
            </a:r>
            <a:r>
              <a:rPr lang="ru-RU" dirty="0" smtClean="0"/>
              <a:t> (−2; −9), </a:t>
            </a:r>
            <a:r>
              <a:rPr lang="ru-RU" i="1" dirty="0" smtClean="0"/>
              <a:t>B</a:t>
            </a:r>
            <a:r>
              <a:rPr lang="ru-RU" dirty="0" smtClean="0"/>
              <a:t> (−2; −3),</a:t>
            </a:r>
          </a:p>
          <a:p>
            <a:pPr>
              <a:buNone/>
            </a:pPr>
            <a:r>
              <a:rPr lang="ru-RU" i="1" dirty="0" smtClean="0"/>
              <a:t>      C</a:t>
            </a:r>
            <a:r>
              <a:rPr lang="ru-RU" dirty="0" smtClean="0"/>
              <a:t> (−5; −3). Угол наклона касательной к оси абсцисс будет равен углу, смежному с углом </a:t>
            </a:r>
            <a:r>
              <a:rPr lang="ru-RU" i="1" dirty="0" smtClean="0"/>
              <a:t>ACB</a:t>
            </a:r>
            <a:r>
              <a:rPr lang="ru-RU" dirty="0" smtClean="0"/>
              <a:t>. Поэтому 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. </a:t>
            </a:r>
          </a:p>
          <a:p>
            <a:pPr>
              <a:buNone/>
            </a:pPr>
            <a:r>
              <a:rPr lang="ru-RU" dirty="0" smtClean="0"/>
              <a:t>                    Ответ: -2.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11" name="Рисунок 10" descr="http://reshuege.ru/formula/f9/f97f87de9aff64586f96cf05df24ea6d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4857760"/>
            <a:ext cx="4071936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458</TotalTime>
  <Words>257</Words>
  <PresentationFormat>Экран (4:3)</PresentationFormat>
  <Paragraphs>63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Итоговое повторение.  </vt:lpstr>
      <vt:lpstr>Задание 1. ( В 8) </vt:lpstr>
      <vt:lpstr>Задание 1. ( В 8) </vt:lpstr>
      <vt:lpstr>Задание 2. ( В 8 ) </vt:lpstr>
      <vt:lpstr>Задание 2. ( В 8 ) </vt:lpstr>
      <vt:lpstr>Задание 3. ( В 8 )   </vt:lpstr>
      <vt:lpstr>Задание 3. ( В 8 ) </vt:lpstr>
      <vt:lpstr>Задание 4. ( В 8 )   </vt:lpstr>
      <vt:lpstr>Задание 4. ( В 8 ) </vt:lpstr>
      <vt:lpstr>Задание 5. ( В 8 )   </vt:lpstr>
      <vt:lpstr>Задание 5. ( В 8 )    </vt:lpstr>
      <vt:lpstr>Задание 6. ( В 8 ). </vt:lpstr>
      <vt:lpstr>Задание 6. ( В 8 ).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Mufasa</cp:lastModifiedBy>
  <cp:revision>86</cp:revision>
  <dcterms:modified xsi:type="dcterms:W3CDTF">2014-01-07T12:18:09Z</dcterms:modified>
</cp:coreProperties>
</file>