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1" r:id="rId3"/>
    <p:sldId id="264" r:id="rId4"/>
    <p:sldId id="270" r:id="rId5"/>
    <p:sldId id="269" r:id="rId6"/>
    <p:sldId id="274" r:id="rId7"/>
    <p:sldId id="268" r:id="rId8"/>
    <p:sldId id="267" r:id="rId9"/>
    <p:sldId id="266" r:id="rId10"/>
    <p:sldId id="265" r:id="rId11"/>
    <p:sldId id="277" r:id="rId12"/>
    <p:sldId id="276" r:id="rId13"/>
    <p:sldId id="271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1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rusmir.in.ua/tags/%F0%25F" TargetMode="External"/><Relationship Id="rId3" Type="http://schemas.openxmlformats.org/officeDocument/2006/relationships/hyperlink" Target="http://www.staratel.com/pictur" TargetMode="External"/><Relationship Id="rId7" Type="http://schemas.openxmlformats.org/officeDocument/2006/relationships/hyperlink" Target="http://rusmir.in.ua/tags/%F0%F3%F1%F1%EA%E0%FF+%E0%F0%EC%E8%FF/" TargetMode="External"/><Relationship Id="rId2" Type="http://schemas.openxmlformats.org/officeDocument/2006/relationships/hyperlink" Target="http://www.staratel.com/pictures/ruspaint/big/431-1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oth.org/enc/2/13_30.h" TargetMode="External"/><Relationship Id="rId5" Type="http://schemas.openxmlformats.org/officeDocument/2006/relationships/hyperlink" Target="http://enoth.org/enc/2/13_30.html" TargetMode="External"/><Relationship Id="rId10" Type="http://schemas.openxmlformats.org/officeDocument/2006/relationships/hyperlink" Target="http://www.runivers.ru/philosophy/chronograph/436463/" TargetMode="External"/><Relationship Id="rId4" Type="http://schemas.openxmlformats.org/officeDocument/2006/relationships/hyperlink" Target="http://forum.orthodox.com.ua/viewtopic.php?f=117&amp;t=10299" TargetMode="External"/><Relationship Id="rId9" Type="http://schemas.openxmlformats.org/officeDocument/2006/relationships/hyperlink" Target="http://www.artscroll.ru/page.php?al=Provody_novobrantsa_48880_kartin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692696"/>
            <a:ext cx="7632848" cy="3016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Либеральные реформы Александра 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II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истории в 8 классе)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458112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SzPct val="60000"/>
            </a:pP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Подготовила: учитель истории МБОУ «Средне-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Кушкетская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 СОШ»</a:t>
            </a:r>
          </a:p>
          <a:p>
            <a:pPr lvl="0">
              <a:spcBef>
                <a:spcPct val="20000"/>
              </a:spcBef>
              <a:buSzPct val="60000"/>
            </a:pP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Трокова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 Н.А.</a:t>
            </a:r>
          </a:p>
        </p:txBody>
      </p:sp>
    </p:spTree>
    <p:extLst>
      <p:ext uri="{BB962C8B-B14F-4D97-AF65-F5344CB8AC3E}">
        <p14:creationId xmlns:p14="http://schemas.microsoft.com/office/powerpoint/2010/main" val="1358094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rhiv.orthodoxy.org.ua/files/MILIUTIN_2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60" y="404664"/>
            <a:ext cx="244353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3570160"/>
            <a:ext cx="32403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Д.А. </a:t>
            </a:r>
            <a:r>
              <a:rPr lang="ru-RU" sz="3600" b="1" cap="none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Милютин</a:t>
            </a:r>
            <a:endParaRPr lang="ru-RU" sz="36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7864" y="836712"/>
            <a:ext cx="547260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dirty="0" smtClean="0">
                <a:solidFill>
                  <a:srgbClr val="FFFF00"/>
                </a:solidFill>
              </a:rPr>
              <a:t>Военные округа;</a:t>
            </a:r>
          </a:p>
          <a:p>
            <a:pPr marL="285750" indent="-285750">
              <a:buFontTx/>
              <a:buChar char="-"/>
            </a:pPr>
            <a:endParaRPr lang="ru-RU" sz="28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800" dirty="0" smtClean="0">
                <a:solidFill>
                  <a:srgbClr val="FFFF00"/>
                </a:solidFill>
              </a:rPr>
              <a:t>Военно-учебные заведения;</a:t>
            </a:r>
          </a:p>
          <a:p>
            <a:pPr marL="285750" indent="-285750">
              <a:buFontTx/>
              <a:buChar char="-"/>
            </a:pPr>
            <a:endParaRPr lang="ru-RU" sz="28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800" dirty="0" smtClean="0">
                <a:solidFill>
                  <a:srgbClr val="FFFF00"/>
                </a:solidFill>
              </a:rPr>
              <a:t>Воинский устав;</a:t>
            </a:r>
          </a:p>
          <a:p>
            <a:pPr marL="285750" indent="-285750">
              <a:buFontTx/>
              <a:buChar char="-"/>
            </a:pPr>
            <a:endParaRPr lang="ru-RU" sz="28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800" dirty="0" smtClean="0">
                <a:solidFill>
                  <a:srgbClr val="FFFF00"/>
                </a:solidFill>
              </a:rPr>
              <a:t>Перевооружение армии;</a:t>
            </a:r>
          </a:p>
          <a:p>
            <a:pPr marL="285750" indent="-285750">
              <a:buFontTx/>
              <a:buChar char="-"/>
            </a:pPr>
            <a:endParaRPr lang="ru-RU" sz="28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800" dirty="0" smtClean="0">
                <a:solidFill>
                  <a:srgbClr val="FFFF00"/>
                </a:solidFill>
              </a:rPr>
              <a:t>Всеобщая воинская повинность</a:t>
            </a:r>
          </a:p>
          <a:p>
            <a:pPr marL="285750" indent="-285750" algn="r">
              <a:buFontTx/>
              <a:buChar char="-"/>
            </a:pPr>
            <a:endParaRPr lang="ru-RU" sz="2800" dirty="0" smtClean="0">
              <a:solidFill>
                <a:srgbClr val="FFFF00"/>
              </a:solidFill>
            </a:endParaRPr>
          </a:p>
          <a:p>
            <a:pPr marL="285750" indent="-285750" algn="r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4577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ail.sovsekretno.ru/public/userfiles/images/06-2009/prosch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908"/>
            <a:ext cx="828092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5765500"/>
            <a:ext cx="86409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Проводы новобранца И.Е. Репин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7167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univers.ru/upload/iblock/821/MUniversit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35292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5884431"/>
            <a:ext cx="83529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5-ая Московская гимназия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411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8964488" cy="40010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«Продолжить фразу»</a:t>
            </a:r>
          </a:p>
          <a:p>
            <a:pPr marL="571500" indent="-571500" algn="just">
              <a:buFontTx/>
              <a:buChar char="-"/>
            </a:pPr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Мне было интересно...</a:t>
            </a:r>
          </a:p>
          <a:p>
            <a:pPr marL="571500" indent="-571500" algn="just">
              <a:buFontTx/>
              <a:buChar char="-"/>
            </a:pPr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Мы сегодня разобрались...</a:t>
            </a:r>
          </a:p>
          <a:p>
            <a:pPr marL="571500" indent="-571500" algn="just">
              <a:buFontTx/>
              <a:buChar char="-"/>
            </a:pPr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Я сегодня понял, что...</a:t>
            </a:r>
          </a:p>
          <a:p>
            <a:pPr marL="571500" indent="-571500" algn="just">
              <a:buFontTx/>
              <a:buChar char="-"/>
            </a:pPr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Мне было трудно...</a:t>
            </a:r>
          </a:p>
          <a:p>
            <a:pPr marL="571500" indent="-571500" algn="just">
              <a:buFontTx/>
              <a:buChar char="-"/>
            </a:pPr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Завтра я хочу на уроке...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2452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FFFFFF"/>
                </a:solidFill>
                <a:latin typeface="Arial"/>
                <a:hlinkClick r:id="rId2"/>
              </a:rPr>
              <a:t/>
            </a:r>
            <a:br>
              <a:rPr lang="ru-RU" u="sng" dirty="0">
                <a:solidFill>
                  <a:srgbClr val="FFFFFF"/>
                </a:solidFill>
                <a:latin typeface="Arial"/>
                <a:hlinkClick r:id="rId2"/>
              </a:rPr>
            </a:br>
            <a:r>
              <a:rPr lang="ru-RU" u="sng" dirty="0" smtClean="0">
                <a:solidFill>
                  <a:srgbClr val="FFFFFF"/>
                </a:solidFill>
                <a:latin typeface="Arial"/>
                <a:hlinkClick r:id="rId2"/>
              </a:rPr>
              <a:t>Используемая литература:</a:t>
            </a:r>
          </a:p>
          <a:p>
            <a:endParaRPr lang="ru-RU" u="sng" dirty="0" smtClean="0">
              <a:solidFill>
                <a:srgbClr val="FFFFFF"/>
              </a:solidFill>
              <a:latin typeface="Arial"/>
              <a:hlinkClick r:id="rId2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FF0000"/>
                </a:solidFill>
                <a:latin typeface="Arial"/>
                <a:hlinkClick r:id="rId3"/>
              </a:rPr>
              <a:t>http</a:t>
            </a:r>
            <a:r>
              <a:rPr lang="ru-RU" dirty="0">
                <a:solidFill>
                  <a:srgbClr val="FF0000"/>
                </a:solidFill>
                <a:latin typeface="Arial"/>
                <a:hlinkClick r:id="rId3"/>
              </a:rPr>
              <a:t>://</a:t>
            </a:r>
            <a:r>
              <a:rPr lang="ru-RU" dirty="0" smtClean="0">
                <a:solidFill>
                  <a:srgbClr val="FF0000"/>
                </a:solidFill>
                <a:latin typeface="Arial"/>
                <a:hlinkClick r:id="rId3"/>
              </a:rPr>
              <a:t>www.staratel.com/pictur</a:t>
            </a:r>
            <a:endParaRPr lang="ru-RU" dirty="0" smtClean="0">
              <a:solidFill>
                <a:srgbClr val="FF0000"/>
              </a:solidFill>
              <a:latin typeface="Arial"/>
            </a:endParaRPr>
          </a:p>
          <a:p>
            <a:pPr marL="342900" indent="-342900">
              <a:buAutoNum type="arabicPeriod"/>
            </a:pPr>
            <a:r>
              <a:rPr lang="en-US" u="sng" dirty="0" smtClean="0">
                <a:solidFill>
                  <a:srgbClr val="24A323"/>
                </a:solidFill>
                <a:latin typeface="Arial"/>
                <a:hlinkClick r:id="rId4"/>
              </a:rPr>
              <a:t>forum.orthodox.com.ua</a:t>
            </a:r>
            <a:endParaRPr lang="ru-RU" u="sng" dirty="0" smtClean="0">
              <a:solidFill>
                <a:srgbClr val="24A323"/>
              </a:solidFill>
              <a:latin typeface="Arial"/>
            </a:endParaRPr>
          </a:p>
          <a:p>
            <a:r>
              <a:rPr lang="ru-RU" u="sng" dirty="0" smtClean="0">
                <a:solidFill>
                  <a:srgbClr val="FFFFFF"/>
                </a:solidFill>
                <a:latin typeface="Arial"/>
                <a:hlinkClick r:id="rId5"/>
              </a:rPr>
              <a:t>3. </a:t>
            </a:r>
            <a:r>
              <a:rPr lang="ru-RU" dirty="0" smtClean="0">
                <a:solidFill>
                  <a:srgbClr val="FF0000"/>
                </a:solidFill>
                <a:latin typeface="Arial"/>
                <a:hlinkClick r:id="rId6"/>
              </a:rPr>
              <a:t>http</a:t>
            </a:r>
            <a:r>
              <a:rPr lang="ru-RU" dirty="0">
                <a:solidFill>
                  <a:srgbClr val="FF0000"/>
                </a:solidFill>
                <a:latin typeface="Arial"/>
                <a:hlinkClick r:id="rId6"/>
              </a:rPr>
              <a:t>://</a:t>
            </a:r>
            <a:r>
              <a:rPr lang="ru-RU" dirty="0" smtClean="0">
                <a:solidFill>
                  <a:srgbClr val="FF0000"/>
                </a:solidFill>
                <a:latin typeface="Arial"/>
                <a:hlinkClick r:id="rId6"/>
              </a:rPr>
              <a:t>enoth.org/enc/2/13_30.h</a:t>
            </a:r>
            <a:endParaRPr lang="ru-RU" dirty="0" smtClean="0">
              <a:solidFill>
                <a:srgbClr val="FF0000"/>
              </a:solidFill>
              <a:latin typeface="Arial"/>
            </a:endParaRPr>
          </a:p>
          <a:p>
            <a:r>
              <a:rPr lang="ru-RU" u="sng" dirty="0" smtClean="0">
                <a:solidFill>
                  <a:srgbClr val="FFFFFF"/>
                </a:solidFill>
                <a:latin typeface="Arial"/>
                <a:hlinkClick r:id="rId7"/>
              </a:rPr>
              <a:t>4. </a:t>
            </a:r>
            <a:r>
              <a:rPr lang="ru-RU" dirty="0" smtClean="0">
                <a:solidFill>
                  <a:srgbClr val="FF0000"/>
                </a:solidFill>
                <a:latin typeface="Arial"/>
                <a:hlinkClick r:id="rId8"/>
              </a:rPr>
              <a:t>http</a:t>
            </a:r>
            <a:r>
              <a:rPr lang="ru-RU" dirty="0">
                <a:solidFill>
                  <a:srgbClr val="FF0000"/>
                </a:solidFill>
                <a:latin typeface="Arial"/>
                <a:hlinkClick r:id="rId8"/>
              </a:rPr>
              <a:t>://rusmir.in.ua/tags/%</a:t>
            </a:r>
            <a:r>
              <a:rPr lang="ru-RU" dirty="0" smtClean="0">
                <a:solidFill>
                  <a:srgbClr val="FF0000"/>
                </a:solidFill>
                <a:latin typeface="Arial"/>
                <a:hlinkClick r:id="rId8"/>
              </a:rPr>
              <a:t>F0%F</a:t>
            </a:r>
            <a:endParaRPr lang="ru-RU" dirty="0" smtClean="0">
              <a:solidFill>
                <a:srgbClr val="FF0000"/>
              </a:solidFill>
              <a:latin typeface="Arial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Arial"/>
              </a:rPr>
              <a:t>5. </a:t>
            </a:r>
            <a:r>
              <a:rPr lang="ru-RU" dirty="0" smtClean="0">
                <a:solidFill>
                  <a:srgbClr val="FF0000"/>
                </a:solidFill>
                <a:latin typeface="Arial"/>
                <a:hlinkClick r:id="rId9"/>
              </a:rPr>
              <a:t>http</a:t>
            </a:r>
            <a:r>
              <a:rPr lang="ru-RU" dirty="0">
                <a:solidFill>
                  <a:srgbClr val="FF0000"/>
                </a:solidFill>
                <a:latin typeface="Arial"/>
                <a:hlinkClick r:id="rId9"/>
              </a:rPr>
              <a:t>://www.artscroll.ru/page.p</a:t>
            </a:r>
            <a:r>
              <a:rPr lang="ru-RU" dirty="0" smtClean="0">
                <a:solidFill>
                  <a:srgbClr val="FF0000"/>
                </a:solidFill>
                <a:latin typeface="Arial"/>
                <a:hlinkClick r:id="rId9"/>
              </a:rPr>
              <a:t>…</a:t>
            </a:r>
            <a:endParaRPr lang="ru-RU" dirty="0" smtClean="0">
              <a:solidFill>
                <a:srgbClr val="FF0000"/>
              </a:solidFill>
              <a:latin typeface="Arial"/>
            </a:endParaRPr>
          </a:p>
          <a:p>
            <a:r>
              <a:rPr lang="en-US" u="sng" dirty="0">
                <a:solidFill>
                  <a:srgbClr val="24A323"/>
                </a:solidFill>
                <a:latin typeface="Arial"/>
                <a:hlinkClick r:id="rId10"/>
              </a:rPr>
              <a:t>runivers.ru</a:t>
            </a:r>
            <a:endParaRPr lang="ru-RU" dirty="0">
              <a:solidFill>
                <a:srgbClr val="000000"/>
              </a:solidFill>
              <a:latin typeface="Arial"/>
            </a:endParaRPr>
          </a:p>
          <a:p>
            <a:endParaRPr lang="ru-RU" dirty="0">
              <a:solidFill>
                <a:srgbClr val="000000"/>
              </a:solidFill>
              <a:latin typeface="Arial"/>
            </a:endParaRPr>
          </a:p>
          <a:p>
            <a:endParaRPr lang="ru-RU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buAutoNum type="arabicPeriod"/>
            </a:pPr>
            <a:endParaRPr lang="ru-RU" dirty="0" smtClean="0">
              <a:solidFill>
                <a:srgbClr val="FF0000"/>
              </a:solidFill>
              <a:latin typeface="Arial"/>
            </a:endParaRPr>
          </a:p>
          <a:p>
            <a:pPr marL="342900" indent="-342900">
              <a:buAutoNum type="arabicPeriod"/>
            </a:pPr>
            <a:endParaRPr lang="ru-RU" b="0" i="0" dirty="0">
              <a:solidFill>
                <a:srgbClr val="000000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7230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20688"/>
            <a:ext cx="7200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FF00"/>
                </a:solidFill>
                <a:latin typeface="Times New Roman"/>
                <a:ea typeface="Times New Roman"/>
              </a:rPr>
              <a:t>План</a:t>
            </a:r>
            <a:endParaRPr lang="ru-RU" sz="2000" b="1" dirty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200" b="1" dirty="0">
                <a:solidFill>
                  <a:srgbClr val="FFFF00"/>
                </a:solidFill>
                <a:latin typeface="Times New Roman"/>
                <a:ea typeface="Times New Roman"/>
              </a:rPr>
              <a:t>Земская реформа.</a:t>
            </a:r>
            <a:endParaRPr lang="ru-RU" sz="2800" b="1" dirty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200" b="1" dirty="0">
                <a:solidFill>
                  <a:srgbClr val="FFFF00"/>
                </a:solidFill>
                <a:latin typeface="Times New Roman"/>
                <a:ea typeface="Times New Roman"/>
              </a:rPr>
              <a:t>Городская реформа.</a:t>
            </a:r>
            <a:endParaRPr lang="ru-RU" sz="2800" b="1" dirty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200" b="1" dirty="0">
                <a:solidFill>
                  <a:srgbClr val="FFFF00"/>
                </a:solidFill>
                <a:latin typeface="Times New Roman"/>
                <a:ea typeface="Times New Roman"/>
              </a:rPr>
              <a:t>Судебная реформа.</a:t>
            </a:r>
            <a:endParaRPr lang="ru-RU" sz="2800" b="1" dirty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200" b="1" dirty="0">
                <a:solidFill>
                  <a:srgbClr val="FFFF00"/>
                </a:solidFill>
                <a:latin typeface="Times New Roman"/>
                <a:ea typeface="Times New Roman"/>
              </a:rPr>
              <a:t>Военная реформа.</a:t>
            </a:r>
            <a:endParaRPr lang="ru-RU" sz="2800" b="1" dirty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200" b="1" dirty="0">
                <a:solidFill>
                  <a:srgbClr val="FFFF00"/>
                </a:solidFill>
                <a:latin typeface="Times New Roman"/>
                <a:ea typeface="Times New Roman"/>
              </a:rPr>
              <a:t>Реформа образования</a:t>
            </a:r>
            <a:r>
              <a:rPr lang="ru-RU" sz="2400" dirty="0">
                <a:solidFill>
                  <a:srgbClr val="FFFF00"/>
                </a:solidFill>
                <a:latin typeface="Times New Roman"/>
                <a:ea typeface="Times New Roman"/>
              </a:rPr>
              <a:t>.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744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1060" y="764704"/>
            <a:ext cx="770485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28600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FFFF00"/>
                </a:solidFill>
                <a:latin typeface="Times New Roman"/>
                <a:ea typeface="Times New Roman"/>
              </a:rPr>
              <a:t>«… За императором Александром </a:t>
            </a:r>
            <a:r>
              <a:rPr lang="en-US" sz="2400" dirty="0">
                <a:solidFill>
                  <a:srgbClr val="FFFF00"/>
                </a:solidFill>
                <a:latin typeface="Times New Roman"/>
                <a:ea typeface="Times New Roman"/>
              </a:rPr>
              <a:t>II</a:t>
            </a:r>
            <a:r>
              <a:rPr lang="ru-RU" sz="2400" dirty="0">
                <a:solidFill>
                  <a:srgbClr val="FFFF00"/>
                </a:solidFill>
                <a:latin typeface="Times New Roman"/>
                <a:ea typeface="Times New Roman"/>
              </a:rPr>
              <a:t> навсегда останется имя великого преобразователя, принесшего русскому народу неведомые ему доселе блага гражданственности</a:t>
            </a:r>
            <a:r>
              <a:rPr lang="ru-RU" sz="2400" dirty="0" smtClean="0">
                <a:solidFill>
                  <a:srgbClr val="FFFF00"/>
                </a:solidFill>
                <a:latin typeface="Times New Roman"/>
                <a:ea typeface="Times New Roman"/>
              </a:rPr>
              <a:t>».</a:t>
            </a:r>
          </a:p>
          <a:p>
            <a:pPr marL="228600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  <a:t>                                        С. Платонов</a:t>
            </a:r>
            <a:endParaRPr lang="ru-RU" sz="2000" dirty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 descr="http://www.mspros.ru/img_db/images/16685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12976"/>
            <a:ext cx="2613397" cy="312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703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58.radikal.ru/i159/1009/71/679b891be972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47" y="404664"/>
            <a:ext cx="7620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157192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Земство обедает  Г.Г. Мясоедов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258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3" y="116632"/>
            <a:ext cx="87849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Органы земского самоуправления</a:t>
            </a:r>
            <a:endParaRPr lang="ru-RU" sz="32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1967" y="775845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Губернские земские собрания и управы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8491" y="198884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Уездные земские собрания и управы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98491" y="32004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Съезды выборщиков от сельских обществ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77279" y="450912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Волостные крестьянские сходы, управы и суды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98491" y="5805264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Сельские крестьянские сходы (миры)</a:t>
            </a:r>
            <a:endParaRPr lang="ru-RU" dirty="0"/>
          </a:p>
        </p:txBody>
      </p:sp>
      <p:sp>
        <p:nvSpPr>
          <p:cNvPr id="9" name="Стрелка вверх 8"/>
          <p:cNvSpPr/>
          <p:nvPr/>
        </p:nvSpPr>
        <p:spPr>
          <a:xfrm>
            <a:off x="4355977" y="5373216"/>
            <a:ext cx="432048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flipH="1">
            <a:off x="4355976" y="4064496"/>
            <a:ext cx="432048" cy="4903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4355976" y="2852936"/>
            <a:ext cx="432048" cy="3474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4211960" y="1639941"/>
            <a:ext cx="576065" cy="34889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164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39" name="Group 27"/>
          <p:cNvGrpSpPr>
            <a:grpSpLocks/>
          </p:cNvGrpSpPr>
          <p:nvPr/>
        </p:nvGrpSpPr>
        <p:grpSpPr bwMode="auto">
          <a:xfrm>
            <a:off x="395288" y="333375"/>
            <a:ext cx="8424862" cy="5256213"/>
            <a:chOff x="249" y="210"/>
            <a:chExt cx="5307" cy="3311"/>
          </a:xfrm>
        </p:grpSpPr>
        <p:sp>
          <p:nvSpPr>
            <p:cNvPr id="38916" name="Text Box 4"/>
            <p:cNvSpPr txBox="1">
              <a:spLocks noChangeArrowheads="1"/>
            </p:cNvSpPr>
            <p:nvPr/>
          </p:nvSpPr>
          <p:spPr bwMode="auto">
            <a:xfrm>
              <a:off x="1111" y="210"/>
              <a:ext cx="390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sz="2400" b="1" dirty="0" smtClean="0">
                  <a:solidFill>
                    <a:srgbClr val="FFFF00"/>
                  </a:solidFill>
                </a:rPr>
                <a:t>Структура городского самоуправления</a:t>
              </a:r>
            </a:p>
          </p:txBody>
        </p:sp>
        <p:sp>
          <p:nvSpPr>
            <p:cNvPr id="38917" name="Rectangle 5"/>
            <p:cNvSpPr>
              <a:spLocks noChangeArrowheads="1"/>
            </p:cNvSpPr>
            <p:nvPr/>
          </p:nvSpPr>
          <p:spPr bwMode="auto">
            <a:xfrm>
              <a:off x="340" y="754"/>
              <a:ext cx="1497" cy="7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38918" name="Line 6"/>
            <p:cNvSpPr>
              <a:spLocks noChangeShapeType="1"/>
            </p:cNvSpPr>
            <p:nvPr/>
          </p:nvSpPr>
          <p:spPr bwMode="auto">
            <a:xfrm>
              <a:off x="340" y="1117"/>
              <a:ext cx="14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38919" name="Text Box 7"/>
            <p:cNvSpPr txBox="1">
              <a:spLocks noChangeArrowheads="1"/>
            </p:cNvSpPr>
            <p:nvPr/>
          </p:nvSpPr>
          <p:spPr bwMode="auto">
            <a:xfrm>
              <a:off x="385" y="845"/>
              <a:ext cx="140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dirty="0" smtClean="0">
                  <a:solidFill>
                    <a:srgbClr val="000000"/>
                  </a:solidFill>
                </a:rPr>
                <a:t>Городская дума</a:t>
              </a:r>
            </a:p>
          </p:txBody>
        </p:sp>
        <p:sp>
          <p:nvSpPr>
            <p:cNvPr id="38920" name="Text Box 8"/>
            <p:cNvSpPr txBox="1">
              <a:spLocks noChangeArrowheads="1"/>
            </p:cNvSpPr>
            <p:nvPr/>
          </p:nvSpPr>
          <p:spPr bwMode="auto">
            <a:xfrm>
              <a:off x="431" y="1162"/>
              <a:ext cx="127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smtClean="0">
                  <a:solidFill>
                    <a:srgbClr val="000000"/>
                  </a:solidFill>
                </a:rPr>
                <a:t>Гласные </a:t>
              </a:r>
            </a:p>
          </p:txBody>
        </p:sp>
        <p:sp>
          <p:nvSpPr>
            <p:cNvPr id="38921" name="Rectangle 9"/>
            <p:cNvSpPr>
              <a:spLocks noChangeArrowheads="1"/>
            </p:cNvSpPr>
            <p:nvPr/>
          </p:nvSpPr>
          <p:spPr bwMode="auto">
            <a:xfrm>
              <a:off x="2290" y="845"/>
              <a:ext cx="1361" cy="54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38922" name="Rectangle 10"/>
            <p:cNvSpPr>
              <a:spLocks noChangeArrowheads="1"/>
            </p:cNvSpPr>
            <p:nvPr/>
          </p:nvSpPr>
          <p:spPr bwMode="auto">
            <a:xfrm>
              <a:off x="4059" y="845"/>
              <a:ext cx="1361" cy="54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38923" name="Text Box 11"/>
            <p:cNvSpPr txBox="1">
              <a:spLocks noChangeArrowheads="1"/>
            </p:cNvSpPr>
            <p:nvPr/>
          </p:nvSpPr>
          <p:spPr bwMode="auto">
            <a:xfrm>
              <a:off x="2336" y="890"/>
              <a:ext cx="131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smtClean="0">
                  <a:solidFill>
                    <a:srgbClr val="000000"/>
                  </a:solidFill>
                </a:rPr>
                <a:t>Городская управа</a:t>
              </a:r>
            </a:p>
          </p:txBody>
        </p:sp>
        <p:sp>
          <p:nvSpPr>
            <p:cNvPr id="38924" name="Text Box 12"/>
            <p:cNvSpPr txBox="1">
              <a:spLocks noChangeArrowheads="1"/>
            </p:cNvSpPr>
            <p:nvPr/>
          </p:nvSpPr>
          <p:spPr bwMode="auto">
            <a:xfrm>
              <a:off x="4105" y="890"/>
              <a:ext cx="113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smtClean="0">
                  <a:solidFill>
                    <a:srgbClr val="000000"/>
                  </a:solidFill>
                </a:rPr>
                <a:t>Городской голова</a:t>
              </a:r>
            </a:p>
          </p:txBody>
        </p:sp>
        <p:sp>
          <p:nvSpPr>
            <p:cNvPr id="38925" name="Rectangle 13"/>
            <p:cNvSpPr>
              <a:spLocks noChangeArrowheads="1"/>
            </p:cNvSpPr>
            <p:nvPr/>
          </p:nvSpPr>
          <p:spPr bwMode="auto">
            <a:xfrm>
              <a:off x="249" y="2341"/>
              <a:ext cx="1542" cy="11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38926" name="Rectangle 14"/>
            <p:cNvSpPr>
              <a:spLocks noChangeArrowheads="1"/>
            </p:cNvSpPr>
            <p:nvPr/>
          </p:nvSpPr>
          <p:spPr bwMode="auto">
            <a:xfrm>
              <a:off x="2154" y="2341"/>
              <a:ext cx="1542" cy="11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38927" name="Rectangle 15"/>
            <p:cNvSpPr>
              <a:spLocks noChangeArrowheads="1"/>
            </p:cNvSpPr>
            <p:nvPr/>
          </p:nvSpPr>
          <p:spPr bwMode="auto">
            <a:xfrm>
              <a:off x="3969" y="2341"/>
              <a:ext cx="1587" cy="11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38928" name="Line 16"/>
            <p:cNvSpPr>
              <a:spLocks noChangeShapeType="1"/>
            </p:cNvSpPr>
            <p:nvPr/>
          </p:nvSpPr>
          <p:spPr bwMode="auto">
            <a:xfrm flipV="1">
              <a:off x="748" y="1480"/>
              <a:ext cx="0" cy="8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38929" name="Line 17"/>
            <p:cNvSpPr>
              <a:spLocks noChangeShapeType="1"/>
            </p:cNvSpPr>
            <p:nvPr/>
          </p:nvSpPr>
          <p:spPr bwMode="auto">
            <a:xfrm flipV="1">
              <a:off x="4604" y="2115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38930" name="Line 18"/>
            <p:cNvSpPr>
              <a:spLocks noChangeShapeType="1"/>
            </p:cNvSpPr>
            <p:nvPr/>
          </p:nvSpPr>
          <p:spPr bwMode="auto">
            <a:xfrm flipV="1">
              <a:off x="2789" y="2115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38931" name="Line 19"/>
            <p:cNvSpPr>
              <a:spLocks noChangeShapeType="1"/>
            </p:cNvSpPr>
            <p:nvPr/>
          </p:nvSpPr>
          <p:spPr bwMode="auto">
            <a:xfrm>
              <a:off x="748" y="2115"/>
              <a:ext cx="38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38932" name="Text Box 20"/>
            <p:cNvSpPr txBox="1">
              <a:spLocks noChangeArrowheads="1"/>
            </p:cNvSpPr>
            <p:nvPr/>
          </p:nvSpPr>
          <p:spPr bwMode="auto">
            <a:xfrm>
              <a:off x="1701" y="1888"/>
              <a:ext cx="154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dirty="0" smtClean="0">
                  <a:solidFill>
                    <a:srgbClr val="FFFF00"/>
                  </a:solidFill>
                </a:rPr>
                <a:t>Выборы раз в 4 года</a:t>
              </a:r>
            </a:p>
          </p:txBody>
        </p:sp>
        <p:sp>
          <p:nvSpPr>
            <p:cNvPr id="38933" name="Text Box 21"/>
            <p:cNvSpPr txBox="1">
              <a:spLocks noChangeArrowheads="1"/>
            </p:cNvSpPr>
            <p:nvPr/>
          </p:nvSpPr>
          <p:spPr bwMode="auto">
            <a:xfrm>
              <a:off x="249" y="2614"/>
              <a:ext cx="1542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l</a:t>
              </a:r>
              <a:r>
                <a:rPr lang="ru-RU" smtClean="0">
                  <a:solidFill>
                    <a:srgbClr val="000000"/>
                  </a:solidFill>
                </a:rPr>
                <a:t> Избирательное собрание (крупные налогоплательщики) </a:t>
              </a:r>
            </a:p>
          </p:txBody>
        </p:sp>
        <p:sp>
          <p:nvSpPr>
            <p:cNvPr id="38935" name="Text Box 23"/>
            <p:cNvSpPr txBox="1">
              <a:spLocks noChangeArrowheads="1"/>
            </p:cNvSpPr>
            <p:nvPr/>
          </p:nvSpPr>
          <p:spPr bwMode="auto">
            <a:xfrm>
              <a:off x="2154" y="2614"/>
              <a:ext cx="1587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ll</a:t>
              </a:r>
              <a:r>
                <a:rPr lang="ru-RU" smtClean="0">
                  <a:solidFill>
                    <a:srgbClr val="000000"/>
                  </a:solidFill>
                </a:rPr>
                <a:t> Избирательное собрание (средние налогоплательщики)</a:t>
              </a:r>
            </a:p>
          </p:txBody>
        </p:sp>
        <p:sp>
          <p:nvSpPr>
            <p:cNvPr id="38936" name="Text Box 24"/>
            <p:cNvSpPr txBox="1">
              <a:spLocks noChangeArrowheads="1"/>
            </p:cNvSpPr>
            <p:nvPr/>
          </p:nvSpPr>
          <p:spPr bwMode="auto">
            <a:xfrm>
              <a:off x="3969" y="2523"/>
              <a:ext cx="1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38938" name="Text Box 26"/>
            <p:cNvSpPr txBox="1">
              <a:spLocks noChangeArrowheads="1"/>
            </p:cNvSpPr>
            <p:nvPr/>
          </p:nvSpPr>
          <p:spPr bwMode="auto">
            <a:xfrm>
              <a:off x="4014" y="2614"/>
              <a:ext cx="1542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lll</a:t>
              </a:r>
              <a:r>
                <a:rPr lang="ru-RU" smtClean="0">
                  <a:solidFill>
                    <a:srgbClr val="000000"/>
                  </a:solidFill>
                </a:rPr>
                <a:t> Избирательное собрание (мелкие налогоплательщики)</a:t>
              </a:r>
            </a:p>
          </p:txBody>
        </p:sp>
      </p:grpSp>
      <p:sp>
        <p:nvSpPr>
          <p:cNvPr id="38940" name="Line 28"/>
          <p:cNvSpPr>
            <a:spLocks noChangeShapeType="1"/>
          </p:cNvSpPr>
          <p:nvPr/>
        </p:nvSpPr>
        <p:spPr bwMode="auto">
          <a:xfrm>
            <a:off x="2916238" y="1557338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8941" name="Line 29"/>
          <p:cNvSpPr>
            <a:spLocks noChangeShapeType="1"/>
          </p:cNvSpPr>
          <p:nvPr/>
        </p:nvSpPr>
        <p:spPr bwMode="auto">
          <a:xfrm>
            <a:off x="5795963" y="15573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75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1-tub-ru.yandex.net/i?id=108476903-27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0891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5251857"/>
            <a:ext cx="83529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Городская дума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8064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rpp.nashaucheba.ru/pars_docs/refs/49/48334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195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41211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Высшие судебные                                                                          Местные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          органы                                                                              судебные органы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68760"/>
            <a:ext cx="24482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Сенат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2603584"/>
            <a:ext cx="24482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Министерство юстиции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736405"/>
            <a:ext cx="24482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Судебная палата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085184"/>
            <a:ext cx="24482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Окружной суд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661248"/>
            <a:ext cx="24482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Присяжные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1268759"/>
            <a:ext cx="2448272" cy="133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Мировой судья</a:t>
            </a:r>
          </a:p>
          <a:p>
            <a:pPr algn="ctr"/>
            <a:r>
              <a:rPr lang="ru-RU" dirty="0" smtClean="0"/>
              <a:t>Незначительные правонарушения и гражданские дела 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81278" y="3224435"/>
            <a:ext cx="24482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Уездное земское собрание и управа</a:t>
            </a:r>
            <a:endParaRPr lang="ru-RU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635896" y="3224435"/>
            <a:ext cx="0" cy="2549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843808" y="5774103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683568" y="4312469"/>
            <a:ext cx="0" cy="7727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683568" y="1844824"/>
            <a:ext cx="0" cy="1891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092280" y="2465675"/>
            <a:ext cx="0" cy="75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2843808" y="4024437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6760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218</Words>
  <Application>Microsoft Office PowerPoint</Application>
  <PresentationFormat>Экран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НАДЕЖДА</cp:lastModifiedBy>
  <cp:revision>8</cp:revision>
  <dcterms:created xsi:type="dcterms:W3CDTF">2014-02-18T08:32:12Z</dcterms:created>
  <dcterms:modified xsi:type="dcterms:W3CDTF">2014-02-19T06:15:25Z</dcterms:modified>
</cp:coreProperties>
</file>