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8" r:id="rId3"/>
    <p:sldId id="264" r:id="rId4"/>
    <p:sldId id="265" r:id="rId5"/>
    <p:sldId id="266" r:id="rId6"/>
    <p:sldId id="257" r:id="rId7"/>
    <p:sldId id="258" r:id="rId8"/>
    <p:sldId id="267" r:id="rId9"/>
    <p:sldId id="263" r:id="rId10"/>
    <p:sldId id="259" r:id="rId11"/>
    <p:sldId id="260" r:id="rId12"/>
    <p:sldId id="261" r:id="rId13"/>
    <p:sldId id="26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146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B19B0651-EE4F-4900-A07F-96A6BFA9D0F0}"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B19B0651-EE4F-4900-A07F-96A6BFA9D0F0}"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4C71EC6-210F-42DE-9C53-41977AD35B3D}" type="datetimeFigureOut">
              <a:rPr lang="ru-RU" smtClean="0"/>
              <a:pPr/>
              <a:t>10.02.2014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B19B0651-EE4F-4900-A07F-96A6BFA9D0F0}"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10.02.2014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B4C71EC6-210F-42DE-9C53-41977AD35B3D}" type="datetimeFigureOut">
              <a:rPr lang="ru-RU" smtClean="0"/>
              <a:pPr/>
              <a:t>10.02.2014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C71EC6-210F-42DE-9C53-41977AD35B3D}" type="datetimeFigureOut">
              <a:rPr lang="ru-RU" smtClean="0"/>
              <a:pPr/>
              <a:t>10.02.2014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9B0651-EE4F-4900-A07F-96A6BFA9D0F0}"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57158" y="1000108"/>
            <a:ext cx="2362200" cy="990600"/>
          </a:xfrm>
        </p:spPr>
        <p:txBody>
          <a:bodyPr/>
          <a:lstStyle/>
          <a:p>
            <a:pPr algn="ctr"/>
            <a:r>
              <a:rPr lang="ru-RU" dirty="0" err="1" smtClean="0">
                <a:latin typeface="Arial" pitchFamily="34" charset="0"/>
                <a:cs typeface="Arial" pitchFamily="34" charset="0"/>
              </a:rPr>
              <a:t>Сибирцева</a:t>
            </a: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Марина</a:t>
            </a:r>
            <a:br>
              <a:rPr lang="ru-RU" dirty="0" smtClean="0">
                <a:latin typeface="Arial" pitchFamily="34" charset="0"/>
                <a:cs typeface="Arial" pitchFamily="34" charset="0"/>
              </a:rPr>
            </a:br>
            <a:r>
              <a:rPr lang="ru-RU" dirty="0" smtClean="0">
                <a:latin typeface="Arial" pitchFamily="34" charset="0"/>
                <a:cs typeface="Arial" pitchFamily="34" charset="0"/>
              </a:rPr>
              <a:t>Андреевна</a:t>
            </a:r>
            <a:r>
              <a:rPr lang="en-US" dirty="0" smtClean="0">
                <a:latin typeface="Arial" pitchFamily="34" charset="0"/>
                <a:cs typeface="Arial" pitchFamily="34" charset="0"/>
              </a:rPr>
              <a:t>,</a:t>
            </a:r>
            <a:endParaRPr lang="ru-RU" dirty="0">
              <a:latin typeface="Arial" pitchFamily="34" charset="0"/>
              <a:cs typeface="Arial" pitchFamily="34" charset="0"/>
            </a:endParaRPr>
          </a:p>
        </p:txBody>
      </p:sp>
      <p:sp>
        <p:nvSpPr>
          <p:cNvPr id="10" name="Текст 9"/>
          <p:cNvSpPr>
            <a:spLocks noGrp="1"/>
          </p:cNvSpPr>
          <p:nvPr>
            <p:ph type="body" idx="2"/>
          </p:nvPr>
        </p:nvSpPr>
        <p:spPr>
          <a:xfrm>
            <a:off x="0" y="1981200"/>
            <a:ext cx="3286116" cy="4144963"/>
          </a:xfrm>
        </p:spPr>
        <p:txBody>
          <a:bodyPr/>
          <a:lstStyle/>
          <a:p>
            <a:endParaRPr lang="ru-RU" dirty="0" smtClean="0"/>
          </a:p>
          <a:p>
            <a:pPr algn="ctr"/>
            <a:r>
              <a:rPr lang="ru-RU" sz="1800" b="1" dirty="0" smtClean="0">
                <a:latin typeface="Arial" pitchFamily="34" charset="0"/>
                <a:cs typeface="Arial" pitchFamily="34" charset="0"/>
              </a:rPr>
              <a:t>учитель</a:t>
            </a:r>
            <a:endParaRPr lang="ru-RU" sz="1800" b="1" dirty="0" smtClean="0">
              <a:latin typeface="Arial" pitchFamily="34" charset="0"/>
              <a:cs typeface="Arial" pitchFamily="34" charset="0"/>
            </a:endParaRPr>
          </a:p>
          <a:p>
            <a:pPr algn="ctr"/>
            <a:r>
              <a:rPr lang="ru-RU" sz="1800" b="1" dirty="0" smtClean="0">
                <a:latin typeface="Arial" pitchFamily="34" charset="0"/>
                <a:cs typeface="Arial" pitchFamily="34" charset="0"/>
              </a:rPr>
              <a:t>английского языка</a:t>
            </a:r>
          </a:p>
          <a:p>
            <a:pPr algn="ctr"/>
            <a:r>
              <a:rPr lang="ru-RU" sz="1800" b="1" dirty="0" smtClean="0">
                <a:latin typeface="Arial" pitchFamily="34" charset="0"/>
                <a:cs typeface="Arial" pitchFamily="34" charset="0"/>
              </a:rPr>
              <a:t>первой </a:t>
            </a:r>
          </a:p>
          <a:p>
            <a:pPr algn="ctr"/>
            <a:r>
              <a:rPr lang="ru-RU" sz="1800" b="1" dirty="0" smtClean="0">
                <a:latin typeface="Arial" pitchFamily="34" charset="0"/>
                <a:cs typeface="Arial" pitchFamily="34" charset="0"/>
              </a:rPr>
              <a:t>квалификационной</a:t>
            </a:r>
          </a:p>
          <a:p>
            <a:pPr algn="ctr"/>
            <a:r>
              <a:rPr lang="ru-RU" sz="1800" b="1" dirty="0" smtClean="0">
                <a:latin typeface="Arial" pitchFamily="34" charset="0"/>
                <a:cs typeface="Arial" pitchFamily="34" charset="0"/>
              </a:rPr>
              <a:t>категории</a:t>
            </a:r>
            <a:endParaRPr lang="ru-RU" sz="1800" b="1" dirty="0" smtClean="0">
              <a:latin typeface="Arial" pitchFamily="34" charset="0"/>
              <a:cs typeface="Arial" pitchFamily="34" charset="0"/>
            </a:endParaRPr>
          </a:p>
          <a:p>
            <a:pPr algn="ctr"/>
            <a:r>
              <a:rPr lang="ru-RU" sz="1800" b="1" dirty="0" smtClean="0">
                <a:latin typeface="Arial" pitchFamily="34" charset="0"/>
                <a:cs typeface="Arial" pitchFamily="34" charset="0"/>
              </a:rPr>
              <a:t>г. Находка</a:t>
            </a:r>
            <a:endParaRPr lang="ru-RU" sz="1800" b="1" dirty="0">
              <a:latin typeface="Arial" pitchFamily="34" charset="0"/>
              <a:cs typeface="Arial" pitchFamily="34" charset="0"/>
            </a:endParaRPr>
          </a:p>
        </p:txBody>
      </p:sp>
      <p:pic>
        <p:nvPicPr>
          <p:cNvPr id="1026" name="Picture 2" descr="E:\Documents and Settings\User\Рабочий стол\личные фото\я\SP_A0180.jpg"/>
          <p:cNvPicPr>
            <a:picLocks noGrp="1" noChangeAspect="1" noChangeArrowheads="1"/>
          </p:cNvPicPr>
          <p:nvPr>
            <p:ph sz="quarter" idx="1"/>
          </p:nvPr>
        </p:nvPicPr>
        <p:blipFill>
          <a:blip r:embed="rId2"/>
          <a:srcRect/>
          <a:stretch>
            <a:fillRect/>
          </a:stretch>
        </p:blipFill>
        <p:spPr bwMode="auto">
          <a:xfrm>
            <a:off x="3571868" y="785794"/>
            <a:ext cx="4857784" cy="5410200"/>
          </a:xfrm>
          <a:prstGeom prst="rect">
            <a:avLst/>
          </a:prstGeom>
          <a:ln>
            <a:noFill/>
          </a:ln>
          <a:effectLst>
            <a:softEdge rad="112500"/>
          </a:effectLst>
        </p:spPr>
      </p:pic>
    </p:spTree>
    <p:extLst>
      <p:ext uri="{BB962C8B-B14F-4D97-AF65-F5344CB8AC3E}">
        <p14:creationId xmlns="" xmlns:p14="http://schemas.microsoft.com/office/powerpoint/2010/main" val="12295224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28726" y="0"/>
            <a:ext cx="7756263" cy="1054250"/>
          </a:xfrm>
        </p:spPr>
        <p:txBody>
          <a:bodyPr/>
          <a:lstStyle/>
          <a:p>
            <a:r>
              <a:rPr lang="en-US" b="1" dirty="0">
                <a:latin typeface="Arial" pitchFamily="34" charset="0"/>
                <a:cs typeface="Arial" pitchFamily="34" charset="0"/>
              </a:rPr>
              <a:t>In Great Britain</a:t>
            </a:r>
            <a:endParaRPr lang="ru-RU" b="1" dirty="0">
              <a:latin typeface="Arial" pitchFamily="34" charset="0"/>
              <a:cs typeface="Arial" pitchFamily="34" charset="0"/>
            </a:endParaRPr>
          </a:p>
        </p:txBody>
      </p:sp>
      <p:sp>
        <p:nvSpPr>
          <p:cNvPr id="2" name="Объект 1"/>
          <p:cNvSpPr>
            <a:spLocks noGrp="1"/>
          </p:cNvSpPr>
          <p:nvPr>
            <p:ph sz="quarter" idx="1"/>
          </p:nvPr>
        </p:nvSpPr>
        <p:spPr>
          <a:xfrm>
            <a:off x="357158" y="1714488"/>
            <a:ext cx="4367459" cy="4493021"/>
          </a:xfrm>
        </p:spPr>
        <p:txBody>
          <a:bodyPr>
            <a:normAutofit fontScale="92500" lnSpcReduction="10000"/>
          </a:bodyPr>
          <a:lstStyle/>
          <a:p>
            <a:r>
              <a:rPr lang="en-US" sz="2600" dirty="0">
                <a:latin typeface="Arial" pitchFamily="34" charset="0"/>
                <a:cs typeface="Arial" pitchFamily="34" charset="0"/>
              </a:rPr>
              <a:t>Most British primary and secondary schools require pupils to wear uniforms. Boys wear a white shirt, long grey or black trousers ,jumper or sweater with the school logo on, school tie, black shoes</a:t>
            </a:r>
            <a:r>
              <a:rPr lang="en-US" sz="2600" dirty="0" smtClean="0">
                <a:latin typeface="Arial" pitchFamily="34" charset="0"/>
                <a:cs typeface="Arial" pitchFamily="34" charset="0"/>
              </a:rPr>
              <a:t>.</a:t>
            </a:r>
          </a:p>
          <a:p>
            <a:r>
              <a:rPr lang="en-US" sz="2600" dirty="0">
                <a:latin typeface="Arial" pitchFamily="34" charset="0"/>
                <a:cs typeface="Arial" pitchFamily="34" charset="0"/>
              </a:rPr>
              <a:t>Girls wear  trousers or skirts as part of their uniform - typically black, grey, navy, or sometimes brown or maroon.</a:t>
            </a:r>
            <a:endParaRPr lang="en-US" sz="2600" dirty="0" smtClean="0">
              <a:latin typeface="Arial" pitchFamily="34" charset="0"/>
              <a:cs typeface="Arial" pitchFamily="34" charset="0"/>
            </a:endParaRPr>
          </a:p>
          <a:p>
            <a:endParaRPr lang="ru-RU" dirty="0"/>
          </a:p>
        </p:txBody>
      </p:sp>
      <p:pic>
        <p:nvPicPr>
          <p:cNvPr id="4099" name="Picture 3" descr="G:\Временная папка 'Загрузки'\images (5).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766946" y="134938"/>
            <a:ext cx="2743200" cy="1666875"/>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4100" name="Picture 4" descr="G:\Временная папка 'Загрузки'\school-uniform.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643702" y="3357562"/>
            <a:ext cx="2096595" cy="315887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4101" name="Picture 5" descr="G:\Временная папка 'Загрузки'\загруженное (2).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572000" y="1714488"/>
            <a:ext cx="2228086" cy="333002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1346185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00164" y="0"/>
            <a:ext cx="7756263" cy="1054250"/>
          </a:xfrm>
        </p:spPr>
        <p:txBody>
          <a:bodyPr/>
          <a:lstStyle/>
          <a:p>
            <a:r>
              <a:rPr lang="en-US" b="1" dirty="0">
                <a:latin typeface="Arial" pitchFamily="34" charset="0"/>
                <a:cs typeface="Arial" pitchFamily="34" charset="0"/>
              </a:rPr>
              <a:t>In the USA</a:t>
            </a:r>
            <a:endParaRPr lang="ru-RU" b="1" dirty="0">
              <a:latin typeface="Arial" pitchFamily="34" charset="0"/>
              <a:cs typeface="Arial" pitchFamily="34" charset="0"/>
            </a:endParaRPr>
          </a:p>
        </p:txBody>
      </p:sp>
      <p:sp>
        <p:nvSpPr>
          <p:cNvPr id="2" name="Объект 1"/>
          <p:cNvSpPr>
            <a:spLocks noGrp="1"/>
          </p:cNvSpPr>
          <p:nvPr>
            <p:ph sz="quarter" idx="1"/>
          </p:nvPr>
        </p:nvSpPr>
        <p:spPr>
          <a:xfrm>
            <a:off x="571472" y="1500174"/>
            <a:ext cx="4896544" cy="2520279"/>
          </a:xfrm>
        </p:spPr>
        <p:txBody>
          <a:bodyPr>
            <a:normAutofit lnSpcReduction="10000"/>
          </a:bodyPr>
          <a:lstStyle/>
          <a:p>
            <a:r>
              <a:rPr lang="en-US" sz="3200" dirty="0"/>
              <a:t>Few state schools in the United States have formal school uniforms, but most have dress codes.</a:t>
            </a:r>
            <a:endParaRPr lang="ru-RU" sz="3200" dirty="0"/>
          </a:p>
        </p:txBody>
      </p:sp>
      <p:pic>
        <p:nvPicPr>
          <p:cNvPr id="5122" name="Picture 2" descr="G:\Временная папка 'Загрузки'\school-uniform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rot="286337">
            <a:off x="5459977" y="1846189"/>
            <a:ext cx="3274095" cy="2592288"/>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5123" name="Picture 3" descr="G:\Временная папка 'Загрузки'\загруженное (4).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00034" y="3857628"/>
            <a:ext cx="4000528" cy="2450711"/>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5124" name="Picture 4" descr="G:\Временная папка 'Загрузки'\1a01b6e7ea3ce795390cbce139885c7d611.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rot="491011">
            <a:off x="4683688" y="4495239"/>
            <a:ext cx="4073143" cy="1860655"/>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5125" name="Picture 5" descr="G:\Временная папка 'Загрузки'\загруженное (5).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6286512" y="214290"/>
            <a:ext cx="2353492" cy="1524954"/>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1601233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42910" y="0"/>
            <a:ext cx="7756263" cy="1054250"/>
          </a:xfrm>
        </p:spPr>
        <p:txBody>
          <a:bodyPr/>
          <a:lstStyle/>
          <a:p>
            <a:r>
              <a:rPr lang="en-US" b="1" dirty="0">
                <a:latin typeface="Arial" pitchFamily="34" charset="0"/>
                <a:cs typeface="Arial" pitchFamily="34" charset="0"/>
              </a:rPr>
              <a:t>Pros and cons of the </a:t>
            </a:r>
            <a:r>
              <a:rPr lang="en-US" b="1" dirty="0" smtClean="0">
                <a:latin typeface="Arial" pitchFamily="34" charset="0"/>
                <a:cs typeface="Arial" pitchFamily="34" charset="0"/>
              </a:rPr>
              <a:t>uniform</a:t>
            </a:r>
            <a:endParaRPr lang="ru-RU" b="1" dirty="0">
              <a:latin typeface="Arial" pitchFamily="34" charset="0"/>
              <a:cs typeface="Arial" pitchFamily="34" charset="0"/>
            </a:endParaRPr>
          </a:p>
        </p:txBody>
      </p:sp>
      <p:sp>
        <p:nvSpPr>
          <p:cNvPr id="2" name="Объект 1"/>
          <p:cNvSpPr>
            <a:spLocks noGrp="1"/>
          </p:cNvSpPr>
          <p:nvPr>
            <p:ph sz="quarter" idx="1"/>
          </p:nvPr>
        </p:nvSpPr>
        <p:spPr>
          <a:xfrm>
            <a:off x="285720" y="1428736"/>
            <a:ext cx="3600400" cy="5040560"/>
          </a:xfrm>
        </p:spPr>
        <p:txBody>
          <a:bodyPr>
            <a:normAutofit fontScale="85000" lnSpcReduction="10000"/>
          </a:bodyPr>
          <a:lstStyle/>
          <a:p>
            <a:pPr>
              <a:buNone/>
            </a:pPr>
            <a:r>
              <a:rPr lang="en-US" b="1" dirty="0" smtClean="0"/>
              <a:t>            “Pros”</a:t>
            </a:r>
          </a:p>
          <a:p>
            <a:r>
              <a:rPr lang="en-US" dirty="0" smtClean="0">
                <a:latin typeface="Arial" pitchFamily="34" charset="0"/>
                <a:cs typeface="Arial" pitchFamily="34" charset="0"/>
              </a:rPr>
              <a:t>The school uniform makes children study at school more seriously</a:t>
            </a:r>
          </a:p>
          <a:p>
            <a:r>
              <a:rPr lang="en-US" dirty="0" smtClean="0">
                <a:latin typeface="Arial" pitchFamily="34" charset="0"/>
                <a:cs typeface="Arial" pitchFamily="34" charset="0"/>
              </a:rPr>
              <a:t>School uniform makes children more disciplined</a:t>
            </a:r>
          </a:p>
          <a:p>
            <a:r>
              <a:rPr lang="en-US" dirty="0" smtClean="0">
                <a:latin typeface="Arial" pitchFamily="34" charset="0"/>
                <a:cs typeface="Arial" pitchFamily="34" charset="0"/>
              </a:rPr>
              <a:t>It isn’t very expensive. Every family can buy it</a:t>
            </a:r>
          </a:p>
          <a:p>
            <a:r>
              <a:rPr lang="en-US" dirty="0" smtClean="0">
                <a:latin typeface="Arial" pitchFamily="34" charset="0"/>
                <a:cs typeface="Arial" pitchFamily="34" charset="0"/>
              </a:rPr>
              <a:t>School uniform removes social inequality because everybody wear the same clothes.</a:t>
            </a:r>
          </a:p>
        </p:txBody>
      </p:sp>
      <p:sp>
        <p:nvSpPr>
          <p:cNvPr id="4" name="Прямоугольник 3"/>
          <p:cNvSpPr/>
          <p:nvPr/>
        </p:nvSpPr>
        <p:spPr>
          <a:xfrm>
            <a:off x="5929322" y="1500174"/>
            <a:ext cx="3214678" cy="4376583"/>
          </a:xfrm>
          <a:prstGeom prst="rect">
            <a:avLst/>
          </a:prstGeom>
        </p:spPr>
        <p:txBody>
          <a:bodyPr wrap="square">
            <a:spAutoFit/>
          </a:bodyPr>
          <a:lstStyle/>
          <a:p>
            <a:pPr marL="365760" lvl="0" indent="-365760">
              <a:spcBef>
                <a:spcPct val="20000"/>
              </a:spcBef>
              <a:buClr>
                <a:srgbClr val="873624"/>
              </a:buClr>
            </a:pPr>
            <a:r>
              <a:rPr lang="en-US" sz="2400" b="1" dirty="0" smtClean="0">
                <a:solidFill>
                  <a:prstClr val="black">
                    <a:lumMod val="85000"/>
                    <a:lumOff val="15000"/>
                  </a:prstClr>
                </a:solidFill>
              </a:rPr>
              <a:t>        “</a:t>
            </a:r>
            <a:r>
              <a:rPr lang="en-US" sz="2400" b="1" dirty="0">
                <a:solidFill>
                  <a:prstClr val="black">
                    <a:lumMod val="85000"/>
                    <a:lumOff val="15000"/>
                  </a:prstClr>
                </a:solidFill>
              </a:rPr>
              <a:t>Cons”</a:t>
            </a:r>
          </a:p>
          <a:p>
            <a:pPr marL="365760" lvl="0" indent="-365760">
              <a:spcBef>
                <a:spcPct val="20000"/>
              </a:spcBef>
              <a:buClr>
                <a:srgbClr val="873624"/>
              </a:buClr>
              <a:buFont typeface="Wingdings" pitchFamily="2" charset="2"/>
              <a:buChar char=""/>
            </a:pPr>
            <a:r>
              <a:rPr lang="en-US" sz="2400" dirty="0">
                <a:solidFill>
                  <a:prstClr val="black">
                    <a:lumMod val="85000"/>
                    <a:lumOff val="15000"/>
                  </a:prstClr>
                </a:solidFill>
                <a:latin typeface="Arial" pitchFamily="34" charset="0"/>
                <a:cs typeface="Arial" pitchFamily="34" charset="0"/>
              </a:rPr>
              <a:t>It prevents children to be individuality</a:t>
            </a:r>
          </a:p>
          <a:p>
            <a:pPr marL="365760" lvl="0" indent="-365760">
              <a:spcBef>
                <a:spcPct val="20000"/>
              </a:spcBef>
              <a:buClr>
                <a:srgbClr val="873624"/>
              </a:buClr>
              <a:buFont typeface="Wingdings" pitchFamily="2" charset="2"/>
              <a:buChar char=""/>
            </a:pPr>
            <a:r>
              <a:rPr lang="en-US" sz="2400" dirty="0">
                <a:solidFill>
                  <a:prstClr val="black">
                    <a:lumMod val="85000"/>
                    <a:lumOff val="15000"/>
                  </a:prstClr>
                </a:solidFill>
                <a:latin typeface="Arial" pitchFamily="34" charset="0"/>
                <a:cs typeface="Arial" pitchFamily="34" charset="0"/>
              </a:rPr>
              <a:t>Every day one and the same </a:t>
            </a:r>
            <a:r>
              <a:rPr lang="en-US" sz="2400" dirty="0" smtClean="0">
                <a:solidFill>
                  <a:prstClr val="black">
                    <a:lumMod val="85000"/>
                    <a:lumOff val="15000"/>
                  </a:prstClr>
                </a:solidFill>
                <a:latin typeface="Arial" pitchFamily="34" charset="0"/>
                <a:cs typeface="Arial" pitchFamily="34" charset="0"/>
              </a:rPr>
              <a:t>clothes are boring</a:t>
            </a:r>
            <a:endParaRPr lang="en-US" sz="2400" dirty="0">
              <a:solidFill>
                <a:prstClr val="black">
                  <a:lumMod val="85000"/>
                  <a:lumOff val="15000"/>
                </a:prstClr>
              </a:solidFill>
              <a:latin typeface="Arial" pitchFamily="34" charset="0"/>
              <a:cs typeface="Arial" pitchFamily="34" charset="0"/>
            </a:endParaRPr>
          </a:p>
          <a:p>
            <a:pPr marL="365760" lvl="0" indent="-365760">
              <a:spcBef>
                <a:spcPct val="20000"/>
              </a:spcBef>
              <a:buClr>
                <a:srgbClr val="873624"/>
              </a:buClr>
              <a:buFont typeface="Wingdings" pitchFamily="2" charset="2"/>
              <a:buChar char=""/>
            </a:pPr>
            <a:r>
              <a:rPr lang="en-US" sz="2400" dirty="0">
                <a:solidFill>
                  <a:prstClr val="black">
                    <a:lumMod val="85000"/>
                    <a:lumOff val="15000"/>
                  </a:prstClr>
                </a:solidFill>
                <a:latin typeface="Arial" pitchFamily="34" charset="0"/>
                <a:cs typeface="Arial" pitchFamily="34" charset="0"/>
              </a:rPr>
              <a:t>By the end of the school year it becomes untidy and not pleasant to look at</a:t>
            </a:r>
            <a:endParaRPr lang="ru-RU" sz="2400" dirty="0">
              <a:solidFill>
                <a:prstClr val="black">
                  <a:lumMod val="85000"/>
                  <a:lumOff val="15000"/>
                </a:prstClr>
              </a:solidFill>
              <a:latin typeface="Arial" pitchFamily="34" charset="0"/>
              <a:cs typeface="Arial" pitchFamily="34" charset="0"/>
            </a:endParaRPr>
          </a:p>
        </p:txBody>
      </p:sp>
      <p:pic>
        <p:nvPicPr>
          <p:cNvPr id="6146" name="Picture 2" descr="G:\Временная папка 'Загрузки'\загруженное (6).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57620" y="2214554"/>
            <a:ext cx="1911642" cy="294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6854259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idx="4294967295"/>
          </p:nvPr>
        </p:nvSpPr>
        <p:spPr>
          <a:xfrm>
            <a:off x="642910" y="2714620"/>
            <a:ext cx="7772400" cy="1752600"/>
          </a:xfrm>
        </p:spPr>
        <p:txBody>
          <a:bodyPr>
            <a:normAutofit fontScale="90000"/>
          </a:bodyPr>
          <a:lstStyle/>
          <a:p>
            <a:r>
              <a:rPr lang="en-US" sz="6000" b="1" dirty="0" smtClean="0">
                <a:latin typeface="Arial" pitchFamily="34" charset="0"/>
                <a:cs typeface="Arial" pitchFamily="34" charset="0"/>
              </a:rPr>
              <a:t>Thank you for your attention!</a:t>
            </a:r>
            <a:br>
              <a:rPr lang="en-US" sz="6000" b="1" dirty="0" smtClean="0">
                <a:latin typeface="Arial" pitchFamily="34" charset="0"/>
                <a:cs typeface="Arial" pitchFamily="34" charset="0"/>
              </a:rPr>
            </a:br>
            <a:r>
              <a:rPr lang="ru-RU" sz="4000" dirty="0" smtClean="0"/>
              <a:t/>
            </a:r>
            <a:br>
              <a:rPr lang="ru-RU" sz="4000" dirty="0" smtClean="0"/>
            </a:br>
            <a:endParaRPr lang="ru-RU" dirty="0"/>
          </a:p>
        </p:txBody>
      </p:sp>
    </p:spTree>
    <p:extLst>
      <p:ext uri="{BB962C8B-B14F-4D97-AF65-F5344CB8AC3E}">
        <p14:creationId xmlns="" xmlns:p14="http://schemas.microsoft.com/office/powerpoint/2010/main" val="387313823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b="1" dirty="0" smtClean="0"/>
              <a:t>School uniform</a:t>
            </a:r>
            <a:endParaRPr lang="ru-RU" sz="4000" dirty="0"/>
          </a:p>
        </p:txBody>
      </p:sp>
      <p:pic>
        <p:nvPicPr>
          <p:cNvPr id="4" name="Picture 5" descr="G:\Временная папка 'Загрузки'\children-school-uniform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rot="21332532">
            <a:off x="234535" y="1023174"/>
            <a:ext cx="3482753" cy="2778192"/>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5" name="Picture 4" descr="G:\Временная папка 'Загрузки'\school-uniform-ties.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rot="20989635">
            <a:off x="882631" y="3663876"/>
            <a:ext cx="3312368" cy="2807616"/>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6" name="Picture 2" descr="C:\Documents and Settings\USER\Мои документы\school_forms.jpg"/>
          <p:cNvPicPr>
            <a:picLocks noGrp="1" noChangeAspect="1" noChangeArrowheads="1"/>
          </p:cNvPicPr>
          <p:nvPr>
            <p:ph sz="quarter" idx="1"/>
          </p:nvPr>
        </p:nvPicPr>
        <p:blipFill>
          <a:blip r:embed="rId4"/>
          <a:srcRect/>
          <a:stretch>
            <a:fillRect/>
          </a:stretch>
        </p:blipFill>
        <p:spPr bwMode="auto">
          <a:xfrm rot="603053">
            <a:off x="4675252" y="1418318"/>
            <a:ext cx="4238625" cy="3009900"/>
          </a:xfrm>
          <a:prstGeom prst="rect">
            <a:avLst/>
          </a:prstGeom>
          <a:ln>
            <a:noFill/>
          </a:ln>
          <a:effectLst>
            <a:softEdge rad="112500"/>
          </a:effectLst>
        </p:spPr>
      </p:pic>
      <p:pic>
        <p:nvPicPr>
          <p:cNvPr id="7" name="Picture 2" descr="G:\Временная папка 'Загрузки'\school-uniforms.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rot="613468">
            <a:off x="4490324" y="3995710"/>
            <a:ext cx="3274095" cy="2592288"/>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642910" y="1428736"/>
            <a:ext cx="4275952" cy="4786346"/>
          </a:xfrm>
          <a:prstGeom prst="rect">
            <a:avLst/>
          </a:prstGeom>
          <a:ln>
            <a:noFill/>
          </a:ln>
          <a:effectLst>
            <a:softEdge rad="112500"/>
          </a:effectLst>
        </p:spPr>
      </p:pic>
      <p:sp>
        <p:nvSpPr>
          <p:cNvPr id="4" name="Прямоугольник 3"/>
          <p:cNvSpPr/>
          <p:nvPr/>
        </p:nvSpPr>
        <p:spPr>
          <a:xfrm>
            <a:off x="5500694" y="1928802"/>
            <a:ext cx="2928958" cy="2677656"/>
          </a:xfrm>
          <a:prstGeom prst="rect">
            <a:avLst/>
          </a:prstGeom>
        </p:spPr>
        <p:txBody>
          <a:bodyPr wrap="square">
            <a:spAutoFit/>
          </a:bodyPr>
          <a:lstStyle/>
          <a:p>
            <a:r>
              <a:rPr lang="en-US" sz="2800" dirty="0" smtClean="0">
                <a:latin typeface="Arial" pitchFamily="34" charset="0"/>
                <a:cs typeface="Arial" pitchFamily="34" charset="0"/>
              </a:rPr>
              <a:t>The director of the institution refused to let students to school wearing the </a:t>
            </a:r>
            <a:r>
              <a:rPr lang="en-US" sz="2800" dirty="0" err="1" smtClean="0">
                <a:latin typeface="Arial" pitchFamily="34" charset="0"/>
                <a:cs typeface="Arial" pitchFamily="34" charset="0"/>
              </a:rPr>
              <a:t>hijab</a:t>
            </a:r>
            <a:r>
              <a:rPr lang="en-US" sz="2800" dirty="0" smtClean="0">
                <a:latin typeface="Arial" pitchFamily="34" charset="0"/>
                <a:cs typeface="Arial" pitchFamily="34" charset="0"/>
              </a:rPr>
              <a:t>.</a:t>
            </a:r>
            <a:endParaRPr lang="ru-RU" sz="2800" dirty="0">
              <a:latin typeface="Arial" pitchFamily="34" charset="0"/>
              <a:cs typeface="Arial" pitchFamily="34" charset="0"/>
            </a:endParaRPr>
          </a:p>
        </p:txBody>
      </p:sp>
      <p:sp>
        <p:nvSpPr>
          <p:cNvPr id="7" name="Заголовок 6"/>
          <p:cNvSpPr>
            <a:spLocks noGrp="1"/>
          </p:cNvSpPr>
          <p:nvPr>
            <p:ph type="title"/>
          </p:nvPr>
        </p:nvSpPr>
        <p:spPr/>
        <p:txBody>
          <a:bodyPr/>
          <a:lstStyle/>
          <a:p>
            <a:r>
              <a:rPr lang="en-US" b="1" dirty="0" smtClean="0"/>
              <a:t>Scandal in the Stavropol Region</a:t>
            </a:r>
            <a:endParaRPr lang="ru-RU" b="1" dirty="0"/>
          </a:p>
        </p:txBody>
      </p:sp>
      <p:sp>
        <p:nvSpPr>
          <p:cNvPr id="5" name="Содержимое 4"/>
          <p:cNvSpPr>
            <a:spLocks noGrp="1"/>
          </p:cNvSpPr>
          <p:nvPr>
            <p:ph sz="quarter" idx="1"/>
          </p:nvPr>
        </p:nvSpPr>
        <p:spPr/>
        <p:txBody>
          <a:bodyPr/>
          <a:lstStyle/>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USER\Мои документы\main12485246_56f6b36ace5f38d816644fa46a67e4c3.jpg"/>
          <p:cNvPicPr>
            <a:picLocks noChangeAspect="1" noChangeArrowheads="1"/>
          </p:cNvPicPr>
          <p:nvPr/>
        </p:nvPicPr>
        <p:blipFill>
          <a:blip r:embed="rId2"/>
          <a:srcRect/>
          <a:stretch>
            <a:fillRect/>
          </a:stretch>
        </p:blipFill>
        <p:spPr bwMode="auto">
          <a:xfrm>
            <a:off x="500034" y="1428736"/>
            <a:ext cx="4429156" cy="4456284"/>
          </a:xfrm>
          <a:prstGeom prst="rect">
            <a:avLst/>
          </a:prstGeom>
          <a:ln>
            <a:noFill/>
          </a:ln>
          <a:effectLst>
            <a:softEdge rad="112500"/>
          </a:effectLst>
        </p:spPr>
      </p:pic>
      <p:sp>
        <p:nvSpPr>
          <p:cNvPr id="4" name="Прямоугольник 3"/>
          <p:cNvSpPr/>
          <p:nvPr/>
        </p:nvSpPr>
        <p:spPr>
          <a:xfrm>
            <a:off x="5072066" y="1785926"/>
            <a:ext cx="3429024" cy="3539430"/>
          </a:xfrm>
          <a:prstGeom prst="rect">
            <a:avLst/>
          </a:prstGeom>
        </p:spPr>
        <p:txBody>
          <a:bodyPr wrap="square">
            <a:spAutoFit/>
          </a:bodyPr>
          <a:lstStyle/>
          <a:p>
            <a:r>
              <a:rPr lang="en-US" sz="3200" dirty="0" smtClean="0">
                <a:latin typeface="Arial" pitchFamily="34" charset="0"/>
                <a:cs typeface="Arial" pitchFamily="34" charset="0"/>
              </a:rPr>
              <a:t>After that incident the minister of education Dmitry </a:t>
            </a:r>
            <a:r>
              <a:rPr lang="en-US" sz="3200" dirty="0" err="1" smtClean="0">
                <a:latin typeface="Arial" pitchFamily="34" charset="0"/>
                <a:cs typeface="Arial" pitchFamily="34" charset="0"/>
              </a:rPr>
              <a:t>Livanov</a:t>
            </a:r>
            <a:r>
              <a:rPr lang="en-US" sz="3200" dirty="0" smtClean="0">
                <a:latin typeface="Arial" pitchFamily="34" charset="0"/>
                <a:cs typeface="Arial" pitchFamily="34" charset="0"/>
              </a:rPr>
              <a:t> signed the law about dress cod in schools</a:t>
            </a:r>
            <a:endParaRPr lang="ru-RU" sz="3200" dirty="0">
              <a:latin typeface="Arial" pitchFamily="34" charset="0"/>
              <a:cs typeface="Arial" pitchFamily="34" charset="0"/>
            </a:endParaRPr>
          </a:p>
        </p:txBody>
      </p:sp>
      <p:sp>
        <p:nvSpPr>
          <p:cNvPr id="6" name="Заголовок 5"/>
          <p:cNvSpPr>
            <a:spLocks noGrp="1"/>
          </p:cNvSpPr>
          <p:nvPr>
            <p:ph type="title"/>
          </p:nvPr>
        </p:nvSpPr>
        <p:spPr/>
        <p:txBody>
          <a:bodyPr>
            <a:normAutofit fontScale="90000"/>
          </a:bodyPr>
          <a:lstStyle/>
          <a:p>
            <a:r>
              <a:rPr lang="en-US" b="1" dirty="0" smtClean="0"/>
              <a:t>The minister of Education Dmitry </a:t>
            </a:r>
            <a:r>
              <a:rPr lang="en-US" b="1" dirty="0" err="1" smtClean="0"/>
              <a:t>Livanov</a:t>
            </a:r>
            <a:endParaRPr lang="ru-RU" b="1" dirty="0"/>
          </a:p>
        </p:txBody>
      </p:sp>
      <p:sp>
        <p:nvSpPr>
          <p:cNvPr id="5" name="Содержимое 4"/>
          <p:cNvSpPr>
            <a:spLocks noGrp="1"/>
          </p:cNvSpPr>
          <p:nvPr>
            <p:ph sz="quarter" idx="1"/>
          </p:nvPr>
        </p:nvSpPr>
        <p:spPr>
          <a:xfrm>
            <a:off x="285720" y="1643050"/>
            <a:ext cx="8503920" cy="4572000"/>
          </a:xfrm>
        </p:spPr>
        <p:txBody>
          <a:bodyPr/>
          <a:lstStyle/>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1428736"/>
            <a:ext cx="800105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Dress code</a:t>
            </a:r>
            <a:r>
              <a:rPr kumimoji="0" lang="en-US"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 standard of dress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established for a given environment,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for example, in a school or business,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in a cultural group.</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Заголовок 3"/>
          <p:cNvSpPr>
            <a:spLocks noGrp="1"/>
          </p:cNvSpPr>
          <p:nvPr>
            <p:ph type="title"/>
          </p:nvPr>
        </p:nvSpPr>
        <p:spPr/>
        <p:txBody>
          <a:bodyPr/>
          <a:lstStyle/>
          <a:p>
            <a:r>
              <a:rPr lang="en-US" b="1" dirty="0" smtClean="0">
                <a:latin typeface="Arial" pitchFamily="34" charset="0"/>
                <a:cs typeface="Arial" pitchFamily="34" charset="0"/>
              </a:rPr>
              <a:t>What is dress code?</a:t>
            </a:r>
            <a:endParaRPr lang="ru-RU" b="1" dirty="0">
              <a:latin typeface="Arial" pitchFamily="34" charset="0"/>
              <a:cs typeface="Arial" pitchFamily="34" charset="0"/>
            </a:endParaRPr>
          </a:p>
        </p:txBody>
      </p:sp>
      <p:sp>
        <p:nvSpPr>
          <p:cNvPr id="7" name="Содержимое 6"/>
          <p:cNvSpPr>
            <a:spLocks noGrp="1"/>
          </p:cNvSpPr>
          <p:nvPr>
            <p:ph sz="quarter" idx="1"/>
          </p:nvPr>
        </p:nvSpPr>
        <p:spPr/>
        <p:txBody>
          <a:bodyPr/>
          <a:lstStyle/>
          <a:p>
            <a:pPr>
              <a:buNone/>
            </a:pPr>
            <a:endParaRPr lang="ru-RU" dirty="0"/>
          </a:p>
        </p:txBody>
      </p:sp>
      <p:pic>
        <p:nvPicPr>
          <p:cNvPr id="5" name="Picture 2" descr="C:\Documents and Settings\USER\Мои документы\Snimok_ekrana_2013-03-28_v_16.51.39.png"/>
          <p:cNvPicPr>
            <a:picLocks noChangeAspect="1" noChangeArrowheads="1"/>
          </p:cNvPicPr>
          <p:nvPr/>
        </p:nvPicPr>
        <p:blipFill>
          <a:blip r:embed="rId2"/>
          <a:srcRect/>
          <a:stretch>
            <a:fillRect/>
          </a:stretch>
        </p:blipFill>
        <p:spPr bwMode="auto">
          <a:xfrm>
            <a:off x="714348" y="3571876"/>
            <a:ext cx="3857652" cy="2861092"/>
          </a:xfrm>
          <a:prstGeom prst="rect">
            <a:avLst/>
          </a:prstGeom>
          <a:ln>
            <a:noFill/>
          </a:ln>
          <a:effectLst>
            <a:softEdge rad="112500"/>
          </a:effectLst>
        </p:spPr>
      </p:pic>
      <p:pic>
        <p:nvPicPr>
          <p:cNvPr id="6" name="Picture 7" descr="882238797"/>
          <p:cNvPicPr>
            <a:picLocks noChangeAspect="1" noChangeArrowheads="1"/>
          </p:cNvPicPr>
          <p:nvPr/>
        </p:nvPicPr>
        <p:blipFill>
          <a:blip r:embed="rId3"/>
          <a:srcRect l="-793" r="3439" b="3600"/>
          <a:stretch>
            <a:fillRect/>
          </a:stretch>
        </p:blipFill>
        <p:spPr bwMode="auto">
          <a:xfrm>
            <a:off x="5929322" y="3214686"/>
            <a:ext cx="2602384" cy="307185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latin typeface="Arial" pitchFamily="34" charset="0"/>
                <a:cs typeface="Arial" pitchFamily="34" charset="0"/>
              </a:rPr>
              <a:t>What is a uniform?</a:t>
            </a:r>
            <a:endParaRPr lang="ru-RU" b="1" dirty="0">
              <a:latin typeface="Arial" pitchFamily="34" charset="0"/>
              <a:cs typeface="Arial" pitchFamily="34" charset="0"/>
            </a:endParaRPr>
          </a:p>
        </p:txBody>
      </p:sp>
      <p:sp>
        <p:nvSpPr>
          <p:cNvPr id="3" name="Объект 2"/>
          <p:cNvSpPr>
            <a:spLocks noGrp="1"/>
          </p:cNvSpPr>
          <p:nvPr>
            <p:ph sz="quarter" idx="1"/>
          </p:nvPr>
        </p:nvSpPr>
        <p:spPr>
          <a:xfrm>
            <a:off x="642910" y="1857364"/>
            <a:ext cx="7745505" cy="1540693"/>
          </a:xfrm>
        </p:spPr>
        <p:txBody>
          <a:bodyPr>
            <a:noAutofit/>
          </a:bodyPr>
          <a:lstStyle/>
          <a:p>
            <a:pPr>
              <a:buNone/>
            </a:pPr>
            <a:r>
              <a:rPr lang="en-US" sz="2800" b="1" dirty="0" smtClean="0">
                <a:latin typeface="Arial" pitchFamily="34" charset="0"/>
                <a:cs typeface="Arial" pitchFamily="34" charset="0"/>
              </a:rPr>
              <a:t>A uniform</a:t>
            </a:r>
            <a:r>
              <a:rPr lang="en-US" sz="2800" dirty="0" smtClean="0">
                <a:latin typeface="Arial" pitchFamily="34" charset="0"/>
                <a:cs typeface="Arial" pitchFamily="34" charset="0"/>
              </a:rPr>
              <a:t> is a set of standard clothing worn by members of an organization while participating in that organization's activity. Modern uniforms are worn by armed forces and paramilitary organizations such as police, emergency services, security guards, in some workplaces and schools and by inmates in prisons.</a:t>
            </a:r>
            <a:endParaRPr lang="ru-RU" sz="2800" dirty="0">
              <a:latin typeface="Arial" pitchFamily="34" charset="0"/>
              <a:cs typeface="Arial" pitchFamily="34" charset="0"/>
            </a:endParaRPr>
          </a:p>
        </p:txBody>
      </p:sp>
    </p:spTree>
    <p:extLst>
      <p:ext uri="{BB962C8B-B14F-4D97-AF65-F5344CB8AC3E}">
        <p14:creationId xmlns="" xmlns:p14="http://schemas.microsoft.com/office/powerpoint/2010/main" val="148287291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660" y="0"/>
            <a:ext cx="7558306" cy="1054250"/>
          </a:xfrm>
        </p:spPr>
        <p:txBody>
          <a:bodyPr/>
          <a:lstStyle/>
          <a:p>
            <a:r>
              <a:rPr lang="en-US" b="1" dirty="0">
                <a:latin typeface="Arial" pitchFamily="34" charset="0"/>
                <a:cs typeface="Arial" pitchFamily="34" charset="0"/>
              </a:rPr>
              <a:t>A school  uniform in Russia</a:t>
            </a:r>
            <a:endParaRPr lang="ru-RU" b="1" dirty="0">
              <a:latin typeface="Arial" pitchFamily="34" charset="0"/>
              <a:cs typeface="Arial" pitchFamily="34" charset="0"/>
            </a:endParaRPr>
          </a:p>
        </p:txBody>
      </p:sp>
      <p:sp>
        <p:nvSpPr>
          <p:cNvPr id="5" name="Прямоугольник 4"/>
          <p:cNvSpPr/>
          <p:nvPr/>
        </p:nvSpPr>
        <p:spPr>
          <a:xfrm>
            <a:off x="4572000" y="1928802"/>
            <a:ext cx="4286280" cy="2246769"/>
          </a:xfrm>
          <a:prstGeom prst="rect">
            <a:avLst/>
          </a:prstGeom>
        </p:spPr>
        <p:txBody>
          <a:bodyPr wrap="square">
            <a:spAutoFit/>
          </a:bodyPr>
          <a:lstStyle/>
          <a:p>
            <a:r>
              <a:rPr lang="en-US" sz="2800" dirty="0">
                <a:solidFill>
                  <a:prstClr val="black">
                    <a:lumMod val="85000"/>
                    <a:lumOff val="15000"/>
                  </a:prstClr>
                </a:solidFill>
                <a:latin typeface="Arial" pitchFamily="34" charset="0"/>
                <a:cs typeface="Arial" pitchFamily="34" charset="0"/>
              </a:rPr>
              <a:t>A school  uniform  came to Russia from England in 1834. The first uniforms were made for </a:t>
            </a:r>
            <a:r>
              <a:rPr lang="en-US" sz="2800" dirty="0" smtClean="0">
                <a:solidFill>
                  <a:prstClr val="black">
                    <a:lumMod val="85000"/>
                    <a:lumOff val="15000"/>
                  </a:prstClr>
                </a:solidFill>
                <a:latin typeface="Arial" pitchFamily="34" charset="0"/>
                <a:cs typeface="Arial" pitchFamily="34" charset="0"/>
              </a:rPr>
              <a:t>boys. Boys </a:t>
            </a:r>
            <a:r>
              <a:rPr lang="en-US" sz="2800" dirty="0">
                <a:solidFill>
                  <a:prstClr val="black">
                    <a:lumMod val="85000"/>
                    <a:lumOff val="15000"/>
                  </a:prstClr>
                </a:solidFill>
                <a:latin typeface="Arial" pitchFamily="34" charset="0"/>
                <a:cs typeface="Arial" pitchFamily="34" charset="0"/>
              </a:rPr>
              <a:t>had special shirts, </a:t>
            </a:r>
            <a:endParaRPr lang="ru-RU" dirty="0">
              <a:latin typeface="Arial" pitchFamily="34" charset="0"/>
              <a:cs typeface="Arial" pitchFamily="34" charset="0"/>
            </a:endParaRPr>
          </a:p>
        </p:txBody>
      </p:sp>
      <p:sp>
        <p:nvSpPr>
          <p:cNvPr id="6" name="Прямоугольник 5"/>
          <p:cNvSpPr/>
          <p:nvPr/>
        </p:nvSpPr>
        <p:spPr>
          <a:xfrm>
            <a:off x="4500562" y="4071942"/>
            <a:ext cx="4357718" cy="1384995"/>
          </a:xfrm>
          <a:prstGeom prst="rect">
            <a:avLst/>
          </a:prstGeom>
        </p:spPr>
        <p:txBody>
          <a:bodyPr wrap="square">
            <a:spAutoFit/>
          </a:bodyPr>
          <a:lstStyle/>
          <a:p>
            <a:pPr lvl="0"/>
            <a:r>
              <a:rPr lang="en-US" sz="2800" dirty="0">
                <a:solidFill>
                  <a:prstClr val="black">
                    <a:lumMod val="85000"/>
                    <a:lumOff val="15000"/>
                  </a:prstClr>
                </a:solidFill>
                <a:latin typeface="Arial" pitchFamily="34" charset="0"/>
                <a:cs typeface="Arial" pitchFamily="34" charset="0"/>
              </a:rPr>
              <a:t>trousers, black boots and a </a:t>
            </a:r>
            <a:r>
              <a:rPr lang="en-US" sz="2800" dirty="0" smtClean="0">
                <a:solidFill>
                  <a:prstClr val="black">
                    <a:lumMod val="85000"/>
                    <a:lumOff val="15000"/>
                  </a:prstClr>
                </a:solidFill>
                <a:latin typeface="Arial" pitchFamily="34" charset="0"/>
                <a:cs typeface="Arial" pitchFamily="34" charset="0"/>
              </a:rPr>
              <a:t>cap. Girls </a:t>
            </a:r>
            <a:r>
              <a:rPr lang="en-US" sz="2800" dirty="0">
                <a:solidFill>
                  <a:prstClr val="black">
                    <a:lumMod val="85000"/>
                    <a:lumOff val="15000"/>
                  </a:prstClr>
                </a:solidFill>
                <a:latin typeface="Arial" pitchFamily="34" charset="0"/>
                <a:cs typeface="Arial" pitchFamily="34" charset="0"/>
              </a:rPr>
              <a:t>wore brown dresses and aprons.</a:t>
            </a:r>
            <a:endParaRPr lang="ru-RU" dirty="0">
              <a:solidFill>
                <a:prstClr val="black"/>
              </a:solidFill>
              <a:latin typeface="Arial" pitchFamily="34" charset="0"/>
              <a:cs typeface="Arial" pitchFamily="34" charset="0"/>
            </a:endParaRPr>
          </a:p>
        </p:txBody>
      </p:sp>
      <p:pic>
        <p:nvPicPr>
          <p:cNvPr id="3075" name="Picture 3" descr="G:\Временная папка 'Загрузки'\386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72264" y="214290"/>
            <a:ext cx="2342793" cy="1464007"/>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12" name="Picture 3" descr="http://etalon-men.ru/assets/image/Radik/1(2).jpg"/>
          <p:cNvPicPr>
            <a:picLocks noGrp="1" noChangeAspect="1" noChangeArrowheads="1"/>
          </p:cNvPicPr>
          <p:nvPr>
            <p:ph sz="quarter" idx="1"/>
          </p:nvPr>
        </p:nvPicPr>
        <p:blipFill>
          <a:blip r:embed="rId3" cstate="print"/>
          <a:srcRect/>
          <a:stretch>
            <a:fillRect/>
          </a:stretch>
        </p:blipFill>
        <p:spPr bwMode="auto">
          <a:xfrm>
            <a:off x="857224" y="1531235"/>
            <a:ext cx="3214710" cy="4612410"/>
          </a:xfrm>
          <a:prstGeom prst="rect">
            <a:avLst/>
          </a:prstGeom>
          <a:ln>
            <a:noFill/>
          </a:ln>
          <a:effectLst>
            <a:softEdge rad="112500"/>
          </a:effectLst>
        </p:spPr>
      </p:pic>
    </p:spTree>
    <p:extLst>
      <p:ext uri="{BB962C8B-B14F-4D97-AF65-F5344CB8AC3E}">
        <p14:creationId xmlns="" xmlns:p14="http://schemas.microsoft.com/office/powerpoint/2010/main" val="191762470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Arial" pitchFamily="34" charset="0"/>
                <a:cs typeface="Arial" pitchFamily="34" charset="0"/>
              </a:rPr>
              <a:t>A school  uniform in Russia</a:t>
            </a:r>
            <a:endParaRPr lang="ru-RU" dirty="0"/>
          </a:p>
        </p:txBody>
      </p:sp>
      <p:pic>
        <p:nvPicPr>
          <p:cNvPr id="5" name="Picture 2" descr="http://etalon-men.ru/assets/image/Radik/sap_gimn.jpg"/>
          <p:cNvPicPr>
            <a:picLocks noChangeAspect="1" noChangeArrowheads="1"/>
          </p:cNvPicPr>
          <p:nvPr/>
        </p:nvPicPr>
        <p:blipFill>
          <a:blip r:embed="rId2" cstate="print"/>
          <a:srcRect/>
          <a:stretch>
            <a:fillRect/>
          </a:stretch>
        </p:blipFill>
        <p:spPr bwMode="auto">
          <a:xfrm>
            <a:off x="3786182" y="1857364"/>
            <a:ext cx="5072098" cy="4143404"/>
          </a:xfrm>
          <a:prstGeom prst="rect">
            <a:avLst/>
          </a:prstGeom>
          <a:ln>
            <a:noFill/>
          </a:ln>
          <a:effectLst>
            <a:softEdge rad="112500"/>
          </a:effectLst>
        </p:spPr>
      </p:pic>
      <p:sp>
        <p:nvSpPr>
          <p:cNvPr id="8" name="Содержимое 7"/>
          <p:cNvSpPr>
            <a:spLocks noGrp="1"/>
          </p:cNvSpPr>
          <p:nvPr>
            <p:ph sz="quarter" idx="1"/>
          </p:nvPr>
        </p:nvSpPr>
        <p:spPr/>
        <p:txBody>
          <a:bodyPr/>
          <a:lstStyle/>
          <a:p>
            <a:pPr>
              <a:buNone/>
            </a:pPr>
            <a:endParaRPr lang="en-US" sz="2800" dirty="0" smtClean="0">
              <a:solidFill>
                <a:schemeClr val="accent4">
                  <a:lumMod val="50000"/>
                </a:schemeClr>
              </a:solidFill>
              <a:latin typeface="Georgia" pitchFamily="18" charset="0"/>
              <a:ea typeface="Times New Roman" pitchFamily="18" charset="0"/>
              <a:cs typeface="Times New Roman" pitchFamily="18" charset="0"/>
            </a:endParaRPr>
          </a:p>
          <a:p>
            <a:pPr>
              <a:buNone/>
            </a:pPr>
            <a:endParaRPr lang="en-US" sz="2800" dirty="0" smtClean="0">
              <a:solidFill>
                <a:schemeClr val="accent4">
                  <a:lumMod val="50000"/>
                </a:schemeClr>
              </a:solidFill>
              <a:latin typeface="Georgia" pitchFamily="18" charset="0"/>
              <a:ea typeface="Times New Roman" pitchFamily="18" charset="0"/>
              <a:cs typeface="Times New Roman" pitchFamily="18" charset="0"/>
            </a:endParaRPr>
          </a:p>
          <a:p>
            <a:pPr>
              <a:buNone/>
            </a:pPr>
            <a:endParaRPr lang="en-US" sz="2800" dirty="0" smtClean="0">
              <a:solidFill>
                <a:schemeClr val="accent4">
                  <a:lumMod val="50000"/>
                </a:schemeClr>
              </a:solidFill>
              <a:latin typeface="Georgia" pitchFamily="18" charset="0"/>
              <a:ea typeface="Times New Roman" pitchFamily="18" charset="0"/>
              <a:cs typeface="Times New Roman" pitchFamily="18" charset="0"/>
            </a:endParaRPr>
          </a:p>
          <a:p>
            <a:pPr>
              <a:buNone/>
            </a:pPr>
            <a:r>
              <a:rPr lang="en-US" sz="2800" dirty="0" smtClean="0">
                <a:solidFill>
                  <a:schemeClr val="accent4">
                    <a:lumMod val="50000"/>
                  </a:schemeClr>
                </a:solidFill>
                <a:latin typeface="Arial" pitchFamily="34" charset="0"/>
                <a:ea typeface="Times New Roman" pitchFamily="18" charset="0"/>
                <a:cs typeface="Arial" pitchFamily="34" charset="0"/>
              </a:rPr>
              <a:t>In 1896 this law </a:t>
            </a:r>
          </a:p>
          <a:p>
            <a:pPr>
              <a:buNone/>
            </a:pPr>
            <a:r>
              <a:rPr lang="en-US" sz="2800" dirty="0" smtClean="0">
                <a:solidFill>
                  <a:schemeClr val="accent4">
                    <a:lumMod val="50000"/>
                  </a:schemeClr>
                </a:solidFill>
                <a:latin typeface="Arial" pitchFamily="34" charset="0"/>
                <a:ea typeface="Times New Roman" pitchFamily="18" charset="0"/>
                <a:cs typeface="Arial" pitchFamily="34" charset="0"/>
              </a:rPr>
              <a:t>started to include </a:t>
            </a:r>
          </a:p>
          <a:p>
            <a:pPr>
              <a:buNone/>
            </a:pPr>
            <a:r>
              <a:rPr lang="en-US" sz="2800" dirty="0" smtClean="0">
                <a:solidFill>
                  <a:schemeClr val="accent4">
                    <a:lumMod val="50000"/>
                  </a:schemeClr>
                </a:solidFill>
                <a:latin typeface="Arial" pitchFamily="34" charset="0"/>
                <a:ea typeface="Times New Roman" pitchFamily="18" charset="0"/>
                <a:cs typeface="Arial" pitchFamily="34" charset="0"/>
              </a:rPr>
              <a:t>form for girls.</a:t>
            </a:r>
            <a:endParaRPr lang="ru-RU"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School uniform in the USSR</a:t>
            </a:r>
            <a:endParaRPr lang="ru-RU" b="1" dirty="0"/>
          </a:p>
        </p:txBody>
      </p:sp>
      <p:pic>
        <p:nvPicPr>
          <p:cNvPr id="4" name="Picture 2" descr="C:\Documents and Settings\USER\Мои документы\school_forms.jpg"/>
          <p:cNvPicPr>
            <a:picLocks noGrp="1" noChangeAspect="1" noChangeArrowheads="1"/>
          </p:cNvPicPr>
          <p:nvPr>
            <p:ph sz="quarter" idx="1"/>
          </p:nvPr>
        </p:nvPicPr>
        <p:blipFill>
          <a:blip r:embed="rId2"/>
          <a:srcRect/>
          <a:stretch>
            <a:fillRect/>
          </a:stretch>
        </p:blipFill>
        <p:spPr bwMode="auto">
          <a:xfrm>
            <a:off x="2071670" y="1643050"/>
            <a:ext cx="5143535" cy="3714776"/>
          </a:xfrm>
          <a:prstGeom prst="rect">
            <a:avLst/>
          </a:prstGeom>
          <a:ln>
            <a:noFill/>
          </a:ln>
          <a:effectLst>
            <a:softEdge rad="112500"/>
          </a:effectLst>
        </p:spPr>
      </p:pic>
      <p:sp>
        <p:nvSpPr>
          <p:cNvPr id="5" name="Прямоугольник 4"/>
          <p:cNvSpPr/>
          <p:nvPr/>
        </p:nvSpPr>
        <p:spPr>
          <a:xfrm>
            <a:off x="428596" y="5357826"/>
            <a:ext cx="8429684" cy="954107"/>
          </a:xfrm>
          <a:prstGeom prst="rect">
            <a:avLst/>
          </a:prstGeom>
        </p:spPr>
        <p:txBody>
          <a:bodyPr wrap="square">
            <a:spAutoFit/>
          </a:bodyPr>
          <a:lstStyle/>
          <a:p>
            <a:pPr algn="ctr"/>
            <a:r>
              <a:rPr lang="en-US" sz="2800" dirty="0" smtClean="0">
                <a:latin typeface="Arial" pitchFamily="34" charset="0"/>
                <a:cs typeface="Arial" pitchFamily="34" charset="0"/>
              </a:rPr>
              <a:t>In Soviet schools uniform was common and compulsory for all pupils.</a:t>
            </a:r>
            <a:endParaRPr lang="ru-RU" sz="28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150</TotalTime>
  <Words>397</Words>
  <Application>Microsoft Office PowerPoint</Application>
  <PresentationFormat>Экран (4:3)</PresentationFormat>
  <Paragraphs>48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Официальная</vt:lpstr>
      <vt:lpstr>Сибирцева Марина Андреевна,</vt:lpstr>
      <vt:lpstr>School uniform</vt:lpstr>
      <vt:lpstr>Scandal in the Stavropol Region</vt:lpstr>
      <vt:lpstr>The minister of Education Dmitry Livanov</vt:lpstr>
      <vt:lpstr>What is dress code?</vt:lpstr>
      <vt:lpstr>What is a uniform?</vt:lpstr>
      <vt:lpstr>A school  uniform in Russia</vt:lpstr>
      <vt:lpstr>A school  uniform in Russia</vt:lpstr>
      <vt:lpstr>School uniform in the USSR</vt:lpstr>
      <vt:lpstr>In Great Britain</vt:lpstr>
      <vt:lpstr>In the USA</vt:lpstr>
      <vt:lpstr>Pros and cons of the uniform</vt:lpstr>
      <vt:lpstr>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uniform</dc:title>
  <dc:creator>Dr.98</dc:creator>
  <cp:lastModifiedBy>User</cp:lastModifiedBy>
  <cp:revision>21</cp:revision>
  <dcterms:created xsi:type="dcterms:W3CDTF">2014-01-14T16:53:42Z</dcterms:created>
  <dcterms:modified xsi:type="dcterms:W3CDTF">2014-02-10T11:07:15Z</dcterms:modified>
</cp:coreProperties>
</file>