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91" r:id="rId3"/>
    <p:sldId id="273" r:id="rId4"/>
    <p:sldId id="301" r:id="rId5"/>
    <p:sldId id="292" r:id="rId6"/>
    <p:sldId id="297" r:id="rId7"/>
    <p:sldId id="298" r:id="rId8"/>
    <p:sldId id="289" r:id="rId9"/>
    <p:sldId id="306" r:id="rId10"/>
    <p:sldId id="296" r:id="rId11"/>
    <p:sldId id="261" r:id="rId12"/>
    <p:sldId id="262" r:id="rId13"/>
    <p:sldId id="305" r:id="rId14"/>
    <p:sldId id="295" r:id="rId15"/>
    <p:sldId id="265" r:id="rId16"/>
    <p:sldId id="268" r:id="rId17"/>
    <p:sldId id="272" r:id="rId18"/>
    <p:sldId id="30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983AD-58B7-40EA-A2E2-BD52DA554E2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34111-AB0A-4C9C-9082-A164ED19A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EE030-938D-4C13-9D48-CB82A02EC1C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398B-E02E-4EDF-9CFB-92B42B611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64294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Математическая сказка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ЗЁЗИЧКА\Desktop\39_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57298"/>
            <a:ext cx="8486804" cy="5328561"/>
          </a:xfrm>
          <a:prstGeom prst="rect">
            <a:avLst/>
          </a:prstGeom>
          <a:noFill/>
        </p:spPr>
      </p:pic>
      <p:pic>
        <p:nvPicPr>
          <p:cNvPr id="5" name="Picture 4" descr="48891449_cifru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83582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8926" y="641725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Савченко В.М. МОУ СОШ п. Тарбагатай,  Забайкальский край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 теперь  - отдохнем</a:t>
            </a:r>
            <a:endParaRPr lang="ru-RU" sz="5400" b="1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4157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  <a:tab pos="3333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4" descr="0_6fc60_5fc0111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28956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667_child_e6061f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71744"/>
            <a:ext cx="357190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214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357430"/>
            <a:ext cx="38766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596" y="1214422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Приглашаем всех станцевать танец “Танец маленьких утят”.</a:t>
            </a:r>
          </a:p>
        </p:txBody>
      </p:sp>
      <p:pic>
        <p:nvPicPr>
          <p:cNvPr id="12" name="Picture 2" descr="C:\Users\ЗЁЗИЧКА\Desktop\00118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071546"/>
            <a:ext cx="195072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429000"/>
            <a:ext cx="23574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1044f0ed3c76d7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7173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2714612" y="357166"/>
            <a:ext cx="585791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Найди ошибки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ru-RU" sz="2800" b="1" dirty="0" smtClean="0">
                <a:latin typeface="Arial" pitchFamily="34" charset="0"/>
              </a:rPr>
              <a:t>50+20=52              40-10=30 </a:t>
            </a:r>
            <a:br>
              <a:rPr lang="ru-RU" sz="2800" b="1" dirty="0" smtClean="0">
                <a:latin typeface="Arial" pitchFamily="34" charset="0"/>
              </a:rPr>
            </a:br>
            <a:r>
              <a:rPr lang="ru-RU" sz="2800" b="1" dirty="0" smtClean="0">
                <a:latin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</a:rPr>
            </a:br>
            <a:r>
              <a:rPr lang="ru-RU" sz="2800" b="1" dirty="0" smtClean="0">
                <a:latin typeface="Arial" pitchFamily="34" charset="0"/>
              </a:rPr>
              <a:t>    59+1=60</a:t>
            </a:r>
            <a:br>
              <a:rPr lang="ru-RU" sz="2800" b="1" dirty="0" smtClean="0">
                <a:latin typeface="Arial" pitchFamily="34" charset="0"/>
              </a:rPr>
            </a:br>
            <a:r>
              <a:rPr lang="ru-RU" sz="2800" b="1" dirty="0" smtClean="0">
                <a:latin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</a:rPr>
            </a:br>
            <a:r>
              <a:rPr lang="ru-RU" sz="2800" b="1" dirty="0" smtClean="0">
                <a:latin typeface="Arial" pitchFamily="34" charset="0"/>
              </a:rPr>
              <a:t>20-1=21                 70+9=79                46-6=4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7825" name="Picture 1" descr="64813128_1286109269_multik1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18" y="3066096"/>
            <a:ext cx="3357554" cy="383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785795"/>
            <a:ext cx="5429288" cy="428627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Задание от трёх медведей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В тех местах, где чисел нет,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Расставьте  минусы и плюсы,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Чтоб данный получить ответ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92D050"/>
                </a:solidFill>
              </a:rPr>
              <a:t>(работа по карточкам)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14678" y="571480"/>
            <a:ext cx="5357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baseline="0" dirty="0" smtClean="0">
                <a:solidFill>
                  <a:srgbClr val="92D050"/>
                </a:solidFill>
                <a:latin typeface="Arial" pitchFamily="34" charset="0"/>
              </a:rPr>
              <a:t>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baseline="0" dirty="0" smtClean="0">
                <a:solidFill>
                  <a:srgbClr val="92D050"/>
                </a:solidFill>
                <a:latin typeface="Arial" pitchFamily="34" charset="0"/>
              </a:rPr>
              <a:t> </a:t>
            </a:r>
            <a:endParaRPr lang="ru-RU" sz="3200" b="1" baseline="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6801" name="Picture 1" descr="1af149afb7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048000" cy="461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5527560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 у тебя так?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1571612"/>
            <a:ext cx="5857916" cy="4000528"/>
          </a:xfrm>
        </p:spPr>
        <p:txBody>
          <a:bodyPr>
            <a:normAutofit/>
          </a:bodyPr>
          <a:lstStyle/>
          <a:p>
            <a:pPr marL="609600" indent="-609600" algn="l"/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7030A0"/>
                </a:solidFill>
              </a:rPr>
              <a:t>От Мишутки             От мамы                 От папы</a:t>
            </a:r>
          </a:p>
          <a:p>
            <a:pPr marL="609600" indent="-609600" algn="l"/>
            <a:r>
              <a:rPr lang="ru-RU" sz="2000" b="1" dirty="0" smtClean="0">
                <a:solidFill>
                  <a:srgbClr val="C00000"/>
                </a:solidFill>
              </a:rPr>
              <a:t>   30  +  40 = 70      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50 + 3 = 53             </a:t>
            </a:r>
            <a:r>
              <a:rPr lang="ru-RU" sz="2000" b="1" dirty="0" smtClean="0">
                <a:solidFill>
                  <a:srgbClr val="00B050"/>
                </a:solidFill>
              </a:rPr>
              <a:t>39 - 2 = 37</a:t>
            </a:r>
          </a:p>
          <a:p>
            <a:pPr marL="609600" indent="-609600" algn="l"/>
            <a:r>
              <a:rPr lang="ru-RU" sz="2000" b="1" dirty="0" smtClean="0">
                <a:solidFill>
                  <a:srgbClr val="002060"/>
                </a:solidFill>
              </a:rPr>
              <a:t>                          </a:t>
            </a:r>
          </a:p>
          <a:p>
            <a:pPr marL="609600" indent="-609600" algn="l"/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</a:rPr>
              <a:t>60  + 2 = 62 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82 - 2 = 80             </a:t>
            </a:r>
            <a:r>
              <a:rPr lang="ru-RU" sz="2000" b="1" dirty="0" smtClean="0">
                <a:solidFill>
                  <a:srgbClr val="00B050"/>
                </a:solidFill>
              </a:rPr>
              <a:t>22 + 3 = 25</a:t>
            </a:r>
          </a:p>
          <a:p>
            <a:pPr marL="609600" indent="-609600" algn="l"/>
            <a:endParaRPr lang="ru-RU" sz="2000" b="1" dirty="0" smtClean="0">
              <a:solidFill>
                <a:srgbClr val="002060"/>
              </a:solidFill>
            </a:endParaRPr>
          </a:p>
          <a:p>
            <a:pPr marL="609600" indent="-609600" algn="l"/>
            <a:r>
              <a:rPr lang="ru-RU" sz="2000" b="1" dirty="0" smtClean="0">
                <a:solidFill>
                  <a:srgbClr val="C00000"/>
                </a:solidFill>
              </a:rPr>
              <a:t>   96 - 6 = 90             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37 + 1 = 38            </a:t>
            </a:r>
            <a:r>
              <a:rPr lang="ru-RU" sz="2000" b="1" dirty="0" smtClean="0">
                <a:solidFill>
                  <a:srgbClr val="00B050"/>
                </a:solidFill>
              </a:rPr>
              <a:t>40 + 4 = 44</a:t>
            </a:r>
          </a:p>
          <a:p>
            <a:pPr marL="609600" indent="-609600" algn="l"/>
            <a:endParaRPr lang="ru-RU" sz="2000" b="1" dirty="0" smtClean="0">
              <a:solidFill>
                <a:srgbClr val="002060"/>
              </a:solidFill>
            </a:endParaRPr>
          </a:p>
          <a:p>
            <a:pPr marL="609600" indent="-609600" algn="l"/>
            <a:r>
              <a:rPr lang="ru-RU" sz="2000" b="1" dirty="0" smtClean="0">
                <a:solidFill>
                  <a:srgbClr val="C00000"/>
                </a:solidFill>
              </a:rPr>
              <a:t>   42  -  40 = 2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1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6 - 1 = 15</a:t>
            </a:r>
            <a:r>
              <a:rPr lang="ru-RU" sz="2000" b="1" dirty="0" smtClean="0">
                <a:solidFill>
                  <a:srgbClr val="002060"/>
                </a:solidFill>
              </a:rPr>
              <a:t>             </a:t>
            </a:r>
            <a:r>
              <a:rPr lang="ru-RU" sz="2000" b="1" dirty="0" smtClean="0">
                <a:solidFill>
                  <a:srgbClr val="00B050"/>
                </a:solidFill>
              </a:rPr>
              <a:t>79 - 9 =70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4" name="Picture 1" descr="1af149afb7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285748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1142984"/>
            <a:ext cx="5643602" cy="128588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8" name="Picture 3" descr="m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264320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593410_12394-700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324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857620" y="1714488"/>
            <a:ext cx="4643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Соедини  сумму  с их значением</a:t>
            </a:r>
            <a:r>
              <a:rPr lang="ru-RU" sz="3200" b="1" dirty="0" smtClean="0">
                <a:solidFill>
                  <a:srgbClr val="0070C0"/>
                </a:solidFill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91  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20+20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    36   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30+6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    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    15   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90+1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             </a:t>
            </a:r>
            <a:r>
              <a:rPr lang="ru-RU" sz="2400" b="1" dirty="0" smtClean="0">
                <a:solidFill>
                  <a:srgbClr val="0070C0"/>
                </a:solidFill>
              </a:rPr>
              <a:t>40   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10+5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Из каких геометрических фигур мы построили наш теремок???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9633" name="Picture 1" descr="949249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2149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285729"/>
            <a:ext cx="4814894" cy="7858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Дорогие, ребята!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1428736"/>
            <a:ext cx="5286412" cy="485778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Вы сегодня вычитали,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Вы сегодня прибавляли,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И задачки вы решили,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Все сумели! Все смогли!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Вы сегодня </a:t>
            </a:r>
            <a:r>
              <a:rPr lang="ru-RU" b="1" dirty="0" smtClean="0">
                <a:solidFill>
                  <a:srgbClr val="FF0000"/>
                </a:solidFill>
              </a:rPr>
              <a:t>МОЛОДЦЫ!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До новых встреч!!!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Герои сказок.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Picture 1" descr="fmt_73_24_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3575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1252290250_kazkovi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067050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7156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330026694634_cbc7d7554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3116"/>
            <a:ext cx="47863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428604"/>
            <a:ext cx="136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000108"/>
            <a:ext cx="66641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://images.yandex.ru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Учебник </a:t>
            </a:r>
            <a:r>
              <a:rPr lang="ru-RU" dirty="0" smtClean="0"/>
              <a:t>«Математика» 1 </a:t>
            </a:r>
            <a:r>
              <a:rPr lang="ru-RU" dirty="0" smtClean="0"/>
              <a:t>класс. Н.Б.Истомина, </a:t>
            </a:r>
            <a:r>
              <a:rPr lang="ru-RU" dirty="0" err="1" smtClean="0"/>
              <a:t>Е.С.Немкина</a:t>
            </a:r>
            <a:r>
              <a:rPr lang="ru-RU" dirty="0" smtClean="0"/>
              <a:t>.  -</a:t>
            </a:r>
          </a:p>
          <a:p>
            <a:r>
              <a:rPr lang="ru-RU" dirty="0" smtClean="0"/>
              <a:t>Смоленск  «Ассоциация </a:t>
            </a:r>
            <a:r>
              <a:rPr lang="en-US" dirty="0" smtClean="0"/>
              <a:t>XXI</a:t>
            </a:r>
            <a:r>
              <a:rPr lang="ru-RU" dirty="0" smtClean="0"/>
              <a:t>век.» </a:t>
            </a:r>
            <a:r>
              <a:rPr lang="ru-RU" dirty="0" smtClean="0"/>
              <a:t>2012 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Уроки математики: 1 класс. Методические рекомендации: </a:t>
            </a:r>
          </a:p>
          <a:p>
            <a:r>
              <a:rPr lang="ru-RU" dirty="0" smtClean="0"/>
              <a:t>Пособие для  учителя/ Н.Б.Истомина, </a:t>
            </a:r>
            <a:r>
              <a:rPr lang="ru-RU" dirty="0" err="1" smtClean="0"/>
              <a:t>Е.С.Немкина</a:t>
            </a:r>
            <a:r>
              <a:rPr lang="ru-RU" dirty="0" smtClean="0"/>
              <a:t>. -</a:t>
            </a:r>
          </a:p>
          <a:p>
            <a:r>
              <a:rPr lang="ru-RU" dirty="0" smtClean="0"/>
              <a:t>Смоленск  «Ассоциация </a:t>
            </a:r>
            <a:r>
              <a:rPr lang="en-US" dirty="0" smtClean="0"/>
              <a:t>XXI</a:t>
            </a:r>
            <a:r>
              <a:rPr lang="ru-RU" dirty="0" smtClean="0"/>
              <a:t>век.» </a:t>
            </a:r>
            <a:r>
              <a:rPr lang="ru-RU" dirty="0" smtClean="0"/>
              <a:t>2012 г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42852"/>
            <a:ext cx="5072098" cy="35004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«Сказка </a:t>
            </a:r>
            <a:r>
              <a:rPr lang="ru-RU" sz="2000" dirty="0" smtClean="0"/>
              <a:t>– </a:t>
            </a:r>
            <a:r>
              <a:rPr lang="ru-RU" sz="2000" u="sng" dirty="0" smtClean="0">
                <a:solidFill>
                  <a:srgbClr val="7030A0"/>
                </a:solidFill>
              </a:rPr>
              <a:t>это вымышленный рассказ, небывалая и даже несбыточная повесть, сказание»</a:t>
            </a:r>
            <a:r>
              <a:rPr lang="ru-RU" sz="2000" dirty="0" smtClean="0">
                <a:solidFill>
                  <a:srgbClr val="7030A0"/>
                </a:solidFill>
              </a:rPr>
              <a:t> - </a:t>
            </a:r>
            <a:r>
              <a:rPr lang="ru-RU" sz="2000" dirty="0" smtClean="0"/>
              <a:t>В.И. Даль. Толковый словарь.</a:t>
            </a:r>
            <a:br>
              <a:rPr lang="ru-RU" sz="2000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«Сказка </a:t>
            </a:r>
            <a:r>
              <a:rPr lang="ru-RU" sz="2000" u="sng" dirty="0" smtClean="0"/>
              <a:t>– </a:t>
            </a:r>
            <a:r>
              <a:rPr lang="ru-RU" sz="2000" u="sng" dirty="0" smtClean="0">
                <a:solidFill>
                  <a:schemeClr val="tx2"/>
                </a:solidFill>
              </a:rPr>
              <a:t>повествовательное, обычно народно- поэтическое произведение о вымышленных  лицах и событиях, преимущественно с участием волшебных, фантастических сил.» </a:t>
            </a:r>
            <a:r>
              <a:rPr lang="ru-RU" sz="2000" dirty="0" smtClean="0"/>
              <a:t>С.И. Ожегов. Толковый словарь.</a:t>
            </a:r>
            <a:br>
              <a:rPr lang="ru-RU" sz="2000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Сказки бывают</a:t>
            </a:r>
            <a:r>
              <a:rPr lang="ru-RU" sz="2000" dirty="0" smtClean="0"/>
              <a:t>: </a:t>
            </a:r>
            <a:r>
              <a:rPr lang="ru-RU" sz="2000" i="1" dirty="0" smtClean="0">
                <a:solidFill>
                  <a:srgbClr val="0070C0"/>
                </a:solidFill>
              </a:rPr>
              <a:t>волшебные, о животных, социально-бытовые;  народные и литературные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7522" name="Picture 2" descr="view_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57628"/>
            <a:ext cx="235742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 descr="pushk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57628"/>
            <a:ext cx="192879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 descr="9785952426719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857628"/>
            <a:ext cx="214314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978-5-18-000889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0023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 descr="de09e18743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857628"/>
            <a:ext cx="200023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s_sli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0"/>
            <a:ext cx="22145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421484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Однозначные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C000"/>
                </a:solidFill>
              </a:rPr>
              <a:t>и</a:t>
            </a:r>
            <a:r>
              <a:rPr lang="ru-RU" sz="6000" b="1" dirty="0" smtClean="0">
                <a:solidFill>
                  <a:srgbClr val="FF0000"/>
                </a:solidFill>
              </a:rPr>
              <a:t> двузначные </a:t>
            </a:r>
            <a:r>
              <a:rPr lang="ru-RU" sz="6000" b="1" dirty="0" smtClean="0">
                <a:solidFill>
                  <a:srgbClr val="7030A0"/>
                </a:solidFill>
              </a:rPr>
              <a:t>числа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1480"/>
            <a:ext cx="6400800" cy="17145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142851"/>
            <a:ext cx="4071966" cy="200026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Сказочные задачи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0657" name="Picture 1" descr="7b69229e6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1"/>
            <a:ext cx="46434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 descr="550_1275562088_g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524125"/>
            <a:ext cx="34480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Раздели числа на две группы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42902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2     17     74    50     99   4     5     1     44            9       6      28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f9d18135179f82533fd1351a17be892593d94a3852a6c8e8db9d8c848279b5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857628"/>
            <a:ext cx="223835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17_letnyaya_terrasa_v_zagorodnom_d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278605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857232"/>
            <a:ext cx="7499350" cy="40005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F0"/>
                </a:solidFill>
              </a:rPr>
              <a:t>1) Найдите «лишнее»</a:t>
            </a:r>
            <a:br>
              <a:rPr lang="ru-RU" sz="5400" b="1" dirty="0" smtClean="0">
                <a:solidFill>
                  <a:srgbClr val="00B0F0"/>
                </a:solidFill>
              </a:rPr>
            </a:br>
            <a:r>
              <a:rPr lang="ru-RU" sz="5400" b="1" dirty="0" smtClean="0">
                <a:solidFill>
                  <a:srgbClr val="00B0F0"/>
                </a:solidFill>
              </a:rPr>
              <a:t>     число.</a:t>
            </a: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>   </a:t>
            </a:r>
            <a:r>
              <a:rPr lang="ru-RU" sz="6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35       73      33</a:t>
            </a:r>
            <a:br>
              <a:rPr lang="ru-RU" sz="6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40       13      </a:t>
            </a:r>
            <a:br>
              <a:rPr lang="ru-RU" sz="6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53         23   </a:t>
            </a:r>
            <a:r>
              <a:rPr lang="ru-RU" sz="8800" dirty="0" smtClean="0">
                <a:solidFill>
                  <a:srgbClr val="7030A0"/>
                </a:solidFill>
              </a:rPr>
              <a:t/>
            </a:r>
            <a:br>
              <a:rPr lang="ru-RU" sz="8800" dirty="0" smtClean="0">
                <a:solidFill>
                  <a:srgbClr val="7030A0"/>
                </a:solidFill>
              </a:rPr>
            </a:br>
            <a:endParaRPr lang="ru-RU" sz="8800" dirty="0">
              <a:solidFill>
                <a:srgbClr val="7030A0"/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413" y="2249488"/>
            <a:ext cx="2487612" cy="16525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88" y="4714875"/>
            <a:ext cx="778668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B0F0"/>
                </a:solidFill>
                <a:latin typeface="+mj-lt"/>
              </a:rPr>
              <a:t>    </a:t>
            </a:r>
            <a:r>
              <a:rPr lang="ru-R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2)Расположите числа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порядке 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увеличения  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3" descr="6f969e6cbf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Проверь!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5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13   23   33   35   40   53   73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6f969e6cbf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0" name="Text Box 88"/>
          <p:cNvSpPr txBox="1">
            <a:spLocks noChangeArrowheads="1"/>
          </p:cNvSpPr>
          <p:nvPr/>
        </p:nvSpPr>
        <p:spPr bwMode="auto">
          <a:xfrm>
            <a:off x="2987675" y="500042"/>
            <a:ext cx="3600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Запиши число</a:t>
            </a:r>
            <a:endParaRPr lang="ru-RU" b="1" dirty="0">
              <a:solidFill>
                <a:srgbClr val="7030A0"/>
              </a:solidFill>
            </a:endParaRPr>
          </a:p>
        </p:txBody>
      </p:sp>
      <p:grpSp>
        <p:nvGrpSpPr>
          <p:cNvPr id="2" name="Group 200"/>
          <p:cNvGrpSpPr>
            <a:grpSpLocks/>
          </p:cNvGrpSpPr>
          <p:nvPr/>
        </p:nvGrpSpPr>
        <p:grpSpPr bwMode="auto">
          <a:xfrm>
            <a:off x="539750" y="3933825"/>
            <a:ext cx="4289425" cy="790575"/>
            <a:chOff x="158" y="3067"/>
            <a:chExt cx="2702" cy="498"/>
          </a:xfrm>
        </p:grpSpPr>
        <p:grpSp>
          <p:nvGrpSpPr>
            <p:cNvPr id="3" name="Group 137"/>
            <p:cNvGrpSpPr>
              <a:grpSpLocks/>
            </p:cNvGrpSpPr>
            <p:nvPr/>
          </p:nvGrpSpPr>
          <p:grpSpPr bwMode="auto">
            <a:xfrm>
              <a:off x="2018" y="3067"/>
              <a:ext cx="544" cy="498"/>
              <a:chOff x="3696" y="1525"/>
              <a:chExt cx="1824" cy="1440"/>
            </a:xfrm>
          </p:grpSpPr>
          <p:sp>
            <p:nvSpPr>
              <p:cNvPr id="33930" name="AutoShape 138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1" name="Oval 139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2" name="Oval 140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3" name="Oval 141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4" name="Oval 142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5" name="Oval 143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6" name="Oval 144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7" name="Oval 145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8" name="Oval 146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9" name="Oval 147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0" name="Oval 148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49"/>
            <p:cNvGrpSpPr>
              <a:grpSpLocks/>
            </p:cNvGrpSpPr>
            <p:nvPr/>
          </p:nvGrpSpPr>
          <p:grpSpPr bwMode="auto">
            <a:xfrm>
              <a:off x="1383" y="3067"/>
              <a:ext cx="544" cy="498"/>
              <a:chOff x="3696" y="1525"/>
              <a:chExt cx="1824" cy="1440"/>
            </a:xfrm>
          </p:grpSpPr>
          <p:sp>
            <p:nvSpPr>
              <p:cNvPr id="33942" name="AutoShape 150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3" name="Oval 151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4" name="Oval 152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5" name="Oval 153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6" name="Oval 154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7" name="Oval 155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8" name="Oval 156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9" name="Oval 157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0" name="Oval 158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1" name="Oval 159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2" name="Oval 160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161"/>
            <p:cNvGrpSpPr>
              <a:grpSpLocks/>
            </p:cNvGrpSpPr>
            <p:nvPr/>
          </p:nvGrpSpPr>
          <p:grpSpPr bwMode="auto">
            <a:xfrm>
              <a:off x="748" y="3067"/>
              <a:ext cx="544" cy="498"/>
              <a:chOff x="3696" y="1525"/>
              <a:chExt cx="1824" cy="1440"/>
            </a:xfrm>
          </p:grpSpPr>
          <p:sp>
            <p:nvSpPr>
              <p:cNvPr id="33954" name="AutoShape 162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5" name="Oval 163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6" name="Oval 164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7" name="Oval 165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8" name="Oval 166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9" name="Oval 167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0" name="Oval 168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1" name="Oval 169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2" name="Oval 170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3" name="Oval 171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4" name="Oval 172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73"/>
            <p:cNvGrpSpPr>
              <a:grpSpLocks/>
            </p:cNvGrpSpPr>
            <p:nvPr/>
          </p:nvGrpSpPr>
          <p:grpSpPr bwMode="auto">
            <a:xfrm>
              <a:off x="158" y="3067"/>
              <a:ext cx="544" cy="498"/>
              <a:chOff x="3696" y="1525"/>
              <a:chExt cx="1824" cy="1440"/>
            </a:xfrm>
          </p:grpSpPr>
          <p:sp>
            <p:nvSpPr>
              <p:cNvPr id="33966" name="AutoShape 174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7" name="Oval 175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8" name="Oval 176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9" name="Oval 177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0" name="Oval 178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1" name="Oval 179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2" name="Oval 180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3" name="Oval 181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4" name="Oval 182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5" name="Oval 183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6" name="Oval 184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980" name="Oval 188"/>
            <p:cNvSpPr>
              <a:spLocks noChangeArrowheads="1"/>
            </p:cNvSpPr>
            <p:nvPr/>
          </p:nvSpPr>
          <p:spPr bwMode="auto">
            <a:xfrm>
              <a:off x="2653" y="3475"/>
              <a:ext cx="71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1" name="Oval 189"/>
            <p:cNvSpPr>
              <a:spLocks noChangeArrowheads="1"/>
            </p:cNvSpPr>
            <p:nvPr/>
          </p:nvSpPr>
          <p:spPr bwMode="auto">
            <a:xfrm>
              <a:off x="2789" y="3475"/>
              <a:ext cx="71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99"/>
          <p:cNvGrpSpPr>
            <a:grpSpLocks/>
          </p:cNvGrpSpPr>
          <p:nvPr/>
        </p:nvGrpSpPr>
        <p:grpSpPr bwMode="auto">
          <a:xfrm>
            <a:off x="539750" y="2924175"/>
            <a:ext cx="2633663" cy="790575"/>
            <a:chOff x="204" y="1888"/>
            <a:chExt cx="1659" cy="498"/>
          </a:xfrm>
        </p:grpSpPr>
        <p:grpSp>
          <p:nvGrpSpPr>
            <p:cNvPr id="8" name="Group 113"/>
            <p:cNvGrpSpPr>
              <a:grpSpLocks/>
            </p:cNvGrpSpPr>
            <p:nvPr/>
          </p:nvGrpSpPr>
          <p:grpSpPr bwMode="auto">
            <a:xfrm>
              <a:off x="204" y="1888"/>
              <a:ext cx="544" cy="498"/>
              <a:chOff x="3696" y="1525"/>
              <a:chExt cx="1824" cy="1440"/>
            </a:xfrm>
          </p:grpSpPr>
          <p:sp>
            <p:nvSpPr>
              <p:cNvPr id="33906" name="AutoShape 114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7" name="Oval 115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8" name="Oval 116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9" name="Oval 117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0" name="Oval 118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1" name="Oval 119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2" name="Oval 120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3" name="Oval 121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4" name="Oval 122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5" name="Oval 123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6" name="Oval 124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125"/>
            <p:cNvGrpSpPr>
              <a:grpSpLocks/>
            </p:cNvGrpSpPr>
            <p:nvPr/>
          </p:nvGrpSpPr>
          <p:grpSpPr bwMode="auto">
            <a:xfrm>
              <a:off x="793" y="1888"/>
              <a:ext cx="544" cy="498"/>
              <a:chOff x="3696" y="1525"/>
              <a:chExt cx="1824" cy="1440"/>
            </a:xfrm>
          </p:grpSpPr>
          <p:sp>
            <p:nvSpPr>
              <p:cNvPr id="33918" name="AutoShape 126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9" name="Oval 127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0" name="Oval 128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1" name="Oval 129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2" name="Oval 130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3" name="Oval 131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4" name="Oval 132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5" name="Oval 133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6" name="Oval 134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7" name="Oval 135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8" name="Oval 136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979" name="Oval 187"/>
            <p:cNvSpPr>
              <a:spLocks noChangeArrowheads="1"/>
            </p:cNvSpPr>
            <p:nvPr/>
          </p:nvSpPr>
          <p:spPr bwMode="auto">
            <a:xfrm>
              <a:off x="1655" y="2296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3" name="Oval 191"/>
            <p:cNvSpPr>
              <a:spLocks noChangeArrowheads="1"/>
            </p:cNvSpPr>
            <p:nvPr/>
          </p:nvSpPr>
          <p:spPr bwMode="auto">
            <a:xfrm>
              <a:off x="1519" y="2296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4" name="Oval 192"/>
            <p:cNvSpPr>
              <a:spLocks noChangeArrowheads="1"/>
            </p:cNvSpPr>
            <p:nvPr/>
          </p:nvSpPr>
          <p:spPr bwMode="auto">
            <a:xfrm>
              <a:off x="1791" y="2296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98"/>
          <p:cNvGrpSpPr>
            <a:grpSpLocks/>
          </p:cNvGrpSpPr>
          <p:nvPr/>
        </p:nvGrpSpPr>
        <p:grpSpPr bwMode="auto">
          <a:xfrm>
            <a:off x="539750" y="1844675"/>
            <a:ext cx="3929063" cy="790575"/>
            <a:chOff x="249" y="845"/>
            <a:chExt cx="2475" cy="498"/>
          </a:xfrm>
        </p:grpSpPr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249" y="845"/>
              <a:ext cx="544" cy="498"/>
              <a:chOff x="3696" y="1525"/>
              <a:chExt cx="1824" cy="1440"/>
            </a:xfrm>
          </p:grpSpPr>
          <p:sp>
            <p:nvSpPr>
              <p:cNvPr id="33869" name="AutoShape 77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0" name="Oval 78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1" name="Oval 79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2" name="Oval 80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3" name="Oval 81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4" name="Oval 82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5" name="Oval 83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6" name="Oval 84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7" name="Oval 85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8" name="Oval 86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9" name="Oval 87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89"/>
            <p:cNvGrpSpPr>
              <a:grpSpLocks/>
            </p:cNvGrpSpPr>
            <p:nvPr/>
          </p:nvGrpSpPr>
          <p:grpSpPr bwMode="auto">
            <a:xfrm>
              <a:off x="839" y="845"/>
              <a:ext cx="544" cy="498"/>
              <a:chOff x="3696" y="1525"/>
              <a:chExt cx="1824" cy="1440"/>
            </a:xfrm>
          </p:grpSpPr>
          <p:sp>
            <p:nvSpPr>
              <p:cNvPr id="33882" name="AutoShape 90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3" name="Oval 91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4" name="Oval 92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5" name="Oval 93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6" name="Oval 94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7" name="Oval 95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8" name="Oval 96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9" name="Oval 97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0" name="Oval 98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1" name="Oval 99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2" name="Oval 100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" name="Group 101"/>
            <p:cNvGrpSpPr>
              <a:grpSpLocks/>
            </p:cNvGrpSpPr>
            <p:nvPr/>
          </p:nvGrpSpPr>
          <p:grpSpPr bwMode="auto">
            <a:xfrm>
              <a:off x="1429" y="845"/>
              <a:ext cx="544" cy="498"/>
              <a:chOff x="3696" y="1525"/>
              <a:chExt cx="1824" cy="1440"/>
            </a:xfrm>
          </p:grpSpPr>
          <p:sp>
            <p:nvSpPr>
              <p:cNvPr id="33894" name="AutoShape 102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5" name="Oval 103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6" name="Oval 104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7" name="Oval 105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8" name="Oval 106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9" name="Oval 107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0" name="Oval 108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1" name="Oval 109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2" name="Oval 110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3" name="Oval 111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4" name="Oval 112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982" name="Oval 190"/>
            <p:cNvSpPr>
              <a:spLocks noChangeArrowheads="1"/>
            </p:cNvSpPr>
            <p:nvPr/>
          </p:nvSpPr>
          <p:spPr bwMode="auto">
            <a:xfrm>
              <a:off x="2653" y="1253"/>
              <a:ext cx="71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5" name="Oval 193"/>
            <p:cNvSpPr>
              <a:spLocks noChangeArrowheads="1"/>
            </p:cNvSpPr>
            <p:nvPr/>
          </p:nvSpPr>
          <p:spPr bwMode="auto">
            <a:xfrm>
              <a:off x="2381" y="1253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6" name="Oval 194"/>
            <p:cNvSpPr>
              <a:spLocks noChangeArrowheads="1"/>
            </p:cNvSpPr>
            <p:nvPr/>
          </p:nvSpPr>
          <p:spPr bwMode="auto">
            <a:xfrm>
              <a:off x="2517" y="1253"/>
              <a:ext cx="71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7" name="Oval 195"/>
            <p:cNvSpPr>
              <a:spLocks noChangeArrowheads="1"/>
            </p:cNvSpPr>
            <p:nvPr/>
          </p:nvSpPr>
          <p:spPr bwMode="auto">
            <a:xfrm>
              <a:off x="2245" y="1253"/>
              <a:ext cx="71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8" name="Oval 196"/>
            <p:cNvSpPr>
              <a:spLocks noChangeArrowheads="1"/>
            </p:cNvSpPr>
            <p:nvPr/>
          </p:nvSpPr>
          <p:spPr bwMode="auto">
            <a:xfrm>
              <a:off x="2109" y="1253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241"/>
          <p:cNvGrpSpPr>
            <a:grpSpLocks/>
          </p:cNvGrpSpPr>
          <p:nvPr/>
        </p:nvGrpSpPr>
        <p:grpSpPr bwMode="auto">
          <a:xfrm>
            <a:off x="539750" y="5084763"/>
            <a:ext cx="3354388" cy="790575"/>
            <a:chOff x="1610" y="3566"/>
            <a:chExt cx="2113" cy="498"/>
          </a:xfrm>
        </p:grpSpPr>
        <p:grpSp>
          <p:nvGrpSpPr>
            <p:cNvPr id="15" name="Group 202"/>
            <p:cNvGrpSpPr>
              <a:grpSpLocks/>
            </p:cNvGrpSpPr>
            <p:nvPr/>
          </p:nvGrpSpPr>
          <p:grpSpPr bwMode="auto">
            <a:xfrm>
              <a:off x="2200" y="3566"/>
              <a:ext cx="544" cy="498"/>
              <a:chOff x="3696" y="1525"/>
              <a:chExt cx="1824" cy="1440"/>
            </a:xfrm>
          </p:grpSpPr>
          <p:sp>
            <p:nvSpPr>
              <p:cNvPr id="33995" name="AutoShape 203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96" name="Oval 204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97" name="Oval 205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98" name="Oval 206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99" name="Oval 207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0" name="Oval 208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1" name="Oval 209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2" name="Oval 210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3" name="Oval 211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4" name="Oval 212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5" name="Oval 213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214"/>
            <p:cNvGrpSpPr>
              <a:grpSpLocks/>
            </p:cNvGrpSpPr>
            <p:nvPr/>
          </p:nvGrpSpPr>
          <p:grpSpPr bwMode="auto">
            <a:xfrm>
              <a:off x="2789" y="3566"/>
              <a:ext cx="544" cy="498"/>
              <a:chOff x="3696" y="1525"/>
              <a:chExt cx="1824" cy="1440"/>
            </a:xfrm>
          </p:grpSpPr>
          <p:sp>
            <p:nvSpPr>
              <p:cNvPr id="34007" name="AutoShape 215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8" name="Oval 216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9" name="Oval 217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0" name="Oval 218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1" name="Oval 219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2" name="Oval 220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3" name="Oval 221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4" name="Oval 222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5" name="Oval 223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6" name="Oval 224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7" name="Oval 225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4018" name="Oval 226"/>
            <p:cNvSpPr>
              <a:spLocks noChangeArrowheads="1"/>
            </p:cNvSpPr>
            <p:nvPr/>
          </p:nvSpPr>
          <p:spPr bwMode="auto">
            <a:xfrm>
              <a:off x="3651" y="3974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19" name="Oval 227"/>
            <p:cNvSpPr>
              <a:spLocks noChangeArrowheads="1"/>
            </p:cNvSpPr>
            <p:nvPr/>
          </p:nvSpPr>
          <p:spPr bwMode="auto">
            <a:xfrm>
              <a:off x="3515" y="3974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229"/>
            <p:cNvGrpSpPr>
              <a:grpSpLocks/>
            </p:cNvGrpSpPr>
            <p:nvPr/>
          </p:nvGrpSpPr>
          <p:grpSpPr bwMode="auto">
            <a:xfrm>
              <a:off x="1610" y="3566"/>
              <a:ext cx="544" cy="498"/>
              <a:chOff x="3696" y="1525"/>
              <a:chExt cx="1824" cy="1440"/>
            </a:xfrm>
          </p:grpSpPr>
          <p:sp>
            <p:nvSpPr>
              <p:cNvPr id="34022" name="AutoShape 230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3" name="Oval 231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4" name="Oval 232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5" name="Oval 233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6" name="Oval 234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7" name="Oval 235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8" name="Oval 236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9" name="Oval 237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30" name="Oval 238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31" name="Oval 239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32" name="Oval 240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4034" name="Text Box 242"/>
          <p:cNvSpPr txBox="1">
            <a:spLocks noChangeArrowheads="1"/>
          </p:cNvSpPr>
          <p:nvPr/>
        </p:nvSpPr>
        <p:spPr bwMode="auto">
          <a:xfrm>
            <a:off x="4859338" y="1916113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B050"/>
                </a:solidFill>
              </a:rPr>
              <a:t>35</a:t>
            </a:r>
          </a:p>
        </p:txBody>
      </p:sp>
      <p:sp>
        <p:nvSpPr>
          <p:cNvPr id="34035" name="Text Box 243"/>
          <p:cNvSpPr txBox="1">
            <a:spLocks noChangeArrowheads="1"/>
          </p:cNvSpPr>
          <p:nvPr/>
        </p:nvSpPr>
        <p:spPr bwMode="auto">
          <a:xfrm>
            <a:off x="3419475" y="299720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B050"/>
                </a:solidFill>
              </a:rPr>
              <a:t>23</a:t>
            </a:r>
          </a:p>
        </p:txBody>
      </p:sp>
      <p:sp>
        <p:nvSpPr>
          <p:cNvPr id="34036" name="Text Box 244"/>
          <p:cNvSpPr txBox="1">
            <a:spLocks noChangeArrowheads="1"/>
          </p:cNvSpPr>
          <p:nvPr/>
        </p:nvSpPr>
        <p:spPr bwMode="auto">
          <a:xfrm>
            <a:off x="4932363" y="4005263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B050"/>
                </a:solidFill>
              </a:rPr>
              <a:t>42</a:t>
            </a:r>
          </a:p>
        </p:txBody>
      </p:sp>
      <p:sp>
        <p:nvSpPr>
          <p:cNvPr id="34037" name="Text Box 245"/>
          <p:cNvSpPr txBox="1">
            <a:spLocks noChangeArrowheads="1"/>
          </p:cNvSpPr>
          <p:nvPr/>
        </p:nvSpPr>
        <p:spPr bwMode="auto">
          <a:xfrm>
            <a:off x="4211638" y="5157788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B050"/>
                </a:solidFill>
              </a:rPr>
              <a:t>32</a:t>
            </a:r>
          </a:p>
        </p:txBody>
      </p:sp>
      <p:graphicFrame>
        <p:nvGraphicFramePr>
          <p:cNvPr id="34054" name="Group 262"/>
          <p:cNvGraphicFramePr>
            <a:graphicFrameLocks noGrp="1"/>
          </p:cNvGraphicFramePr>
          <p:nvPr/>
        </p:nvGraphicFramePr>
        <p:xfrm>
          <a:off x="5580063" y="1500173"/>
          <a:ext cx="3263900" cy="785819"/>
        </p:xfrm>
        <a:graphic>
          <a:graphicData uri="http://schemas.openxmlformats.org/drawingml/2006/table">
            <a:tbl>
              <a:tblPr/>
              <a:tblGrid>
                <a:gridCol w="1633537"/>
                <a:gridCol w="1630363"/>
              </a:tblGrid>
              <a:tr h="7858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десятки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9" name="Picture 2" descr="img9615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86232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49" name="Picture 1" descr="149415db40a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714752"/>
            <a:ext cx="178591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4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4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4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80" grpId="0" autoUpdateAnimBg="0"/>
      <p:bldP spid="34034" grpId="0" autoUpdateAnimBg="0"/>
      <p:bldP spid="34035" grpId="0" autoUpdateAnimBg="0"/>
      <p:bldP spid="34036" grpId="0" autoUpdateAnimBg="0"/>
      <p:bldP spid="3403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Сравните!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643050"/>
            <a:ext cx="6215106" cy="400052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B050"/>
                </a:solidFill>
              </a:rPr>
              <a:t>  </a:t>
            </a:r>
          </a:p>
          <a:p>
            <a:pPr algn="l"/>
            <a:r>
              <a:rPr lang="ru-RU" sz="2800" b="1" dirty="0" smtClean="0">
                <a:solidFill>
                  <a:srgbClr val="00B050"/>
                </a:solidFill>
              </a:rPr>
              <a:t>        </a:t>
            </a:r>
            <a:r>
              <a:rPr lang="ru-RU" b="1" dirty="0" smtClean="0">
                <a:solidFill>
                  <a:srgbClr val="00B050"/>
                </a:solidFill>
              </a:rPr>
              <a:t>1ряд            2ряд            3ряд</a:t>
            </a:r>
          </a:p>
          <a:p>
            <a:pPr algn="l"/>
            <a:r>
              <a:rPr lang="ru-RU" sz="2800" b="1" dirty="0" smtClean="0">
                <a:solidFill>
                  <a:srgbClr val="00B0F0"/>
                </a:solidFill>
              </a:rPr>
              <a:t>      40...30</a:t>
            </a:r>
            <a:r>
              <a:rPr lang="ru-RU" sz="2800" b="1" dirty="0" smtClean="0"/>
              <a:t>              </a:t>
            </a:r>
            <a:r>
              <a:rPr lang="ru-RU" sz="2800" b="1" dirty="0" smtClean="0">
                <a:solidFill>
                  <a:schemeClr val="accent6"/>
                </a:solidFill>
              </a:rPr>
              <a:t>20...90           </a:t>
            </a:r>
            <a:r>
              <a:rPr lang="ru-RU" sz="2800" b="1" dirty="0" smtClean="0">
                <a:solidFill>
                  <a:srgbClr val="C00000"/>
                </a:solidFill>
              </a:rPr>
              <a:t>56...6</a:t>
            </a:r>
          </a:p>
          <a:p>
            <a:pPr algn="l"/>
            <a:r>
              <a:rPr lang="ru-RU" sz="2800" b="1" dirty="0" smtClean="0">
                <a:solidFill>
                  <a:srgbClr val="00B0F0"/>
                </a:solidFill>
              </a:rPr>
              <a:t>      7дес...70          </a:t>
            </a:r>
            <a:r>
              <a:rPr lang="ru-RU" sz="2800" b="1" dirty="0" smtClean="0">
                <a:solidFill>
                  <a:schemeClr val="accent6"/>
                </a:solidFill>
              </a:rPr>
              <a:t>11...99           </a:t>
            </a:r>
            <a:r>
              <a:rPr lang="ru-RU" sz="2800" b="1" dirty="0" smtClean="0">
                <a:solidFill>
                  <a:srgbClr val="C00000"/>
                </a:solidFill>
              </a:rPr>
              <a:t>63...61</a:t>
            </a:r>
          </a:p>
          <a:p>
            <a:pPr algn="l"/>
            <a:r>
              <a:rPr lang="ru-RU" sz="2800" b="1" dirty="0" smtClean="0">
                <a:solidFill>
                  <a:srgbClr val="00B0F0"/>
                </a:solidFill>
              </a:rPr>
              <a:t>      82...28              </a:t>
            </a:r>
            <a:r>
              <a:rPr lang="ru-RU" sz="2800" b="1" dirty="0" smtClean="0">
                <a:solidFill>
                  <a:schemeClr val="accent6"/>
                </a:solidFill>
              </a:rPr>
              <a:t>74...94</a:t>
            </a:r>
            <a:r>
              <a:rPr lang="ru-RU" sz="2800" b="1" dirty="0" smtClean="0"/>
              <a:t>           </a:t>
            </a:r>
            <a:r>
              <a:rPr lang="ru-RU" sz="2800" b="1" dirty="0" smtClean="0">
                <a:solidFill>
                  <a:srgbClr val="C00000"/>
                </a:solidFill>
              </a:rPr>
              <a:t>10...1де</a:t>
            </a:r>
            <a:r>
              <a:rPr lang="ru-RU" sz="2800" dirty="0" smtClean="0">
                <a:solidFill>
                  <a:srgbClr val="C00000"/>
                </a:solidFill>
              </a:rPr>
              <a:t>с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1" descr="x_c2f9640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876"/>
            <a:ext cx="242885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321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Математическая сказка</vt:lpstr>
      <vt:lpstr>   «Сказка – это вымышленный рассказ, небывалая и даже несбыточная повесть, сказание» - В.И. Даль. Толковый словарь. «Сказка – повествовательное, обычно народно- поэтическое произведение о вымышленных  лицах и событиях, преимущественно с участием волшебных, фантастических сил.» С.И. Ожегов. Толковый словарь. Сказки бывают: волшебные, о животных, социально-бытовые;  народные и литературные.  </vt:lpstr>
      <vt:lpstr>Однозначные и двузначные числа</vt:lpstr>
      <vt:lpstr>Сказочные задачи</vt:lpstr>
      <vt:lpstr>Раздели числа на две группы </vt:lpstr>
      <vt:lpstr>1) Найдите «лишнее»      число.    35       73      33        40       13               53         23    </vt:lpstr>
      <vt:lpstr>     Проверь!</vt:lpstr>
      <vt:lpstr>Слайд 8</vt:lpstr>
      <vt:lpstr>               Сравните!</vt:lpstr>
      <vt:lpstr>А теперь  - отдохнем</vt:lpstr>
      <vt:lpstr>Найди ошибки  50+20=52              40-10=30       59+1=60  20-1=21                 70+9=79                46-6=4 </vt:lpstr>
      <vt:lpstr> Задание от трёх медведей  В тех местах, где чисел нет, Расставьте  минусы и плюсы,  Чтоб данный получить ответ.  (работа по карточкам)</vt:lpstr>
      <vt:lpstr>А у тебя так?</vt:lpstr>
      <vt:lpstr> </vt:lpstr>
      <vt:lpstr>Из каких геометрических фигур мы построили наш теремок???</vt:lpstr>
      <vt:lpstr>Дорогие, ребята!</vt:lpstr>
      <vt:lpstr>Спасибо за работу!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1</dc:title>
  <dc:creator>ggt</dc:creator>
  <cp:lastModifiedBy>Admin</cp:lastModifiedBy>
  <cp:revision>94</cp:revision>
  <dcterms:created xsi:type="dcterms:W3CDTF">2010-03-15T12:26:38Z</dcterms:created>
  <dcterms:modified xsi:type="dcterms:W3CDTF">2014-01-17T10:48:16Z</dcterms:modified>
</cp:coreProperties>
</file>