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4" r:id="rId3"/>
    <p:sldId id="289" r:id="rId4"/>
    <p:sldId id="275" r:id="rId5"/>
    <p:sldId id="276" r:id="rId6"/>
    <p:sldId id="277" r:id="rId7"/>
    <p:sldId id="278" r:id="rId8"/>
    <p:sldId id="280" r:id="rId9"/>
    <p:sldId id="281" r:id="rId10"/>
    <p:sldId id="288" r:id="rId11"/>
    <p:sldId id="279" r:id="rId12"/>
    <p:sldId id="283" r:id="rId13"/>
    <p:sldId id="284" r:id="rId14"/>
    <p:sldId id="285" r:id="rId15"/>
    <p:sldId id="292" r:id="rId16"/>
    <p:sldId id="287" r:id="rId17"/>
    <p:sldId id="286" r:id="rId18"/>
    <p:sldId id="29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CC"/>
    <a:srgbClr val="33CC33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E35A-293B-44B2-B8DD-F11108417367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4232-5222-4B2A-A142-6E3427887E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E35A-293B-44B2-B8DD-F11108417367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4232-5222-4B2A-A142-6E3427887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E35A-293B-44B2-B8DD-F11108417367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4232-5222-4B2A-A142-6E3427887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E35A-293B-44B2-B8DD-F11108417367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4232-5222-4B2A-A142-6E3427887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E35A-293B-44B2-B8DD-F11108417367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2034232-5222-4B2A-A142-6E3427887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E35A-293B-44B2-B8DD-F11108417367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4232-5222-4B2A-A142-6E3427887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E35A-293B-44B2-B8DD-F11108417367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4232-5222-4B2A-A142-6E3427887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E35A-293B-44B2-B8DD-F11108417367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4232-5222-4B2A-A142-6E3427887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E35A-293B-44B2-B8DD-F11108417367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4232-5222-4B2A-A142-6E3427887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E35A-293B-44B2-B8DD-F11108417367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4232-5222-4B2A-A142-6E3427887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E35A-293B-44B2-B8DD-F11108417367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4232-5222-4B2A-A142-6E3427887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9AEE35A-293B-44B2-B8DD-F11108417367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034232-5222-4B2A-A142-6E3427887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1\&#1056;&#1072;&#1073;&#1086;&#1095;&#1080;&#1081;%20&#1089;&#1090;&#1086;&#1083;\20&#1076;&#1077;&#1082;&#1072;&#1073;&#1088;&#1103;\&#1043;&#1088;&#1080;&#1087;&#1087;%20&#1080;%20&#1076;&#1088;&#1091;&#1075;&#1080;&#1077;%20&#1087;&#1088;&#1086;&#1089;&#1090;&#1091;&#1076;&#1085;&#1099;&#1077;%20&#1079;&#1072;&#1073;&#1086;&#1083;&#1077;&#1074;&#1072;&#1085;&#1080;&#1103;%20&#8470;1.ppt" TargetMode="Externa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Documents%20and%20Settings\1\&#1056;&#1072;&#1073;&#1086;&#1095;&#1080;&#1081;%20&#1089;&#1090;&#1086;&#1083;\20&#1076;&#1077;&#1082;&#1072;&#1073;&#1088;&#1103;\&#1050;&#1091;&#1088;&#1077;&#1085;&#1080;&#1077;%20&#1051;&#1077;&#1096;&#1072;.ppt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642918"/>
            <a:ext cx="6858000" cy="1643074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FF0000"/>
                </a:solidFill>
                <a:latin typeface="+mn-lt"/>
              </a:rPr>
              <a:t>«Голос ЕГЭ»</a:t>
            </a:r>
            <a:endParaRPr lang="ru-RU" sz="7200" b="1" i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5362" name="Picture 2" descr="http://im3-tub-ru.yandex.net/i?id=271255687-5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496"/>
            <a:ext cx="3010874" cy="2071702"/>
          </a:xfrm>
          <a:prstGeom prst="rect">
            <a:avLst/>
          </a:prstGeom>
          <a:noFill/>
        </p:spPr>
      </p:pic>
      <p:pic>
        <p:nvPicPr>
          <p:cNvPr id="15364" name="Picture 4" descr="http://im4-tub-ru.yandex.net/i?id=113944408-13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786058"/>
            <a:ext cx="3411879" cy="2571768"/>
          </a:xfrm>
          <a:prstGeom prst="rect">
            <a:avLst/>
          </a:prstGeom>
          <a:noFill/>
        </p:spPr>
      </p:pic>
      <p:pic>
        <p:nvPicPr>
          <p:cNvPr id="18434" name="Picture 2" descr="http://im3-tub-ru.yandex.net/i?id=302166543-69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4071942"/>
            <a:ext cx="2357454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8900" i="1" dirty="0" smtClean="0">
                <a:solidFill>
                  <a:srgbClr val="FF0000"/>
                </a:solidFill>
                <a:latin typeface="+mn-lt"/>
              </a:rPr>
              <a:t>ГОЛОС  В</a:t>
            </a:r>
            <a:r>
              <a:rPr lang="ru-RU" sz="8900" i="1" baseline="-25000" dirty="0" smtClean="0">
                <a:solidFill>
                  <a:srgbClr val="FF0000"/>
                </a:solidFill>
                <a:latin typeface="+mn-lt"/>
              </a:rPr>
              <a:t>3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трелка вправо 7">
            <a:hlinkClick r:id="rId2" action="ppaction://hlinksldjump"/>
          </p:cNvPr>
          <p:cNvSpPr/>
          <p:nvPr/>
        </p:nvSpPr>
        <p:spPr>
          <a:xfrm>
            <a:off x="7929586" y="5429264"/>
            <a:ext cx="642942" cy="714380"/>
          </a:xfrm>
          <a:prstGeom prst="rightArrow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accent4"/>
                </a:solidFill>
              </a:ln>
              <a:solidFill>
                <a:srgbClr val="0000C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05967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1714488"/>
            <a:ext cx="30203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pres?slideindex=1&amp;slidetitle=       Грипп и другие простудные заболевания."/>
              </a:rPr>
              <a:t>Проект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3143248"/>
            <a:ext cx="30203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action="ppaction://hlinkpres?slideindex=1&amp;slidetitle=Курение в школе №4 миф или реальность"/>
              </a:rPr>
              <a:t>Проект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7300" i="1" dirty="0" smtClean="0">
                <a:solidFill>
                  <a:schemeClr val="accent5"/>
                </a:solidFill>
                <a:latin typeface="+mn-lt"/>
              </a:rPr>
              <a:t>ГОЛОС  В</a:t>
            </a:r>
            <a:r>
              <a:rPr lang="ru-RU" sz="7300" i="1" baseline="-25000" dirty="0" smtClean="0">
                <a:solidFill>
                  <a:schemeClr val="accent5"/>
                </a:solidFill>
                <a:latin typeface="+mn-lt"/>
              </a:rPr>
              <a:t>6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В чемпионате по гимнастике участвуют 20 спортсменок: 8 из России, 7 из США, остальные — из Китая. Порядок, в котором выступают гимнастки, определяется жребием. Найдите вероятность того, что спортсменка, выступающая первой, окажется из Китая</a:t>
            </a:r>
          </a:p>
          <a:p>
            <a:endParaRPr lang="ru-RU" dirty="0"/>
          </a:p>
        </p:txBody>
      </p:sp>
      <p:pic>
        <p:nvPicPr>
          <p:cNvPr id="4" name="Picture 3" descr="C:\Documents and Settings\Администратор\Рабочий стол\Безимени-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357694"/>
            <a:ext cx="2643206" cy="179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628" y="4500570"/>
            <a:ext cx="14373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0,25</a:t>
            </a:r>
            <a:endParaRPr lang="ru-RU" sz="5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/>
              <a:t>	</a:t>
            </a:r>
            <a:r>
              <a:rPr lang="ru-RU" dirty="0" smtClean="0"/>
              <a:t> В среднем из 1000 садовых насосов, поступивших в продажу, 5 подтекают. Найдите вероятность того, что один случайно выбранный для контроля насос не подтекает.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7300" i="1" dirty="0" smtClean="0">
                <a:solidFill>
                  <a:schemeClr val="accent5"/>
                </a:solidFill>
                <a:latin typeface="+mn-lt"/>
              </a:rPr>
              <a:t>ГОЛОС  В</a:t>
            </a:r>
            <a:r>
              <a:rPr lang="ru-RU" sz="7300" i="1" baseline="-25000" dirty="0" smtClean="0">
                <a:solidFill>
                  <a:schemeClr val="accent5"/>
                </a:solidFill>
                <a:latin typeface="+mn-lt"/>
              </a:rPr>
              <a:t>6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3794" name="Picture 2" descr="http://im0-tub-ru.yandex.net/i?id=254672601-1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3429000"/>
            <a:ext cx="3000396" cy="300039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58016" y="3286124"/>
            <a:ext cx="17427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0,995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	 </a:t>
            </a:r>
            <a:r>
              <a:rPr lang="ru-RU" dirty="0" smtClean="0"/>
              <a:t>В сборнике билетов по биологии всего 25 билетов, в двух из них встречается  вопрос о грибах. На экзамене школьнику достается один случайно выбранный билет из этого сборника. Найти вероятность того, что в этом билете не будет вопроса о грибах.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7300" i="1" dirty="0" smtClean="0">
                <a:solidFill>
                  <a:schemeClr val="accent5"/>
                </a:solidFill>
                <a:latin typeface="+mn-lt"/>
              </a:rPr>
              <a:t>ГОЛОС  В</a:t>
            </a:r>
            <a:r>
              <a:rPr lang="ru-RU" sz="7300" i="1" baseline="-25000" dirty="0" smtClean="0">
                <a:solidFill>
                  <a:schemeClr val="accent5"/>
                </a:solidFill>
                <a:latin typeface="+mn-lt"/>
              </a:rPr>
              <a:t>6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2770" name="Picture 2" descr="http://im1-tub-ru.yandex.net/i?id=479878319-4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929066"/>
            <a:ext cx="1760232" cy="235745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215206" y="4143380"/>
            <a:ext cx="13965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0,92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dirty="0" smtClean="0"/>
              <a:t>Катя дважды бросает игральный кубик. В сумме у нее выпало 6 очков. Найдите вероятность того, что при одном из бросков выпало 5 очков.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7300" i="1" dirty="0" smtClean="0">
                <a:solidFill>
                  <a:schemeClr val="accent5"/>
                </a:solidFill>
                <a:latin typeface="+mn-lt"/>
              </a:rPr>
              <a:t>ГОЛОС  В</a:t>
            </a:r>
            <a:r>
              <a:rPr lang="ru-RU" sz="7300" i="1" baseline="-25000" dirty="0" smtClean="0">
                <a:solidFill>
                  <a:schemeClr val="accent5"/>
                </a:solidFill>
                <a:latin typeface="+mn-lt"/>
              </a:rPr>
              <a:t>6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1746" name="Picture 2" descr="http://im7-tub-ru.yandex.net/i?id=142266388-5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286124"/>
            <a:ext cx="3000396" cy="272763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786578" y="3571876"/>
            <a:ext cx="10502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0,4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Стрелка вправо 6">
            <a:hlinkClick r:id="rId3" action="ppaction://hlinksldjump"/>
          </p:cNvPr>
          <p:cNvSpPr/>
          <p:nvPr/>
        </p:nvSpPr>
        <p:spPr>
          <a:xfrm>
            <a:off x="7858148" y="5286388"/>
            <a:ext cx="642942" cy="714380"/>
          </a:xfrm>
          <a:prstGeom prst="rightArrow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accent4"/>
                </a:solidFill>
              </a:ln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358246" cy="1857388"/>
          </a:xfrm>
        </p:spPr>
        <p:txBody>
          <a:bodyPr>
            <a:normAutofit/>
          </a:bodyPr>
          <a:lstStyle/>
          <a:p>
            <a:r>
              <a:rPr lang="ru-RU" sz="6000" i="1" dirty="0" smtClean="0">
                <a:solidFill>
                  <a:srgbClr val="FF0000"/>
                </a:solidFill>
                <a:latin typeface="+mn-lt"/>
              </a:rPr>
              <a:t>Тестирование</a:t>
            </a:r>
            <a:r>
              <a:rPr lang="ru-RU" sz="6000" i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1428736"/>
            <a:ext cx="9925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В1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86644" y="1428736"/>
            <a:ext cx="9925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В6</a:t>
            </a:r>
            <a:endParaRPr lang="ru-RU" sz="54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5008" y="1428736"/>
            <a:ext cx="9925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В3</a:t>
            </a:r>
            <a:endParaRPr lang="ru-RU" sz="5400" b="1" cap="none" spc="0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71934" y="1428736"/>
            <a:ext cx="9925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33CC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В2</a:t>
            </a:r>
            <a:endParaRPr lang="ru-RU" sz="5400" b="1" cap="none" spc="0" dirty="0">
              <a:ln w="1905"/>
              <a:solidFill>
                <a:srgbClr val="33CC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2786058"/>
            <a:ext cx="8401080" cy="352330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i="1" dirty="0" smtClean="0">
                <a:solidFill>
                  <a:srgbClr val="FF0000"/>
                </a:solidFill>
                <a:latin typeface="+mn-lt"/>
              </a:rPr>
              <a:t>Ответы к тестам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57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709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96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+mn-lt"/>
                          <a:ea typeface="Calibri"/>
                          <a:cs typeface="Times New Roman"/>
                        </a:rPr>
                        <a:t>Вар.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+mn-lt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+mn-lt"/>
                          <a:ea typeface="Calibri"/>
                          <a:cs typeface="Times New Roman"/>
                        </a:rPr>
                        <a:t>0,625</a:t>
                      </a:r>
                    </a:p>
                  </a:txBody>
                  <a:tcPr marL="68580" marR="68580" marT="0" marB="0"/>
                </a:tc>
              </a:tr>
              <a:tr h="7096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+mn-lt"/>
                          <a:ea typeface="Calibri"/>
                          <a:cs typeface="Times New Roman"/>
                        </a:rPr>
                        <a:t>Вар</a:t>
                      </a:r>
                      <a:r>
                        <a:rPr lang="ru-RU" sz="4000" dirty="0" smtClean="0">
                          <a:latin typeface="+mn-lt"/>
                          <a:ea typeface="Calibri"/>
                          <a:cs typeface="Times New Roman"/>
                        </a:rPr>
                        <a:t>. 2</a:t>
                      </a:r>
                      <a:endParaRPr lang="ru-RU" sz="4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+mn-lt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+mn-lt"/>
                          <a:ea typeface="Calibri"/>
                          <a:cs typeface="Times New Roman"/>
                        </a:rPr>
                        <a:t>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+mn-lt"/>
                          <a:ea typeface="Calibri"/>
                          <a:cs typeface="Times New Roman"/>
                        </a:rPr>
                        <a:t>0,26</a:t>
                      </a:r>
                    </a:p>
                  </a:txBody>
                  <a:tcPr marL="68580" marR="68580" marT="0" marB="0"/>
                </a:tc>
              </a:tr>
              <a:tr h="7096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+mn-lt"/>
                          <a:ea typeface="Calibri"/>
                          <a:cs typeface="Times New Roman"/>
                        </a:rPr>
                        <a:t>Вар</a:t>
                      </a:r>
                      <a:r>
                        <a:rPr lang="ru-RU" sz="4000" dirty="0" smtClean="0">
                          <a:latin typeface="+mn-lt"/>
                          <a:ea typeface="Calibri"/>
                          <a:cs typeface="Times New Roman"/>
                        </a:rPr>
                        <a:t>. 3</a:t>
                      </a:r>
                      <a:endParaRPr lang="ru-RU" sz="4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+mn-lt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+mn-lt"/>
                          <a:ea typeface="Calibri"/>
                          <a:cs typeface="Times New Roman"/>
                        </a:rPr>
                        <a:t>0,5</a:t>
                      </a:r>
                    </a:p>
                  </a:txBody>
                  <a:tcPr marL="68580" marR="68580" marT="0" marB="0"/>
                </a:tc>
              </a:tr>
              <a:tr h="7096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+mn-lt"/>
                          <a:ea typeface="Calibri"/>
                          <a:cs typeface="Times New Roman"/>
                        </a:rPr>
                        <a:t>Вар</a:t>
                      </a:r>
                      <a:r>
                        <a:rPr lang="ru-RU" sz="4000" dirty="0" smtClean="0">
                          <a:latin typeface="+mn-lt"/>
                          <a:ea typeface="Calibri"/>
                          <a:cs typeface="Times New Roman"/>
                        </a:rPr>
                        <a:t>. 4</a:t>
                      </a:r>
                      <a:endParaRPr lang="ru-RU" sz="4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+mn-lt"/>
                          <a:ea typeface="Calibri"/>
                          <a:cs typeface="Times New Roman"/>
                        </a:rPr>
                        <a:t>190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4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+mn-lt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+mn-lt"/>
                          <a:ea typeface="Calibri"/>
                          <a:cs typeface="Times New Roman"/>
                        </a:rPr>
                        <a:t>0,99</a:t>
                      </a:r>
                    </a:p>
                  </a:txBody>
                  <a:tcPr marL="68580" marR="68580" marT="0" marB="0"/>
                </a:tc>
              </a:tr>
              <a:tr h="7096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+mn-lt"/>
                          <a:ea typeface="Calibri"/>
                          <a:cs typeface="Times New Roman"/>
                        </a:rPr>
                        <a:t>Вар</a:t>
                      </a:r>
                      <a:r>
                        <a:rPr lang="ru-RU" sz="4000" dirty="0" smtClean="0">
                          <a:latin typeface="+mn-lt"/>
                          <a:ea typeface="Calibri"/>
                          <a:cs typeface="Times New Roman"/>
                        </a:rPr>
                        <a:t>. 5</a:t>
                      </a:r>
                      <a:endParaRPr lang="ru-RU" sz="4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+mn-lt"/>
                          <a:ea typeface="Calibri"/>
                          <a:cs typeface="Times New Roman"/>
                        </a:rPr>
                        <a:t>6840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+mn-lt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+mn-lt"/>
                          <a:ea typeface="Calibri"/>
                          <a:cs typeface="Times New Roman"/>
                        </a:rPr>
                        <a:t>0,99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428860" y="1428736"/>
            <a:ext cx="9925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В1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86644" y="1428736"/>
            <a:ext cx="9925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В6</a:t>
            </a:r>
            <a:endParaRPr lang="ru-RU" sz="54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5008" y="1428736"/>
            <a:ext cx="9925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В3</a:t>
            </a:r>
            <a:endParaRPr lang="ru-RU" sz="5400" b="1" cap="none" spc="0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71934" y="1428736"/>
            <a:ext cx="9925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33CC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В2</a:t>
            </a:r>
            <a:endParaRPr lang="ru-RU" sz="5400" b="1" cap="none" spc="0" dirty="0">
              <a:ln w="1905"/>
              <a:solidFill>
                <a:srgbClr val="33CC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37880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000" b="1" dirty="0" smtClean="0"/>
              <a:t>На уроке я работал                	</a:t>
            </a:r>
            <a:r>
              <a:rPr lang="ru-RU" sz="3000" b="1" dirty="0" smtClean="0">
                <a:solidFill>
                  <a:schemeClr val="accent5">
                    <a:lumMod val="75000"/>
                  </a:schemeClr>
                </a:solidFill>
              </a:rPr>
              <a:t>активно / </a:t>
            </a:r>
            <a:r>
              <a:rPr lang="ru-RU" sz="3000" b="1" dirty="0" smtClean="0"/>
              <a:t>							</a:t>
            </a:r>
            <a:r>
              <a:rPr lang="ru-RU" sz="3000" b="1" dirty="0" smtClean="0">
                <a:solidFill>
                  <a:srgbClr val="00B050"/>
                </a:solidFill>
              </a:rPr>
              <a:t>пассивно</a:t>
            </a:r>
          </a:p>
          <a:p>
            <a:pPr>
              <a:buNone/>
            </a:pPr>
            <a:r>
              <a:rPr lang="ru-RU" sz="3000" b="1" dirty="0" smtClean="0"/>
              <a:t>Своей работой на уроке я      	</a:t>
            </a:r>
            <a:r>
              <a:rPr lang="ru-RU" sz="3000" b="1" dirty="0" smtClean="0">
                <a:solidFill>
                  <a:schemeClr val="accent5">
                    <a:lumMod val="75000"/>
                  </a:schemeClr>
                </a:solidFill>
              </a:rPr>
              <a:t>доволен / </a:t>
            </a:r>
          </a:p>
          <a:p>
            <a:pPr>
              <a:buNone/>
            </a:pPr>
            <a:r>
              <a:rPr lang="ru-RU" sz="3000" b="1" dirty="0" smtClean="0">
                <a:solidFill>
                  <a:srgbClr val="00B050"/>
                </a:solidFill>
              </a:rPr>
              <a:t>							не доволен</a:t>
            </a:r>
          </a:p>
          <a:p>
            <a:pPr>
              <a:buNone/>
            </a:pPr>
            <a:r>
              <a:rPr lang="ru-RU" sz="3000" b="1" dirty="0" smtClean="0"/>
              <a:t>Урок для меня показался       	</a:t>
            </a:r>
            <a:r>
              <a:rPr lang="ru-RU" sz="3000" b="1" dirty="0" smtClean="0">
                <a:solidFill>
                  <a:schemeClr val="accent5">
                    <a:lumMod val="75000"/>
                  </a:schemeClr>
                </a:solidFill>
              </a:rPr>
              <a:t>коротким / </a:t>
            </a:r>
            <a:r>
              <a:rPr lang="ru-RU" sz="3000" b="1" dirty="0" smtClean="0"/>
              <a:t>						</a:t>
            </a:r>
            <a:r>
              <a:rPr lang="ru-RU" sz="3000" b="1" dirty="0" smtClean="0">
                <a:solidFill>
                  <a:srgbClr val="00B050"/>
                </a:solidFill>
              </a:rPr>
              <a:t>длинным</a:t>
            </a:r>
          </a:p>
          <a:p>
            <a:pPr>
              <a:buNone/>
            </a:pPr>
            <a:r>
              <a:rPr lang="ru-RU" sz="3000" b="1" dirty="0" smtClean="0"/>
              <a:t>За урок я                                  	</a:t>
            </a:r>
            <a:r>
              <a:rPr lang="ru-RU" sz="3000" b="1" dirty="0" smtClean="0">
                <a:solidFill>
                  <a:schemeClr val="accent5">
                    <a:lumMod val="75000"/>
                  </a:schemeClr>
                </a:solidFill>
              </a:rPr>
              <a:t>не устал / </a:t>
            </a:r>
          </a:p>
          <a:p>
            <a:pPr>
              <a:buNone/>
            </a:pPr>
            <a:r>
              <a:rPr lang="ru-RU" sz="3000" b="1" dirty="0" smtClean="0">
                <a:solidFill>
                  <a:schemeClr val="accent5">
                    <a:lumMod val="75000"/>
                  </a:schemeClr>
                </a:solidFill>
              </a:rPr>
              <a:t>							</a:t>
            </a:r>
            <a:r>
              <a:rPr lang="ru-RU" sz="3000" b="1" dirty="0" smtClean="0">
                <a:solidFill>
                  <a:srgbClr val="00B050"/>
                </a:solidFill>
              </a:rPr>
              <a:t>устал</a:t>
            </a:r>
          </a:p>
          <a:p>
            <a:pPr>
              <a:buNone/>
            </a:pPr>
            <a:r>
              <a:rPr lang="ru-RU" sz="3000" b="1" dirty="0" smtClean="0"/>
              <a:t>Мое настроение             	 	</a:t>
            </a:r>
            <a:r>
              <a:rPr lang="ru-RU" sz="3000" b="1" dirty="0" smtClean="0">
                <a:solidFill>
                  <a:schemeClr val="accent5">
                    <a:lumMod val="75000"/>
                  </a:schemeClr>
                </a:solidFill>
              </a:rPr>
              <a:t>стало лучше / 						</a:t>
            </a:r>
            <a:r>
              <a:rPr lang="ru-RU" sz="3000" b="1" dirty="0" smtClean="0">
                <a:solidFill>
                  <a:srgbClr val="00B050"/>
                </a:solidFill>
              </a:rPr>
              <a:t>стало хуже</a:t>
            </a:r>
          </a:p>
          <a:p>
            <a:pPr>
              <a:buNone/>
            </a:pPr>
            <a:r>
              <a:rPr lang="ru-RU" sz="3000" b="1" dirty="0" smtClean="0"/>
              <a:t>Материал урока мне был        	</a:t>
            </a:r>
            <a:r>
              <a:rPr lang="ru-RU" sz="3000" b="1" dirty="0" smtClean="0">
                <a:solidFill>
                  <a:schemeClr val="accent5">
                    <a:lumMod val="75000"/>
                  </a:schemeClr>
                </a:solidFill>
              </a:rPr>
              <a:t>полезен/ </a:t>
            </a:r>
            <a:r>
              <a:rPr lang="ru-RU" sz="3000" b="1" dirty="0" smtClean="0"/>
              <a:t>							</a:t>
            </a:r>
            <a:r>
              <a:rPr lang="ru-RU" sz="3000" b="1" dirty="0" smtClean="0">
                <a:solidFill>
                  <a:srgbClr val="00B050"/>
                </a:solidFill>
              </a:rPr>
              <a:t>бесполезен</a:t>
            </a:r>
          </a:p>
          <a:p>
            <a:pPr>
              <a:buNone/>
            </a:pPr>
            <a:r>
              <a:rPr lang="ru-RU" sz="3000" b="1" dirty="0" smtClean="0"/>
              <a:t>							</a:t>
            </a:r>
            <a:r>
              <a:rPr lang="ru-RU" sz="3000" b="1" dirty="0" smtClean="0">
                <a:solidFill>
                  <a:schemeClr val="accent5">
                    <a:lumMod val="75000"/>
                  </a:schemeClr>
                </a:solidFill>
              </a:rPr>
              <a:t>интересен/</a:t>
            </a:r>
          </a:p>
          <a:p>
            <a:pPr>
              <a:buNone/>
            </a:pPr>
            <a:r>
              <a:rPr lang="ru-RU" sz="3000" b="1" dirty="0" smtClean="0">
                <a:solidFill>
                  <a:schemeClr val="accent5">
                    <a:lumMod val="75000"/>
                  </a:schemeClr>
                </a:solidFill>
              </a:rPr>
              <a:t>							</a:t>
            </a:r>
            <a:r>
              <a:rPr lang="ru-RU" sz="3000" b="1" dirty="0" smtClean="0">
                <a:solidFill>
                  <a:srgbClr val="00B050"/>
                </a:solidFill>
              </a:rPr>
              <a:t>скучен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642918"/>
            <a:ext cx="6858000" cy="1643074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FF0000"/>
                </a:solidFill>
                <a:latin typeface="+mn-lt"/>
              </a:rPr>
              <a:t>«Голос ЕГЭ»</a:t>
            </a:r>
            <a:endParaRPr lang="ru-RU" sz="7200" b="1" i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5362" name="Picture 2" descr="http://im3-tub-ru.yandex.net/i?id=271255687-5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496"/>
            <a:ext cx="3010874" cy="2071702"/>
          </a:xfrm>
          <a:prstGeom prst="rect">
            <a:avLst/>
          </a:prstGeom>
          <a:noFill/>
        </p:spPr>
      </p:pic>
      <p:pic>
        <p:nvPicPr>
          <p:cNvPr id="15364" name="Picture 4" descr="http://im4-tub-ru.yandex.net/i?id=113944408-13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786058"/>
            <a:ext cx="3411879" cy="2571768"/>
          </a:xfrm>
          <a:prstGeom prst="rect">
            <a:avLst/>
          </a:prstGeom>
          <a:noFill/>
        </p:spPr>
      </p:pic>
      <p:pic>
        <p:nvPicPr>
          <p:cNvPr id="18434" name="Picture 2" descr="http://im3-tub-ru.yandex.net/i?id=302166543-69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4071942"/>
            <a:ext cx="2357454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857380"/>
          </a:xfrm>
        </p:spPr>
        <p:txBody>
          <a:bodyPr>
            <a:normAutofit fontScale="90000"/>
          </a:bodyPr>
          <a:lstStyle/>
          <a:p>
            <a:r>
              <a:rPr lang="ru-RU" sz="9800" i="1" dirty="0" smtClean="0">
                <a:solidFill>
                  <a:srgbClr val="FFC000"/>
                </a:solidFill>
                <a:latin typeface="+mn-lt"/>
              </a:rPr>
              <a:t> </a:t>
            </a:r>
            <a:br>
              <a:rPr lang="ru-RU" sz="9800" i="1" dirty="0" smtClean="0">
                <a:solidFill>
                  <a:srgbClr val="FFC000"/>
                </a:solidFill>
                <a:latin typeface="+mn-lt"/>
              </a:rPr>
            </a:br>
            <a:r>
              <a:rPr lang="ru-RU" sz="9800" i="1" dirty="0">
                <a:solidFill>
                  <a:srgbClr val="FFC000"/>
                </a:solidFill>
                <a:latin typeface="+mn-lt"/>
              </a:rPr>
              <a:t/>
            </a:r>
            <a:br>
              <a:rPr lang="ru-RU" sz="9800" i="1" dirty="0">
                <a:solidFill>
                  <a:srgbClr val="FFC000"/>
                </a:solidFill>
                <a:latin typeface="+mn-lt"/>
              </a:rPr>
            </a:br>
            <a:r>
              <a:rPr lang="ru-RU" sz="9800" i="1" dirty="0" smtClean="0">
                <a:solidFill>
                  <a:srgbClr val="00B050"/>
                </a:solidFill>
                <a:latin typeface="+mn-lt"/>
              </a:rPr>
              <a:t>Зарядка </a:t>
            </a:r>
            <a:br>
              <a:rPr lang="ru-RU" sz="9800" i="1" dirty="0" smtClean="0">
                <a:solidFill>
                  <a:srgbClr val="00B050"/>
                </a:solidFill>
                <a:latin typeface="+mn-lt"/>
              </a:rPr>
            </a:br>
            <a:r>
              <a:rPr lang="ru-RU" sz="9800" i="1" dirty="0" smtClean="0">
                <a:solidFill>
                  <a:srgbClr val="00B050"/>
                </a:solidFill>
                <a:latin typeface="+mn-lt"/>
              </a:rPr>
              <a:t>для ума 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928662" y="3786190"/>
            <a:ext cx="3357586" cy="923330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ГОЛОС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628" y="4714884"/>
            <a:ext cx="3368230" cy="923330"/>
          </a:xfrm>
          <a:prstGeom prst="rect">
            <a:avLst/>
          </a:prstGeom>
          <a:solidFill>
            <a:srgbClr val="00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  ГОЛОС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2066" y="2214554"/>
            <a:ext cx="3368230" cy="923330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3CC33"/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4" action="ppaction://hlinksldjump"/>
              </a:rPr>
              <a:t>  ГОЛОС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3CC33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33CC33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1500174"/>
            <a:ext cx="3368230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5" action="ppaction://hlinksldjump"/>
              </a:rPr>
              <a:t>  ГОЛОС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5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i="1" dirty="0" smtClean="0">
                <a:solidFill>
                  <a:srgbClr val="C00000"/>
                </a:solidFill>
              </a:rPr>
              <a:t>ГОЛОС В</a:t>
            </a:r>
            <a:r>
              <a:rPr lang="ru-RU" sz="5300" i="1" baseline="-25000" dirty="0" smtClean="0">
                <a:solidFill>
                  <a:srgbClr val="C00000"/>
                </a:solidFill>
              </a:rPr>
              <a:t>1.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94938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В летнем лагере 218 детей и 26 воспитателей. В автобус помещается не более 45 пассажиров. Сколько автобусов требуется, чтобы перевезти всех из лагеря в город?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1988" name="Picture 4" descr="http://im1-tub-ru.yandex.net/i?id=589260145-3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214686"/>
            <a:ext cx="3000396" cy="300039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58016" y="3286124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i="1" dirty="0" smtClean="0">
                <a:solidFill>
                  <a:srgbClr val="C00000"/>
                </a:solidFill>
              </a:rPr>
              <a:t>ГОЛОС В</a:t>
            </a:r>
            <a:r>
              <a:rPr lang="ru-RU" sz="4400" i="1" baseline="-25000" dirty="0" smtClean="0">
                <a:solidFill>
                  <a:srgbClr val="C00000"/>
                </a:solidFill>
              </a:rPr>
              <a:t>1.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ru-RU" dirty="0" smtClean="0"/>
              <a:t>Больному прописано лекарство, которое нужно пить по 0,5 г 3 раза в день в течение 21 дня. В одной упаковке 10 таблеток лекарства по 0,5 г. Какого наименьшего количества упаковок хватит на весь курс лечения? </a:t>
            </a:r>
          </a:p>
          <a:p>
            <a:endParaRPr lang="ru-RU" dirty="0"/>
          </a:p>
        </p:txBody>
      </p:sp>
      <p:pic>
        <p:nvPicPr>
          <p:cNvPr id="40962" name="Picture 2" descr="Таблетки разной форм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3643314"/>
            <a:ext cx="1785950" cy="252468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857752" y="3643314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i="1" dirty="0" smtClean="0">
                <a:solidFill>
                  <a:srgbClr val="C00000"/>
                </a:solidFill>
              </a:rPr>
              <a:t>ГОЛОС В</a:t>
            </a:r>
            <a:r>
              <a:rPr lang="ru-RU" sz="4400" i="1" baseline="-25000" dirty="0" smtClean="0">
                <a:solidFill>
                  <a:srgbClr val="C00000"/>
                </a:solidFill>
              </a:rPr>
              <a:t>1.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709160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ru-RU" dirty="0" smtClean="0"/>
              <a:t>Для приготовления вишневого варенья на 1 кг вишни нужно 1,5 кг сахара. Сколько килограммовых упаковок сахара нужно купить, чтобы сварить варенье из 27 кг вишни?</a:t>
            </a:r>
          </a:p>
          <a:p>
            <a:endParaRPr lang="ru-RU" dirty="0"/>
          </a:p>
        </p:txBody>
      </p:sp>
      <p:pic>
        <p:nvPicPr>
          <p:cNvPr id="39938" name="Picture 2" descr="http://im3-tub-ru.yandex.net/i?id=431324598-2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929066"/>
            <a:ext cx="2928958" cy="219671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857752" y="3714752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41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Стрелка вправо 7">
            <a:hlinkClick r:id="rId3" action="ppaction://hlinksldjump"/>
          </p:cNvPr>
          <p:cNvSpPr/>
          <p:nvPr/>
        </p:nvSpPr>
        <p:spPr>
          <a:xfrm>
            <a:off x="7786710" y="5286388"/>
            <a:ext cx="642942" cy="714380"/>
          </a:xfrm>
          <a:prstGeom prst="rightArrow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accent4"/>
                </a:solidFill>
              </a:ln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i="1" dirty="0" smtClean="0">
                <a:solidFill>
                  <a:schemeClr val="accent5"/>
                </a:solidFill>
                <a:latin typeface="+mn-lt"/>
              </a:rPr>
              <a:t>ГОЛОС В</a:t>
            </a:r>
            <a:r>
              <a:rPr lang="ru-RU" sz="4900" i="1" baseline="-25000" dirty="0" smtClean="0">
                <a:solidFill>
                  <a:schemeClr val="accent5"/>
                </a:solidFill>
                <a:latin typeface="+mn-lt"/>
              </a:rPr>
              <a:t>2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0" algn="just"/>
            <a:r>
              <a:rPr lang="ru-RU" dirty="0" smtClean="0"/>
              <a:t>30 больных перенесли инфаркт (нарушение питания участка сердечной мышцы и его омертвение). Известно, среди них 80% курящих. Сколько человек могли бы быть здоровыми?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  <p:pic>
        <p:nvPicPr>
          <p:cNvPr id="38914" name="Picture 2" descr="http://im2-tub-ru.yandex.net/i?id=100494861-4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643314"/>
            <a:ext cx="3286148" cy="25408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786578" y="4000504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24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i="1" dirty="0" smtClean="0">
                <a:solidFill>
                  <a:schemeClr val="accent5"/>
                </a:solidFill>
                <a:latin typeface="+mn-lt"/>
              </a:rPr>
              <a:t>ГОЛОС В</a:t>
            </a:r>
            <a:r>
              <a:rPr lang="ru-RU" sz="4400" i="1" baseline="-25000" dirty="0" smtClean="0">
                <a:solidFill>
                  <a:schemeClr val="accent5"/>
                </a:solidFill>
                <a:latin typeface="+mn-lt"/>
              </a:rPr>
              <a:t>2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pPr lvl="0" algn="just"/>
            <a:r>
              <a:rPr lang="ru-RU" dirty="0" smtClean="0"/>
              <a:t>Средний вес новорожденного ребенка 3 кг 300 грамм. Если у ребенка курящий отец, то его вес будет меньше среднего на 125 г, если курящая мать меньше на 300г. Определите, сколько % теряет в весе новорожденный, если: а)курит папа; б) курит мама? Ответ округлите до единиц.</a:t>
            </a:r>
          </a:p>
        </p:txBody>
      </p:sp>
      <p:pic>
        <p:nvPicPr>
          <p:cNvPr id="36868" name="Picture 4" descr="http://im1-tub-ru.yandex.net/i?id=380252908-6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4286256"/>
            <a:ext cx="2288397" cy="2214578"/>
          </a:xfrm>
          <a:prstGeom prst="rect">
            <a:avLst/>
          </a:prstGeom>
          <a:noFill/>
        </p:spPr>
      </p:pic>
      <p:pic>
        <p:nvPicPr>
          <p:cNvPr id="36870" name="Picture 6" descr="http://im6-tub-ru.yandex.net/i?id=122828769-03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357694"/>
            <a:ext cx="2513665" cy="185738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858016" y="4286256"/>
            <a:ext cx="1281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 4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00892" y="5357826"/>
            <a:ext cx="1281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б) 9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i="1" dirty="0" smtClean="0">
                <a:solidFill>
                  <a:schemeClr val="accent5"/>
                </a:solidFill>
                <a:latin typeface="+mn-lt"/>
              </a:rPr>
              <a:t>ГОЛОС В</a:t>
            </a:r>
            <a:r>
              <a:rPr lang="ru-RU" sz="4400" i="1" baseline="-25000" dirty="0" smtClean="0">
                <a:solidFill>
                  <a:schemeClr val="accent5"/>
                </a:solidFill>
                <a:latin typeface="+mn-lt"/>
              </a:rPr>
              <a:t>2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pPr lvl="0"/>
            <a:r>
              <a:rPr lang="ru-RU" dirty="0" smtClean="0"/>
              <a:t>Определите, сколько % своего дохода тратит на сигареты человек, выкуривающий одну пачку в сутки, если одна пачка сигарет стоит 50 рублей, ежемесячная зарплата 15000 рублей.</a:t>
            </a:r>
          </a:p>
          <a:p>
            <a:endParaRPr lang="ru-RU" dirty="0"/>
          </a:p>
        </p:txBody>
      </p:sp>
      <p:pic>
        <p:nvPicPr>
          <p:cNvPr id="35844" name="Picture 4" descr="http://im0-tub-ru.yandex.net/i?id=97480195-3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3" y="4071942"/>
            <a:ext cx="2571768" cy="192882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58016" y="3286124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7858148" y="5429264"/>
            <a:ext cx="642942" cy="714380"/>
          </a:xfrm>
          <a:prstGeom prst="rightArrow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accent4"/>
                </a:solidFill>
              </a:ln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605</TotalTime>
  <Words>293</Words>
  <Application>Microsoft Office PowerPoint</Application>
  <PresentationFormat>Экран (4:3)</PresentationFormat>
  <Paragraphs>86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«Голос ЕГЭ»</vt:lpstr>
      <vt:lpstr>   Зарядка  для ума  </vt:lpstr>
      <vt:lpstr>Слайд 3</vt:lpstr>
      <vt:lpstr>ГОЛОС В1. </vt:lpstr>
      <vt:lpstr>ГОЛОС В1. </vt:lpstr>
      <vt:lpstr>ГОЛОС В1. </vt:lpstr>
      <vt:lpstr>ГОЛОС В2 </vt:lpstr>
      <vt:lpstr>ГОЛОС В2</vt:lpstr>
      <vt:lpstr>ГОЛОС В2</vt:lpstr>
      <vt:lpstr>ГОЛОС  В3 </vt:lpstr>
      <vt:lpstr>ГОЛОС  В6 </vt:lpstr>
      <vt:lpstr>ГОЛОС  В6 </vt:lpstr>
      <vt:lpstr>ГОЛОС  В6 </vt:lpstr>
      <vt:lpstr>ГОЛОС  В6 </vt:lpstr>
      <vt:lpstr>Тестирование  </vt:lpstr>
      <vt:lpstr>Ответы к тестам  </vt:lpstr>
      <vt:lpstr>Слайд 17</vt:lpstr>
      <vt:lpstr>«Голос ЕГЭ»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ГОТОВИМСЯ К ЕГЭ  занятие№2</dc:title>
  <dc:creator>Your User Name</dc:creator>
  <cp:lastModifiedBy>Вера Николаевна</cp:lastModifiedBy>
  <cp:revision>25</cp:revision>
  <dcterms:created xsi:type="dcterms:W3CDTF">2013-12-02T04:30:44Z</dcterms:created>
  <dcterms:modified xsi:type="dcterms:W3CDTF">2014-01-28T22:00:53Z</dcterms:modified>
</cp:coreProperties>
</file>