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331" r:id="rId2"/>
    <p:sldId id="257" r:id="rId3"/>
    <p:sldId id="258" r:id="rId4"/>
    <p:sldId id="259" r:id="rId5"/>
    <p:sldId id="262" r:id="rId6"/>
    <p:sldId id="264" r:id="rId7"/>
    <p:sldId id="261" r:id="rId8"/>
    <p:sldId id="266" r:id="rId9"/>
    <p:sldId id="260" r:id="rId10"/>
    <p:sldId id="268" r:id="rId11"/>
    <p:sldId id="270" r:id="rId12"/>
    <p:sldId id="271" r:id="rId13"/>
    <p:sldId id="272" r:id="rId14"/>
    <p:sldId id="273" r:id="rId15"/>
    <p:sldId id="276" r:id="rId16"/>
    <p:sldId id="278" r:id="rId17"/>
    <p:sldId id="279" r:id="rId18"/>
    <p:sldId id="281" r:id="rId19"/>
    <p:sldId id="282" r:id="rId20"/>
    <p:sldId id="332" r:id="rId21"/>
    <p:sldId id="333" r:id="rId22"/>
    <p:sldId id="334" r:id="rId23"/>
    <p:sldId id="284" r:id="rId24"/>
    <p:sldId id="336" r:id="rId25"/>
    <p:sldId id="291" r:id="rId26"/>
    <p:sldId id="292" r:id="rId27"/>
    <p:sldId id="293" r:id="rId28"/>
    <p:sldId id="294" r:id="rId29"/>
    <p:sldId id="295" r:id="rId30"/>
    <p:sldId id="296" r:id="rId31"/>
    <p:sldId id="335" r:id="rId32"/>
    <p:sldId id="297" r:id="rId33"/>
    <p:sldId id="338" r:id="rId34"/>
    <p:sldId id="33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C5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A347AE-10EC-4B3D-84C6-105C30296BC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056E0-F4CF-456C-878A-888519320E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A347AE-10EC-4B3D-84C6-105C30296BC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056E0-F4CF-456C-878A-888519320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A347AE-10EC-4B3D-84C6-105C30296BC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056E0-F4CF-456C-878A-888519320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8948E43-EB4D-473F-AAF6-D22843865E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A347AE-10EC-4B3D-84C6-105C30296BC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056E0-F4CF-456C-878A-888519320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A347AE-10EC-4B3D-84C6-105C30296BC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056E0-F4CF-456C-878A-888519320E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A347AE-10EC-4B3D-84C6-105C30296BC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056E0-F4CF-456C-878A-888519320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A347AE-10EC-4B3D-84C6-105C30296BC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056E0-F4CF-456C-878A-888519320E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A347AE-10EC-4B3D-84C6-105C30296BC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056E0-F4CF-456C-878A-888519320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A347AE-10EC-4B3D-84C6-105C30296BC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056E0-F4CF-456C-878A-888519320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A347AE-10EC-4B3D-84C6-105C30296BC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056E0-F4CF-456C-878A-888519320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BA347AE-10EC-4B3D-84C6-105C30296BC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0A056E0-F4CF-456C-878A-888519320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BA347AE-10EC-4B3D-84C6-105C30296BC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0A056E0-F4CF-456C-878A-888519320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28662" y="214290"/>
            <a:ext cx="7715250" cy="121443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МБОУ Средняя Общеобразовательная Школа №3                                                                                       </a:t>
            </a:r>
            <a:r>
              <a:rPr lang="ru-RU" sz="2000" dirty="0" smtClean="0">
                <a:solidFill>
                  <a:schemeClr val="tx1"/>
                </a:solidFill>
              </a:rPr>
              <a:t>г. </a:t>
            </a:r>
            <a:r>
              <a:rPr lang="ru-RU" sz="2000" dirty="0" smtClean="0">
                <a:solidFill>
                  <a:schemeClr val="tx1"/>
                </a:solidFill>
              </a:rPr>
              <a:t>Чехов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5536" y="1124744"/>
            <a:ext cx="8501062" cy="464343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4000" dirty="0" smtClean="0">
              <a:solidFill>
                <a:schemeClr val="tx2">
                  <a:lumMod val="90000"/>
                </a:schemeClr>
              </a:solidFill>
            </a:endParaRPr>
          </a:p>
          <a:p>
            <a:pPr algn="ctr">
              <a:buNone/>
            </a:pPr>
            <a:r>
              <a:rPr lang="ru-RU" sz="4000" dirty="0" smtClean="0"/>
              <a:t> </a:t>
            </a:r>
          </a:p>
          <a:p>
            <a:pPr algn="ctr">
              <a:buNone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Путешествие в страну кислот</a:t>
            </a:r>
          </a:p>
          <a:p>
            <a:pPr algn="ctr"/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>
              <a:buNone/>
            </a:pPr>
            <a:r>
              <a:rPr lang="ru-RU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90000"/>
                  </a:schemeClr>
                </a:solidFill>
              </a:rPr>
              <a:t>учитель химии: </a:t>
            </a:r>
            <a:r>
              <a:rPr lang="ru-RU" sz="3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90000"/>
                  </a:schemeClr>
                </a:solidFill>
              </a:rPr>
              <a:t>Бодяева</a:t>
            </a:r>
            <a:r>
              <a:rPr lang="ru-RU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90000"/>
                  </a:schemeClr>
                </a:solidFill>
              </a:rPr>
              <a:t>  А.Е. </a:t>
            </a:r>
          </a:p>
          <a:p>
            <a:pPr>
              <a:buNone/>
            </a:pPr>
            <a:r>
              <a:rPr lang="ru-RU" sz="1600" dirty="0" smtClean="0"/>
              <a:t>                                                                                    </a:t>
            </a:r>
            <a:endParaRPr lang="ru-RU" sz="1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468313" y="260350"/>
            <a:ext cx="82296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000" dirty="0">
                <a:latin typeface="Arial" pitchFamily="34" charset="0"/>
              </a:rPr>
              <a:t>Томаты содержат </a:t>
            </a:r>
            <a:r>
              <a:rPr lang="ru-RU" sz="4000" dirty="0" smtClean="0">
                <a:latin typeface="Arial" pitchFamily="34" charset="0"/>
              </a:rPr>
              <a:t>яблочную и лимонную </a:t>
            </a:r>
            <a:r>
              <a:rPr lang="ru-RU" sz="4000" dirty="0">
                <a:latin typeface="Arial" pitchFamily="34" charset="0"/>
              </a:rPr>
              <a:t>кислоты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87868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Очень популярен в народе щавель, </a:t>
            </a:r>
          </a:p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который содержит щавелевую кислоту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714620"/>
            <a:ext cx="44767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143116"/>
            <a:ext cx="4548198" cy="400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85720" y="214290"/>
            <a:ext cx="8572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</a:rPr>
              <a:t>Лимоны и апельсины содержат аскорбиновую кислоту</a:t>
            </a:r>
            <a:endParaRPr lang="ru-RU" sz="4000" dirty="0">
              <a:latin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071678"/>
            <a:ext cx="5929354" cy="427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build="allAtOnce"/>
      <p:bldP spid="4" grpId="0"/>
      <p:bldP spid="4" grpId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2910" y="285728"/>
            <a:ext cx="7772400" cy="914400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accent3"/>
                </a:solidFill>
              </a:rPr>
              <a:t>Кислоты в организме человека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990600" y="1524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228600" y="1447800"/>
            <a:ext cx="486331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ты проглотил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аскорбинку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Твой организм получил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витаминку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Она закрывает болезням врата –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Аскорбиновая кислота.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3428992" y="4143380"/>
            <a:ext cx="55626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Аминокислот в организме целые полки,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Соединяясь, они образуют белки.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без белков нет ни мышц и ни кожи,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Скажите, на что мы будем похожи?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071942"/>
            <a:ext cx="3143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500174"/>
            <a:ext cx="3243265" cy="237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 descr="Пергамент"/>
          <p:cNvSpPr txBox="1">
            <a:spLocks noChangeArrowheads="1"/>
          </p:cNvSpPr>
          <p:nvPr/>
        </p:nvSpPr>
        <p:spPr bwMode="auto">
          <a:xfrm>
            <a:off x="468313" y="4508500"/>
            <a:ext cx="5219700" cy="1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spc="300" dirty="0">
                <a:latin typeface="Times New Roman" pitchFamily="18" charset="0"/>
                <a:cs typeface="Times New Roman" pitchFamily="18" charset="0"/>
              </a:rPr>
              <a:t>Соляная кислота, находящаяся в желудке, помогает переваривать пищу.</a:t>
            </a:r>
          </a:p>
        </p:txBody>
      </p:sp>
      <p:sp>
        <p:nvSpPr>
          <p:cNvPr id="16387" name="Text Box 3" descr="Пергамент"/>
          <p:cNvSpPr txBox="1">
            <a:spLocks noChangeArrowheads="1"/>
          </p:cNvSpPr>
          <p:nvPr/>
        </p:nvSpPr>
        <p:spPr bwMode="auto">
          <a:xfrm>
            <a:off x="3455988" y="1484313"/>
            <a:ext cx="5437187" cy="138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spc="300" dirty="0">
                <a:latin typeface="Times New Roman" pitchFamily="18" charset="0"/>
                <a:cs typeface="Times New Roman" pitchFamily="18" charset="0"/>
              </a:rPr>
              <a:t>Молочная кислота образуется в мышцах при физической нагрузке.</a:t>
            </a:r>
          </a:p>
        </p:txBody>
      </p:sp>
      <p:pic>
        <p:nvPicPr>
          <p:cNvPr id="16388" name="Picture 4" descr="PE0198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341438"/>
            <a:ext cx="3178175" cy="3024187"/>
          </a:xfrm>
          <a:prstGeom prst="rect">
            <a:avLst/>
          </a:prstGeom>
          <a:noFill/>
        </p:spPr>
      </p:pic>
      <p:pic>
        <p:nvPicPr>
          <p:cNvPr id="16389" name="Picture 5" descr="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3789363"/>
            <a:ext cx="32099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214290"/>
            <a:ext cx="7989888" cy="1143000"/>
          </a:xfrm>
        </p:spPr>
        <p:txBody>
          <a:bodyPr/>
          <a:lstStyle/>
          <a:p>
            <a:pPr algn="ctr"/>
            <a:r>
              <a:rPr lang="ru-RU" sz="3200" b="1" i="1" dirty="0">
                <a:solidFill>
                  <a:schemeClr val="accent3"/>
                </a:solidFill>
                <a:latin typeface="Tahoma" pitchFamily="34" charset="0"/>
              </a:rPr>
              <a:t>КИСЛОТЫ СОДЕРЖАТСЯ В </a:t>
            </a:r>
            <a:r>
              <a:rPr lang="ru-RU" sz="3200" b="1" i="1" dirty="0" smtClean="0">
                <a:solidFill>
                  <a:schemeClr val="accent3"/>
                </a:solidFill>
                <a:latin typeface="Tahoma" pitchFamily="34" charset="0"/>
              </a:rPr>
              <a:t>ОРГАНИЗМЕ ЧЕЛОВЕКА</a:t>
            </a:r>
            <a:endParaRPr lang="ru-RU" sz="3200" b="1" i="1" dirty="0">
              <a:solidFill>
                <a:schemeClr val="accent3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7224" y="357166"/>
            <a:ext cx="7772400" cy="77152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Физические свойства кислот</a:t>
            </a:r>
            <a:endParaRPr lang="ru-RU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1714488"/>
            <a:ext cx="4143404" cy="464186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Жидкости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Без цвета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Без запаха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Кислые на вкус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214422"/>
            <a:ext cx="3503648" cy="483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857224" y="142852"/>
            <a:ext cx="8286776" cy="142876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Правила техники безопасности </a:t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при работе с кислотами.</a:t>
            </a:r>
            <a:endParaRPr lang="ru-RU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1285860"/>
            <a:ext cx="8929718" cy="514351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Выполнять все указания учителя;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пробовать вещества на вкус;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приступать к выполнению опыта, не зная, что и как нужно делать;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Обращаться с лабораторной посудой бережно;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Закончив работу, привести рабочее место в порядок;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попадании кислоты на кожу надо смыть её струёй воды и  обработать 2 % раствором гидрокарбоната натрия.</a:t>
            </a:r>
          </a:p>
          <a:p>
            <a:endParaRPr lang="ru-RU" sz="2800" dirty="0" smtClean="0"/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/>
              <a:t>  </a:t>
            </a:r>
            <a:endParaRPr lang="ru-RU" sz="2800" dirty="0"/>
          </a:p>
        </p:txBody>
      </p:sp>
      <p:pic>
        <p:nvPicPr>
          <p:cNvPr id="5" name="Picture 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84" y="5072074"/>
            <a:ext cx="2286016" cy="166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48" y="285728"/>
            <a:ext cx="7772400" cy="914400"/>
          </a:xfrm>
        </p:spPr>
        <p:txBody>
          <a:bodyPr/>
          <a:lstStyle/>
          <a:p>
            <a:pPr algn="ctr"/>
            <a:r>
              <a:rPr lang="ru-RU" b="1" spc="3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Разбавление кислот</a:t>
            </a:r>
            <a:endParaRPr lang="ru-RU" b="1" spc="3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44" y="1784350"/>
            <a:ext cx="9001156" cy="4572000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Относительно смешивания </a:t>
            </a:r>
            <a:r>
              <a:rPr lang="ru-RU" sz="3200" b="1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серной кислоты</a:t>
            </a:r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с водой с давних пор существует строгое правило: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  </a:t>
            </a: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>«Сначала вода, потом кислота, иначе будет большая беда». </a:t>
            </a:r>
            <a:endParaRPr lang="ru-RU" sz="3200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</a:rPr>
              <a:t>Если же сделать наоборот, то первые же порции воды, оставшись наверху (вода легче кислоты) и взаимодействуя с кислотой, разогреваются так сильно, что вскипают и разбрызгиваются вместе с кислотой; могут попасть в глаза, на лицо и одежду.</a:t>
            </a:r>
            <a:endParaRPr lang="en-US" sz="3200" b="1" dirty="0" smtClean="0">
              <a:latin typeface="Times New Roman" pitchFamily="18" charset="0"/>
            </a:endParaRPr>
          </a:p>
          <a:p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40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642910" y="142852"/>
            <a:ext cx="8243888" cy="733425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accent3"/>
                </a:solidFill>
                <a:latin typeface="Times New Roman" pitchFamily="18" charset="0"/>
              </a:rPr>
              <a:t>ДЕЙСТВИЕ КИСЛОТ НА ИНДИКАТОРЫ</a:t>
            </a:r>
            <a:r>
              <a:rPr lang="ru-RU" dirty="0">
                <a:solidFill>
                  <a:schemeClr val="accent3"/>
                </a:solidFill>
              </a:rPr>
              <a:t> </a:t>
            </a:r>
          </a:p>
        </p:txBody>
      </p:sp>
      <p:graphicFrame>
        <p:nvGraphicFramePr>
          <p:cNvPr id="107672" name="Group 152"/>
          <p:cNvGraphicFramePr>
            <a:graphicFrameLocks noGrp="1"/>
          </p:cNvGraphicFramePr>
          <p:nvPr>
            <p:ph type="tbl" idx="4294967295"/>
          </p:nvPr>
        </p:nvGraphicFramePr>
        <p:xfrm>
          <a:off x="285689" y="1000108"/>
          <a:ext cx="8644029" cy="3053398"/>
        </p:xfrm>
        <a:graphic>
          <a:graphicData uri="http://schemas.openxmlformats.org/drawingml/2006/table">
            <a:tbl>
              <a:tblPr/>
              <a:tblGrid>
                <a:gridCol w="2282280"/>
                <a:gridCol w="2040540"/>
                <a:gridCol w="2159798"/>
                <a:gridCol w="2161411"/>
              </a:tblGrid>
              <a:tr h="1187450"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Times New Roman"/>
                        </a:rPr>
                        <a:t>Индикатор</a:t>
                      </a:r>
                      <a:r>
                        <a:rPr lang="ru-RU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800" b="0" i="0" u="none" strike="noStrike" dirty="0">
                        <a:latin typeface="Arial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Окраска индикатора в воде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Окраска индикатора в растворе соляной кислоты (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HCl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Окраска индикатора в лимонной кислоте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kern="1200" baseline="0">
                          <a:solidFill>
                            <a:schemeClr val="tx1"/>
                          </a:solidFill>
                          <a:latin typeface="Times New Roman"/>
                        </a:rPr>
                        <a:t>Лакмусовая бумага</a:t>
                      </a:r>
                      <a:endParaRPr lang="ru-RU" sz="1800" b="0" i="0" u="none" strike="noStrike">
                        <a:latin typeface="Arial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жёлтая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kern="1200" baseline="0">
                          <a:solidFill>
                            <a:schemeClr val="tx1"/>
                          </a:solidFill>
                          <a:latin typeface="Times New Roman"/>
                        </a:rPr>
                        <a:t>Фенолфталеин </a:t>
                      </a:r>
                      <a:endParaRPr lang="ru-RU" sz="1800" b="0" i="0" u="none" strike="noStrike">
                        <a:latin typeface="Arial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бесцветная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Times New Roman"/>
                        </a:rPr>
                        <a:t>Метилоранж </a:t>
                      </a:r>
                      <a:endParaRPr lang="ru-RU" sz="1800" b="0" i="0" u="none" strike="noStrike" dirty="0">
                        <a:latin typeface="Arial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оранжевая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7666" name="Rectangle 146"/>
          <p:cNvSpPr>
            <a:spLocks noChangeArrowheads="1"/>
          </p:cNvSpPr>
          <p:nvPr/>
        </p:nvSpPr>
        <p:spPr bwMode="auto">
          <a:xfrm>
            <a:off x="142844" y="4572008"/>
            <a:ext cx="8863014" cy="19272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400" b="1" u="sng" dirty="0">
                <a:solidFill>
                  <a:srgbClr val="EC5714"/>
                </a:solidFill>
                <a:latin typeface="Times New Roman" pitchFamily="18" charset="0"/>
              </a:rPr>
              <a:t>Вывод</a:t>
            </a:r>
            <a:r>
              <a:rPr lang="ru-RU" sz="2400" dirty="0">
                <a:latin typeface="Times New Roman" pitchFamily="18" charset="0"/>
              </a:rPr>
              <a:t>: </a:t>
            </a:r>
            <a:r>
              <a:rPr lang="ru-RU" sz="2400" b="1" dirty="0">
                <a:latin typeface="Times New Roman" pitchFamily="18" charset="0"/>
              </a:rPr>
              <a:t>независимо от вида кислоты (органической или неорганической) индикаторы    изменяют свой цвет одинаково;</a:t>
            </a:r>
            <a:endParaRPr lang="ru-RU" sz="2400" dirty="0">
              <a:latin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</a:rPr>
              <a:t>   а это  означает, что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</a:rPr>
              <a:t>все кислоты обладают сходными свойствами.</a:t>
            </a:r>
            <a:r>
              <a:rPr lang="ru-RU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107667" name="Rectangle 147"/>
          <p:cNvSpPr>
            <a:spLocks noChangeArrowheads="1"/>
          </p:cNvSpPr>
          <p:nvPr/>
        </p:nvSpPr>
        <p:spPr bwMode="auto">
          <a:xfrm>
            <a:off x="571472" y="6215082"/>
            <a:ext cx="7056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400" dirty="0" smtClean="0">
                <a:latin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00298" y="6143644"/>
            <a:ext cx="535785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85720" y="6429396"/>
            <a:ext cx="1643074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2" y="1000108"/>
          <a:ext cx="8644029" cy="3114358"/>
        </p:xfrm>
        <a:graphic>
          <a:graphicData uri="http://schemas.openxmlformats.org/drawingml/2006/table">
            <a:tbl>
              <a:tblPr/>
              <a:tblGrid>
                <a:gridCol w="2282280"/>
                <a:gridCol w="2075469"/>
                <a:gridCol w="2124869"/>
                <a:gridCol w="2161411"/>
              </a:tblGrid>
              <a:tr h="1187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Индикатор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Окраска индикатора в воде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Окраска индикатора в растворе соляной кислоты 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HCl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Окраска индикатора в лимонной кислоте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Лакмусовая бумага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жёлтая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красная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красная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Фенолфталеин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бесцветная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бесцветная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бесцветная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Метилоранж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оранжевая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красная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красная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66" grpId="0" animBg="1"/>
      <p:bldP spid="1076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428596" y="579358"/>
            <a:ext cx="8208963" cy="627864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                            ОРГАНИЧЕСКИЕ</a:t>
            </a:r>
          </a:p>
          <a:p>
            <a:pPr algn="ctr">
              <a:spcBef>
                <a:spcPct val="50000"/>
              </a:spcBef>
            </a:pPr>
            <a:r>
              <a:rPr lang="ru-RU" sz="3200" b="1" i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endParaRPr lang="ru-RU" sz="2800" b="1" i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endParaRPr lang="ru-RU" sz="2800" b="1" i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endParaRPr lang="ru-RU" sz="2800" b="1" i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endParaRPr lang="ru-RU" sz="2800" b="1" i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endParaRPr lang="ru-RU" sz="2800" b="1" i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endParaRPr lang="ru-RU" sz="2800" b="1" i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sz="2800" b="1" i="1" dirty="0" smtClean="0">
                <a:solidFill>
                  <a:schemeClr val="accent3"/>
                </a:solidFill>
                <a:latin typeface="Tahoma" pitchFamily="34" charset="0"/>
              </a:rPr>
              <a:t>ЛИМОННАЯ</a:t>
            </a:r>
            <a:r>
              <a:rPr lang="ru-RU" sz="2800" b="1" i="1" dirty="0">
                <a:solidFill>
                  <a:schemeClr val="accent3"/>
                </a:solidFill>
                <a:latin typeface="Tahoma" pitchFamily="34" charset="0"/>
              </a:rPr>
              <a:t>, ЯБЛОЧНАЯ, УКСУСНАЯ, ЩАВЕЛЕВАЯ, МУРАВЬИНАЯ.</a:t>
            </a:r>
            <a:r>
              <a:rPr lang="ru-RU" sz="2800" b="1" dirty="0">
                <a:solidFill>
                  <a:schemeClr val="accent3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57158" y="142852"/>
            <a:ext cx="69119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3200" b="1" dirty="0">
                <a:solidFill>
                  <a:srgbClr val="FF0000"/>
                </a:solidFill>
                <a:latin typeface="Arial" pitchFamily="34" charset="0"/>
              </a:rPr>
              <a:t>1</a:t>
            </a:r>
            <a:r>
              <a:rPr lang="ru-RU" sz="3200" dirty="0">
                <a:solidFill>
                  <a:srgbClr val="FF0000"/>
                </a:solidFill>
                <a:latin typeface="Arial" pitchFamily="34" charset="0"/>
              </a:rPr>
              <a:t>.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</a:rPr>
              <a:t>По происхождению кислоты бывают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671691"/>
            <a:ext cx="864399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dirty="0" smtClean="0">
                <a:solidFill>
                  <a:schemeClr val="accent1"/>
                </a:solidFill>
                <a:latin typeface="Tahoma" pitchFamily="34" charset="0"/>
              </a:rPr>
              <a:t>                                  НЕОРГАНИЧЕСКИЕ-</a:t>
            </a:r>
            <a:r>
              <a:rPr lang="ru-RU" sz="2800" b="1" i="1" dirty="0" smtClean="0">
                <a:solidFill>
                  <a:schemeClr val="accent1"/>
                </a:solidFill>
                <a:latin typeface="Tahoma" pitchFamily="34" charset="0"/>
              </a:rPr>
              <a:t> </a:t>
            </a:r>
            <a:endParaRPr lang="ru-RU" sz="2800" b="1" i="1" dirty="0">
              <a:solidFill>
                <a:schemeClr val="accent1"/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endParaRPr lang="ru-RU" sz="2800" b="1" i="1" dirty="0" smtClean="0">
              <a:solidFill>
                <a:schemeClr val="accent3"/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endParaRPr lang="ru-RU" sz="2800" b="1" i="1" dirty="0" smtClean="0">
              <a:solidFill>
                <a:schemeClr val="accent3"/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endParaRPr lang="ru-RU" sz="2800" b="1" i="1" dirty="0" smtClean="0">
              <a:solidFill>
                <a:schemeClr val="accent3"/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endParaRPr lang="ru-RU" sz="2800" b="1" i="1" dirty="0" smtClean="0">
              <a:solidFill>
                <a:schemeClr val="accent3"/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endParaRPr lang="ru-RU" sz="2800" b="1" i="1" dirty="0" smtClean="0">
              <a:solidFill>
                <a:schemeClr val="accent3"/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endParaRPr lang="ru-RU" sz="2800" b="1" i="1" dirty="0" smtClean="0">
              <a:solidFill>
                <a:schemeClr val="accent3"/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endParaRPr lang="ru-RU" sz="2800" b="1" i="1" dirty="0" smtClean="0">
              <a:solidFill>
                <a:schemeClr val="accent3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2800" b="1" i="1" dirty="0" smtClean="0">
                <a:solidFill>
                  <a:schemeClr val="accent3"/>
                </a:solidFill>
                <a:latin typeface="Tahoma" pitchFamily="34" charset="0"/>
              </a:rPr>
              <a:t>СЕРНАЯ</a:t>
            </a:r>
            <a:r>
              <a:rPr lang="ru-RU" sz="2800" b="1" i="1" dirty="0">
                <a:solidFill>
                  <a:schemeClr val="accent3"/>
                </a:solidFill>
                <a:latin typeface="Tahoma" pitchFamily="34" charset="0"/>
              </a:rPr>
              <a:t>, СОЛЯНАЯ, ПЛАВИКОВАЯ, ФОСФОРНАЯ, АЗОТНАЯ.</a:t>
            </a:r>
          </a:p>
        </p:txBody>
      </p:sp>
      <p:pic>
        <p:nvPicPr>
          <p:cNvPr id="125" name="Picture 2"/>
          <p:cNvPicPr>
            <a:picLocks noChangeAspect="1" noChangeArrowheads="1"/>
          </p:cNvPicPr>
          <p:nvPr/>
        </p:nvPicPr>
        <p:blipFill>
          <a:blip r:embed="rId2" cstate="print"/>
          <a:srcRect t="6250"/>
          <a:stretch>
            <a:fillRect/>
          </a:stretch>
        </p:blipFill>
        <p:spPr bwMode="auto">
          <a:xfrm>
            <a:off x="1500166" y="1571612"/>
            <a:ext cx="5572164" cy="391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571612"/>
            <a:ext cx="5572164" cy="425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2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2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2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6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800"/>
                            </p:stCondLst>
                            <p:childTnLst>
                              <p:par>
                                <p:cTn id="5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uiExpand="1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971550" y="260350"/>
            <a:ext cx="705643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</a:rPr>
              <a:t>По содержанию кислорода.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323850" y="3213100"/>
            <a:ext cx="381635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err="1">
                <a:solidFill>
                  <a:schemeClr val="accent3"/>
                </a:solidFill>
                <a:latin typeface="Arial" pitchFamily="34" charset="0"/>
              </a:rPr>
              <a:t>бескислородные</a:t>
            </a:r>
            <a:r>
              <a:rPr lang="ru-RU" sz="2800" b="1" dirty="0">
                <a:solidFill>
                  <a:schemeClr val="accent3"/>
                </a:solidFill>
                <a:latin typeface="Arial" pitchFamily="34" charset="0"/>
              </a:rPr>
              <a:t> </a:t>
            </a:r>
            <a:r>
              <a:rPr lang="en-US" sz="2800" b="1" dirty="0">
                <a:solidFill>
                  <a:schemeClr val="accent3"/>
                </a:solidFill>
                <a:latin typeface="Arial" pitchFamily="34" charset="0"/>
              </a:rPr>
              <a:t>  </a:t>
            </a:r>
            <a:r>
              <a:rPr lang="en-US" sz="2800" dirty="0">
                <a:solidFill>
                  <a:schemeClr val="accent3"/>
                </a:solidFill>
                <a:latin typeface="Arial" pitchFamily="34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</a:rPr>
              <a:t>           </a:t>
            </a:r>
            <a:endParaRPr lang="ru-RU" sz="2800" dirty="0">
              <a:solidFill>
                <a:schemeClr val="tx1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chemeClr val="tx1"/>
                </a:solidFill>
                <a:latin typeface="Arial" pitchFamily="34" charset="0"/>
              </a:rPr>
              <a:t>HF  </a:t>
            </a:r>
            <a:r>
              <a:rPr lang="ru-RU" sz="3600" dirty="0">
                <a:solidFill>
                  <a:schemeClr val="tx1"/>
                </a:solidFill>
                <a:latin typeface="Arial" pitchFamily="34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</a:rPr>
              <a:t>HCl</a:t>
            </a:r>
            <a:endParaRPr lang="en-US" sz="3600" dirty="0">
              <a:solidFill>
                <a:schemeClr val="tx1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chemeClr val="tx1"/>
                </a:solidFill>
                <a:latin typeface="Arial" pitchFamily="34" charset="0"/>
              </a:rPr>
              <a:t>HBr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</a:rPr>
              <a:t>  </a:t>
            </a:r>
            <a:r>
              <a:rPr lang="ru-RU" sz="3600" dirty="0">
                <a:solidFill>
                  <a:schemeClr val="tx1"/>
                </a:solidFill>
                <a:latin typeface="Arial" pitchFamily="34" charset="0"/>
              </a:rPr>
              <a:t>  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</a:rPr>
              <a:t>HI  </a:t>
            </a:r>
            <a:r>
              <a:rPr lang="ru-RU" sz="3600" dirty="0">
                <a:solidFill>
                  <a:schemeClr val="tx1"/>
                </a:solidFill>
                <a:latin typeface="Arial" pitchFamily="34" charset="0"/>
              </a:rPr>
              <a:t>  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</a:rPr>
              <a:t>H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</a:rPr>
              <a:t>2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</a:rPr>
              <a:t>S</a:t>
            </a:r>
            <a:endParaRPr lang="ru-RU" sz="3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4643438" y="3284538"/>
            <a:ext cx="424815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chemeClr val="accent3"/>
                </a:solidFill>
                <a:latin typeface="Arial" pitchFamily="34" charset="0"/>
              </a:rPr>
              <a:t>кислородсодержащие</a:t>
            </a:r>
          </a:p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chemeClr val="tx1"/>
                </a:solidFill>
                <a:latin typeface="Arial" pitchFamily="34" charset="0"/>
              </a:rPr>
              <a:t>HN</a:t>
            </a:r>
            <a:r>
              <a:rPr lang="en-US" sz="3600" dirty="0">
                <a:solidFill>
                  <a:srgbClr val="00CC00"/>
                </a:solidFill>
                <a:latin typeface="Arial" pitchFamily="34" charset="0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</a:rPr>
              <a:t>3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</a:rPr>
              <a:t>  H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</a:rPr>
              <a:t>2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</a:rPr>
              <a:t>S</a:t>
            </a:r>
            <a:r>
              <a:rPr lang="en-US" sz="3600" dirty="0">
                <a:solidFill>
                  <a:srgbClr val="00CC00"/>
                </a:solidFill>
                <a:latin typeface="Arial" pitchFamily="34" charset="0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</a:rPr>
              <a:t>4</a:t>
            </a:r>
            <a:endParaRPr lang="ru-RU" sz="2800" dirty="0">
              <a:solidFill>
                <a:schemeClr val="tx1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chemeClr val="tx1"/>
                </a:solidFill>
                <a:latin typeface="Arial" pitchFamily="34" charset="0"/>
              </a:rPr>
              <a:t>H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</a:rPr>
              <a:t>2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</a:rPr>
              <a:t>C</a:t>
            </a:r>
            <a:r>
              <a:rPr lang="en-US" sz="3600" dirty="0">
                <a:solidFill>
                  <a:srgbClr val="00CC00"/>
                </a:solidFill>
                <a:latin typeface="Arial" pitchFamily="34" charset="0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</a:rPr>
              <a:t>3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</a:rPr>
              <a:t>  H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</a:rPr>
              <a:t>3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</a:rPr>
              <a:t>P</a:t>
            </a:r>
            <a:r>
              <a:rPr lang="en-US" sz="3600" dirty="0">
                <a:solidFill>
                  <a:srgbClr val="00CC00"/>
                </a:solidFill>
                <a:latin typeface="Arial" pitchFamily="34" charset="0"/>
              </a:rPr>
              <a:t>O</a:t>
            </a:r>
            <a:r>
              <a:rPr lang="ru-RU" sz="2800" dirty="0">
                <a:solidFill>
                  <a:schemeClr val="tx1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66567" name="AutoShape 7"/>
          <p:cNvSpPr>
            <a:spLocks noChangeArrowheads="1"/>
          </p:cNvSpPr>
          <p:nvPr/>
        </p:nvSpPr>
        <p:spPr bwMode="auto">
          <a:xfrm rot="1965329">
            <a:off x="5002685" y="2307097"/>
            <a:ext cx="2808287" cy="304800"/>
          </a:xfrm>
          <a:prstGeom prst="rightArrow">
            <a:avLst>
              <a:gd name="adj1" fmla="val 50000"/>
              <a:gd name="adj2" fmla="val 2303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568" name="AutoShape 8"/>
          <p:cNvSpPr>
            <a:spLocks noChangeArrowheads="1"/>
          </p:cNvSpPr>
          <p:nvPr/>
        </p:nvSpPr>
        <p:spPr bwMode="auto">
          <a:xfrm rot="8631642">
            <a:off x="1614324" y="2343700"/>
            <a:ext cx="2717800" cy="304800"/>
          </a:xfrm>
          <a:prstGeom prst="rightArrow">
            <a:avLst>
              <a:gd name="adj1" fmla="val 50000"/>
              <a:gd name="adj2" fmla="val 2229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9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9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9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7" grpId="0" animBg="1"/>
      <p:bldP spid="6656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42845" y="333375"/>
            <a:ext cx="86963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 dirty="0">
                <a:solidFill>
                  <a:srgbClr val="FF0000"/>
                </a:solidFill>
                <a:latin typeface="Arial" pitchFamily="34" charset="0"/>
              </a:rPr>
              <a:t>3. По количеству атомов водорода.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539750" y="1341438"/>
            <a:ext cx="244792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 err="1">
                <a:solidFill>
                  <a:schemeClr val="accent3"/>
                </a:solidFill>
                <a:latin typeface="Arial" pitchFamily="34" charset="0"/>
              </a:rPr>
              <a:t>одно-основные</a:t>
            </a:r>
            <a:endParaRPr lang="ru-RU" sz="2800" b="1" i="1" dirty="0">
              <a:solidFill>
                <a:schemeClr val="accent3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CC3300"/>
                </a:solidFill>
                <a:latin typeface="Arial" pitchFamily="34" charset="0"/>
              </a:rPr>
              <a:t>H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</a:rPr>
              <a:t>Cl</a:t>
            </a:r>
            <a:endParaRPr lang="en-US" sz="3600" dirty="0">
              <a:solidFill>
                <a:schemeClr val="tx1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CC3300"/>
                </a:solidFill>
                <a:latin typeface="Arial" pitchFamily="34" charset="0"/>
              </a:rPr>
              <a:t>H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</a:rPr>
              <a:t>NO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</a:rPr>
              <a:t>3</a:t>
            </a:r>
            <a:endParaRPr lang="ru-RU" sz="2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419475" y="3789363"/>
            <a:ext cx="244792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 err="1">
                <a:solidFill>
                  <a:schemeClr val="accent3"/>
                </a:solidFill>
                <a:latin typeface="Arial" pitchFamily="34" charset="0"/>
              </a:rPr>
              <a:t>двух-основные</a:t>
            </a:r>
            <a:endParaRPr lang="ru-RU" sz="2800" b="1" i="1" dirty="0">
              <a:solidFill>
                <a:schemeClr val="accent3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CC3300"/>
                </a:solidFill>
                <a:latin typeface="Arial" pitchFamily="34" charset="0"/>
              </a:rPr>
              <a:t>H</a:t>
            </a:r>
            <a:r>
              <a:rPr lang="en-US" sz="2800" dirty="0">
                <a:solidFill>
                  <a:srgbClr val="CC3300"/>
                </a:solidFill>
                <a:latin typeface="Arial" pitchFamily="34" charset="0"/>
              </a:rPr>
              <a:t>2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</a:rPr>
              <a:t>S</a:t>
            </a:r>
          </a:p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CC3300"/>
                </a:solidFill>
                <a:latin typeface="Arial" pitchFamily="34" charset="0"/>
              </a:rPr>
              <a:t>H</a:t>
            </a:r>
            <a:r>
              <a:rPr lang="en-US" sz="2800" dirty="0">
                <a:solidFill>
                  <a:srgbClr val="CC3300"/>
                </a:solidFill>
                <a:latin typeface="Arial" pitchFamily="34" charset="0"/>
              </a:rPr>
              <a:t>2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</a:rPr>
              <a:t>SO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</a:rPr>
              <a:t>4</a:t>
            </a:r>
            <a:endParaRPr lang="ru-RU" sz="2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6588125" y="1341438"/>
            <a:ext cx="2303463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 i="1" dirty="0" err="1">
                <a:solidFill>
                  <a:schemeClr val="accent3"/>
                </a:solidFill>
                <a:latin typeface="Arial" pitchFamily="34" charset="0"/>
              </a:rPr>
              <a:t>трех-основные</a:t>
            </a:r>
            <a:endParaRPr lang="ru-RU" sz="2800" b="1" i="1" dirty="0">
              <a:solidFill>
                <a:schemeClr val="accent3"/>
              </a:solidFill>
              <a:latin typeface="Arial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US" sz="3600" dirty="0">
                <a:solidFill>
                  <a:srgbClr val="CC3300"/>
                </a:solidFill>
                <a:latin typeface="Arial" pitchFamily="34" charset="0"/>
              </a:rPr>
              <a:t>H</a:t>
            </a:r>
            <a:r>
              <a:rPr lang="en-US" sz="2800" dirty="0">
                <a:solidFill>
                  <a:srgbClr val="CC3300"/>
                </a:solidFill>
                <a:latin typeface="Arial" pitchFamily="34" charset="0"/>
              </a:rPr>
              <a:t>3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</a:rPr>
              <a:t>PO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</a:rPr>
              <a:t>4</a:t>
            </a:r>
            <a:endParaRPr lang="ru-RU" sz="2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7592" name="AutoShape 8"/>
          <p:cNvSpPr>
            <a:spLocks noChangeArrowheads="1"/>
          </p:cNvSpPr>
          <p:nvPr/>
        </p:nvSpPr>
        <p:spPr bwMode="auto">
          <a:xfrm rot="1965329">
            <a:off x="4572000" y="1628775"/>
            <a:ext cx="2808288" cy="304800"/>
          </a:xfrm>
          <a:prstGeom prst="rightArrow">
            <a:avLst>
              <a:gd name="adj1" fmla="val 50000"/>
              <a:gd name="adj2" fmla="val 2303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593" name="AutoShape 9"/>
          <p:cNvSpPr>
            <a:spLocks noChangeArrowheads="1"/>
          </p:cNvSpPr>
          <p:nvPr/>
        </p:nvSpPr>
        <p:spPr bwMode="auto">
          <a:xfrm rot="8427301">
            <a:off x="1908175" y="1773238"/>
            <a:ext cx="2808288" cy="304800"/>
          </a:xfrm>
          <a:prstGeom prst="rightArrow">
            <a:avLst>
              <a:gd name="adj1" fmla="val 50000"/>
              <a:gd name="adj2" fmla="val 2303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594" name="AutoShape 10"/>
          <p:cNvSpPr>
            <a:spLocks noChangeArrowheads="1"/>
          </p:cNvSpPr>
          <p:nvPr/>
        </p:nvSpPr>
        <p:spPr bwMode="auto">
          <a:xfrm rot="5400000">
            <a:off x="3232944" y="2320132"/>
            <a:ext cx="2828925" cy="293687"/>
          </a:xfrm>
          <a:prstGeom prst="rightArrow">
            <a:avLst>
              <a:gd name="adj1" fmla="val 50000"/>
              <a:gd name="adj2" fmla="val 2408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0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0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0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0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0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0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0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0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0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0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0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0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0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0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0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0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0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0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  <p:bldP spid="67592" grpId="0" animBg="1"/>
      <p:bldP spid="67593" grpId="0" animBg="1"/>
      <p:bldP spid="675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371600" y="142875"/>
            <a:ext cx="7772400" cy="571500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1"/>
                </a:solidFill>
              </a:rPr>
              <a:t>Основные классы неорганических соединений</a:t>
            </a:r>
            <a:br>
              <a:rPr lang="ru-RU" sz="2800" dirty="0" smtClean="0">
                <a:solidFill>
                  <a:schemeClr val="accent1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1371600" y="2286000"/>
            <a:ext cx="7772400" cy="40703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Цель урока: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Сформировать понятие о кислотах;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Рассмотреть состав, строения, свойства, классификацию и название кислот;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Познакомиться с нахождением в природе;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Изучить правила техники безопасности при работе с кислотами;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Уметь распознавать их среди других неорганических соединений.</a:t>
            </a:r>
            <a:endParaRPr lang="ru-RU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857224" y="785794"/>
            <a:ext cx="76438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Тема урока: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13" name="WordArt 1"/>
          <p:cNvSpPr>
            <a:spLocks noChangeArrowheads="1" noChangeShapeType="1" noTextEdit="1"/>
          </p:cNvSpPr>
          <p:nvPr/>
        </p:nvSpPr>
        <p:spPr bwMode="auto">
          <a:xfrm>
            <a:off x="1285852" y="1214422"/>
            <a:ext cx="7219959" cy="8953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«Путешествие в страну кислот»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3314" grpId="0"/>
      <p:bldP spid="133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043608" y="1"/>
            <a:ext cx="7056438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4000" dirty="0" smtClean="0">
              <a:solidFill>
                <a:schemeClr val="tx2"/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</a:rPr>
              <a:t>4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</a:rPr>
              <a:t>. По </a:t>
            </a:r>
            <a:r>
              <a:rPr lang="ru-RU" sz="3600" b="1" dirty="0">
                <a:solidFill>
                  <a:srgbClr val="FF0000"/>
                </a:solidFill>
                <a:latin typeface="Arial" pitchFamily="34" charset="0"/>
              </a:rPr>
              <a:t>растворимости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304800" y="3200400"/>
            <a:ext cx="381635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chemeClr val="accent3"/>
                </a:solidFill>
                <a:latin typeface="Arial" pitchFamily="34" charset="0"/>
              </a:rPr>
              <a:t>Р</a:t>
            </a:r>
            <a:r>
              <a:rPr lang="ru-RU" sz="3200" b="1" dirty="0" smtClean="0">
                <a:solidFill>
                  <a:schemeClr val="accent3"/>
                </a:solidFill>
                <a:latin typeface="Arial" pitchFamily="34" charset="0"/>
              </a:rPr>
              <a:t>астворимые</a:t>
            </a:r>
            <a:r>
              <a:rPr lang="en-US" sz="3200" b="1" dirty="0" smtClean="0">
                <a:solidFill>
                  <a:srgbClr val="EC5714"/>
                </a:solidFill>
                <a:latin typeface="Arial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</a:rPr>
              <a:t>         </a:t>
            </a:r>
            <a:endParaRPr lang="ru-RU" sz="2800" dirty="0">
              <a:solidFill>
                <a:schemeClr val="tx1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chemeClr val="tx1"/>
                </a:solidFill>
                <a:latin typeface="Arial" pitchFamily="34" charset="0"/>
              </a:rPr>
              <a:t>  </a:t>
            </a:r>
            <a:r>
              <a:rPr lang="ru-RU" sz="3600" dirty="0">
                <a:solidFill>
                  <a:schemeClr val="tx1"/>
                </a:solidFill>
                <a:latin typeface="Arial" pitchFamily="34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</a:rPr>
              <a:t>HCl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</a:rPr>
              <a:t>   </a:t>
            </a:r>
            <a:r>
              <a:rPr lang="en-US" sz="3600" dirty="0">
                <a:solidFill>
                  <a:schemeClr val="tx1"/>
                </a:solidFill>
              </a:rPr>
              <a:t>H</a:t>
            </a:r>
            <a:r>
              <a:rPr lang="en-US" sz="2800" dirty="0">
                <a:solidFill>
                  <a:schemeClr val="tx1"/>
                </a:solidFill>
              </a:rPr>
              <a:t>2</a:t>
            </a:r>
            <a:r>
              <a:rPr lang="en-US" sz="3600" dirty="0">
                <a:solidFill>
                  <a:schemeClr val="tx1"/>
                </a:solidFill>
              </a:rPr>
              <a:t>C</a:t>
            </a:r>
            <a:r>
              <a:rPr lang="en-US" sz="3600" dirty="0"/>
              <a:t>O</a:t>
            </a:r>
            <a:r>
              <a:rPr lang="en-US" sz="2800" dirty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chemeClr val="tx1"/>
                </a:solidFill>
                <a:latin typeface="Arial" pitchFamily="34" charset="0"/>
              </a:rPr>
              <a:t>HBr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H</a:t>
            </a:r>
            <a:r>
              <a:rPr lang="en-US" sz="2800" dirty="0">
                <a:solidFill>
                  <a:schemeClr val="tx1"/>
                </a:solidFill>
              </a:rPr>
              <a:t>3</a:t>
            </a:r>
            <a:r>
              <a:rPr lang="en-US" sz="3600" dirty="0">
                <a:solidFill>
                  <a:schemeClr val="tx1"/>
                </a:solidFill>
              </a:rPr>
              <a:t>P</a:t>
            </a:r>
            <a:r>
              <a:rPr lang="en-US" sz="3600" dirty="0"/>
              <a:t>O</a:t>
            </a:r>
            <a:r>
              <a:rPr lang="ru-RU" sz="2800" dirty="0">
                <a:solidFill>
                  <a:schemeClr val="tx1"/>
                </a:solidFill>
              </a:rPr>
              <a:t>4</a:t>
            </a:r>
            <a:r>
              <a:rPr lang="ru-RU" sz="3600" dirty="0"/>
              <a:t> 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</a:rPr>
              <a:t>H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</a:rPr>
              <a:t>2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</a:rPr>
              <a:t>S</a:t>
            </a:r>
            <a:endParaRPr lang="ru-RU" sz="3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4643438" y="3284538"/>
            <a:ext cx="424815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chemeClr val="accent3"/>
                </a:solidFill>
                <a:latin typeface="Arial" pitchFamily="34" charset="0"/>
              </a:rPr>
              <a:t>Нерастворимые</a:t>
            </a:r>
          </a:p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chemeClr val="tx1"/>
                </a:solidFill>
                <a:latin typeface="Arial" pitchFamily="34" charset="0"/>
              </a:rPr>
              <a:t>H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</a:rPr>
              <a:t>2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</a:rPr>
              <a:t>Si</a:t>
            </a:r>
            <a:r>
              <a:rPr lang="en-US" sz="3600" dirty="0">
                <a:latin typeface="Arial" pitchFamily="34" charset="0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</a:rPr>
              <a:t>3</a:t>
            </a:r>
            <a:endParaRPr lang="ru-RU" sz="2800" dirty="0">
              <a:solidFill>
                <a:schemeClr val="tx1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ru-RU" sz="2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43365" name="AutoShape 5"/>
          <p:cNvSpPr>
            <a:spLocks noChangeArrowheads="1"/>
          </p:cNvSpPr>
          <p:nvPr/>
        </p:nvSpPr>
        <p:spPr bwMode="auto">
          <a:xfrm rot="1965329">
            <a:off x="5084763" y="2400300"/>
            <a:ext cx="2808287" cy="304800"/>
          </a:xfrm>
          <a:prstGeom prst="rightArrow">
            <a:avLst>
              <a:gd name="adj1" fmla="val 50000"/>
              <a:gd name="adj2" fmla="val 2303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366" name="AutoShape 6"/>
          <p:cNvSpPr>
            <a:spLocks noChangeArrowheads="1"/>
          </p:cNvSpPr>
          <p:nvPr/>
        </p:nvSpPr>
        <p:spPr bwMode="auto">
          <a:xfrm rot="8631642">
            <a:off x="1558925" y="2379663"/>
            <a:ext cx="2717800" cy="304800"/>
          </a:xfrm>
          <a:prstGeom prst="rightArrow">
            <a:avLst>
              <a:gd name="adj1" fmla="val 50000"/>
              <a:gd name="adj2" fmla="val 2229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 animBg="1"/>
      <p:bldP spid="14336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755650" y="765175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3600" b="1" spc="300" dirty="0" smtClean="0">
                <a:solidFill>
                  <a:schemeClr val="accent2"/>
                </a:solidFill>
                <a:latin typeface="Times New Roman" pitchFamily="18" charset="0"/>
              </a:rPr>
              <a:t>НОМЕНКЛАТУРА    </a:t>
            </a:r>
            <a:r>
              <a:rPr lang="ru-RU" sz="3600" b="1" spc="300" dirty="0">
                <a:solidFill>
                  <a:schemeClr val="accent2"/>
                </a:solidFill>
                <a:latin typeface="Times New Roman" pitchFamily="18" charset="0"/>
              </a:rPr>
              <a:t>КИСЛОТ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468313" y="1628800"/>
            <a:ext cx="8351837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4000" b="1" dirty="0" err="1">
                <a:solidFill>
                  <a:schemeClr val="accent3"/>
                </a:solidFill>
                <a:latin typeface="Times New Roman" pitchFamily="18" charset="0"/>
              </a:rPr>
              <a:t>Бескислородные</a:t>
            </a:r>
            <a:r>
              <a:rPr lang="ru-RU" sz="4000" b="1" dirty="0">
                <a:solidFill>
                  <a:schemeClr val="accent3"/>
                </a:solidFill>
                <a:latin typeface="Times New Roman" pitchFamily="18" charset="0"/>
              </a:rPr>
              <a:t> кислоты: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3600" dirty="0">
                <a:solidFill>
                  <a:schemeClr val="tx1"/>
                </a:solidFill>
                <a:latin typeface="Arial" pitchFamily="34" charset="0"/>
              </a:rPr>
              <a:t>    </a:t>
            </a:r>
            <a:endParaRPr lang="ru-RU" sz="36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3200" b="1" dirty="0" smtClean="0">
                <a:latin typeface="Times New Roman" pitchFamily="18" charset="0"/>
              </a:rPr>
              <a:t>К </a:t>
            </a:r>
            <a:r>
              <a:rPr lang="ru-RU" sz="3200" b="1" dirty="0">
                <a:latin typeface="Times New Roman" pitchFamily="18" charset="0"/>
              </a:rPr>
              <a:t>названию кислотообразующего </a:t>
            </a:r>
            <a:r>
              <a:rPr lang="ru-RU" sz="3200" b="1" dirty="0" smtClean="0">
                <a:latin typeface="Times New Roman" pitchFamily="18" charset="0"/>
              </a:rPr>
              <a:t>элемента добавляют </a:t>
            </a:r>
            <a:r>
              <a:rPr lang="ru-RU" sz="3200" b="1" dirty="0">
                <a:latin typeface="Times New Roman" pitchFamily="18" charset="0"/>
              </a:rPr>
              <a:t>гласную «</a:t>
            </a:r>
            <a:r>
              <a:rPr lang="ru-RU" sz="3200" b="1" dirty="0">
                <a:solidFill>
                  <a:srgbClr val="FF0066"/>
                </a:solidFill>
                <a:latin typeface="Times New Roman" pitchFamily="18" charset="0"/>
              </a:rPr>
              <a:t>о</a:t>
            </a:r>
            <a:r>
              <a:rPr lang="ru-RU" sz="3200" b="1" dirty="0">
                <a:latin typeface="Times New Roman" pitchFamily="18" charset="0"/>
              </a:rPr>
              <a:t>»</a:t>
            </a:r>
            <a:r>
              <a:rPr lang="ru-RU" sz="3200" b="1" dirty="0">
                <a:solidFill>
                  <a:srgbClr val="663300"/>
                </a:solidFill>
                <a:latin typeface="Times New Roman" pitchFamily="18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3200" b="1" dirty="0">
                <a:latin typeface="Times New Roman" pitchFamily="18" charset="0"/>
              </a:rPr>
              <a:t>    и слова «</a:t>
            </a: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</a:rPr>
              <a:t>водородная кислота</a:t>
            </a:r>
            <a:r>
              <a:rPr lang="ru-RU" sz="3200" b="1" dirty="0">
                <a:latin typeface="Times New Roman" pitchFamily="18" charset="0"/>
              </a:rPr>
              <a:t>»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ru-RU" sz="4000" b="1" dirty="0" smtClean="0">
              <a:solidFill>
                <a:srgbClr val="663300"/>
              </a:solidFill>
              <a:latin typeface="Times New Roman" pitchFamily="18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 err="1" smtClean="0">
                <a:latin typeface="Times New Roman" pitchFamily="18" charset="0"/>
              </a:rPr>
              <a:t>HCl</a:t>
            </a:r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ru-RU" sz="4000" b="1" dirty="0">
                <a:solidFill>
                  <a:schemeClr val="accent1"/>
                </a:solidFill>
                <a:latin typeface="Times New Roman" pitchFamily="18" charset="0"/>
              </a:rPr>
              <a:t>–</a:t>
            </a:r>
            <a:r>
              <a:rPr lang="ru-RU" sz="4000" b="1" dirty="0">
                <a:latin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</a:rPr>
              <a:t>хлор</a:t>
            </a:r>
            <a:r>
              <a:rPr lang="ru-RU" sz="4000" b="1" dirty="0" err="1">
                <a:solidFill>
                  <a:schemeClr val="accent2"/>
                </a:solidFill>
                <a:latin typeface="Times New Roman" pitchFamily="18" charset="0"/>
              </a:rPr>
              <a:t>о</a:t>
            </a:r>
            <a:r>
              <a:rPr lang="ru-RU" sz="4000" b="1" dirty="0" err="1">
                <a:solidFill>
                  <a:schemeClr val="accent1"/>
                </a:solidFill>
                <a:latin typeface="Times New Roman" pitchFamily="18" charset="0"/>
              </a:rPr>
              <a:t>водородная</a:t>
            </a:r>
            <a:r>
              <a:rPr lang="ru-RU" sz="4000" b="1" dirty="0">
                <a:solidFill>
                  <a:schemeClr val="accent1"/>
                </a:solidFill>
                <a:latin typeface="Times New Roman" pitchFamily="18" charset="0"/>
              </a:rPr>
              <a:t> кислота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600" b="1" baseline="-25000" dirty="0">
                <a:solidFill>
                  <a:srgbClr val="663300"/>
                </a:solidFill>
                <a:latin typeface="Times New Roman" pitchFamily="18" charset="0"/>
              </a:rPr>
              <a:t>                                                                </a:t>
            </a:r>
            <a:r>
              <a:rPr lang="en-US" sz="3200" b="1" baseline="-25000" dirty="0">
                <a:solidFill>
                  <a:srgbClr val="663300"/>
                </a:solidFill>
                <a:latin typeface="Times New Roman" pitchFamily="18" charset="0"/>
              </a:rPr>
              <a:t>                                                                                        </a:t>
            </a:r>
            <a:r>
              <a:rPr lang="ru-RU" sz="3200" b="1" baseline="-25000" dirty="0">
                <a:solidFill>
                  <a:srgbClr val="663300"/>
                </a:solidFill>
                <a:latin typeface="Times New Roman" pitchFamily="18" charset="0"/>
              </a:rPr>
              <a:t>                                                                                     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ru-RU" sz="3200" b="1" baseline="-25000" dirty="0">
              <a:solidFill>
                <a:srgbClr val="663300"/>
              </a:solidFill>
              <a:latin typeface="Times New Roman" pitchFamily="18" charset="0"/>
            </a:endParaRPr>
          </a:p>
        </p:txBody>
      </p:sp>
      <p:graphicFrame>
        <p:nvGraphicFramePr>
          <p:cNvPr id="5" name="Group 65"/>
          <p:cNvGraphicFramePr>
            <a:graphicFrameLocks noGrp="1"/>
          </p:cNvGraphicFramePr>
          <p:nvPr/>
        </p:nvGraphicFramePr>
        <p:xfrm>
          <a:off x="285720" y="2500306"/>
          <a:ext cx="8585200" cy="4115435"/>
        </p:xfrm>
        <a:graphic>
          <a:graphicData uri="http://schemas.openxmlformats.org/drawingml/2006/table">
            <a:tbl>
              <a:tblPr/>
              <a:tblGrid>
                <a:gridCol w="2298700"/>
                <a:gridCol w="6286500"/>
              </a:tblGrid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Формула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Название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HF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Фтороводородная 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</a:rPr>
                        <a:t>(плавиковая)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HCL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Хлороводородная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</a:rPr>
                        <a:t>(соляная)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HBr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Бромоводородная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Йодоводородная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Сероводородная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00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6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6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6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6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46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467544" y="980728"/>
            <a:ext cx="8243887" cy="954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4000" b="1" dirty="0">
                <a:solidFill>
                  <a:schemeClr val="accent3"/>
                </a:solidFill>
                <a:latin typeface="Times New Roman" pitchFamily="18" charset="0"/>
              </a:rPr>
              <a:t>Кислородсодержащие кислоты: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467544" y="1988840"/>
            <a:ext cx="82296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 b="1" dirty="0">
                <a:latin typeface="Times New Roman" pitchFamily="18" charset="0"/>
              </a:rPr>
              <a:t>К русскому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</a:rPr>
              <a:t>названию кислотообразующего элемента добавляют суффикс</a:t>
            </a:r>
            <a:r>
              <a:rPr lang="en-US" sz="2800" b="1" dirty="0">
                <a:latin typeface="Times New Roman" pitchFamily="18" charset="0"/>
              </a:rPr>
              <a:t>:</a:t>
            </a:r>
            <a:endParaRPr lang="ru-RU" sz="2800" b="1" dirty="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 b="1" dirty="0">
                <a:latin typeface="Times New Roman" pitchFamily="18" charset="0"/>
              </a:rPr>
              <a:t>Если элемент проявляет </a:t>
            </a:r>
            <a:r>
              <a:rPr lang="ru-RU" sz="2800" b="1" i="1" dirty="0">
                <a:solidFill>
                  <a:schemeClr val="accent3"/>
                </a:solidFill>
                <a:latin typeface="Times New Roman" pitchFamily="18" charset="0"/>
              </a:rPr>
              <a:t>высшую</a:t>
            </a:r>
            <a:r>
              <a:rPr lang="ru-RU" sz="2800" b="1" dirty="0">
                <a:solidFill>
                  <a:schemeClr val="accent3"/>
                </a:solidFill>
                <a:latin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</a:rPr>
              <a:t>СО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1800" i="1" dirty="0">
                <a:latin typeface="Times New Roman" pitchFamily="18" charset="0"/>
              </a:rPr>
              <a:t>(</a:t>
            </a:r>
            <a:r>
              <a:rPr lang="ru-RU" sz="1800" i="1" dirty="0">
                <a:latin typeface="Times New Roman" pitchFamily="18" charset="0"/>
              </a:rPr>
              <a:t>равную № группы) </a:t>
            </a:r>
            <a:endParaRPr lang="en-US" sz="1800" i="1" dirty="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 b="1" dirty="0">
                <a:solidFill>
                  <a:srgbClr val="663300"/>
                </a:solidFill>
                <a:latin typeface="Times New Roman" pitchFamily="18" charset="0"/>
              </a:rPr>
              <a:t>                                                                           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   </a:t>
            </a:r>
            <a:r>
              <a:rPr lang="en-US" sz="2000" b="1" i="1" dirty="0" smtClean="0">
                <a:solidFill>
                  <a:srgbClr val="FF0066"/>
                </a:solidFill>
                <a:latin typeface="Arial" pitchFamily="34" charset="0"/>
              </a:rPr>
              <a:t>+</a:t>
            </a:r>
            <a:r>
              <a:rPr lang="ru-RU" sz="2000" b="1" i="1" dirty="0" smtClean="0">
                <a:solidFill>
                  <a:srgbClr val="FF0066"/>
                </a:solidFill>
                <a:latin typeface="Arial" pitchFamily="34" charset="0"/>
              </a:rPr>
              <a:t>6</a:t>
            </a:r>
            <a:endParaRPr lang="en-US" sz="2800" b="1" i="1" dirty="0" smtClean="0">
              <a:solidFill>
                <a:srgbClr val="FF0066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 b="1" dirty="0" smtClean="0">
                <a:latin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</a:rPr>
              <a:t>– «-</a:t>
            </a:r>
            <a:r>
              <a:rPr lang="ru-RU" sz="2800" b="1" dirty="0" err="1" smtClean="0">
                <a:solidFill>
                  <a:schemeClr val="accent2"/>
                </a:solidFill>
                <a:latin typeface="Times New Roman" pitchFamily="18" charset="0"/>
              </a:rPr>
              <a:t>ная</a:t>
            </a:r>
            <a:r>
              <a:rPr lang="ru-RU" sz="2800" b="1" dirty="0" smtClean="0">
                <a:latin typeface="Times New Roman" pitchFamily="18" charset="0"/>
              </a:rPr>
              <a:t>»:                                                       </a:t>
            </a:r>
            <a:r>
              <a:rPr lang="en-US" sz="2800" b="1" dirty="0" smtClean="0">
                <a:solidFill>
                  <a:schemeClr val="accent3"/>
                </a:solidFill>
                <a:latin typeface="Times New Roman" pitchFamily="18" charset="0"/>
              </a:rPr>
              <a:t>H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accent3"/>
                </a:solidFill>
                <a:latin typeface="Times New Roman" pitchFamily="18" charset="0"/>
              </a:rPr>
              <a:t>SO</a:t>
            </a:r>
            <a:r>
              <a:rPr lang="en-US" sz="2000" b="1" dirty="0" smtClean="0">
                <a:solidFill>
                  <a:schemeClr val="accent3"/>
                </a:solidFill>
                <a:latin typeface="Times New Roman" pitchFamily="18" charset="0"/>
              </a:rPr>
              <a:t>4  </a:t>
            </a:r>
            <a:endParaRPr lang="ru-RU" sz="2000" b="1" dirty="0" smtClean="0">
              <a:solidFill>
                <a:schemeClr val="accent3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</a:rPr>
              <a:t>                                                           </a:t>
            </a: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</a:rPr>
              <a:t>сер</a:t>
            </a:r>
            <a:r>
              <a:rPr lang="ru-RU" sz="2800" b="1" i="1" dirty="0">
                <a:solidFill>
                  <a:srgbClr val="FF0066"/>
                </a:solidFill>
                <a:latin typeface="Times New Roman" pitchFamily="18" charset="0"/>
              </a:rPr>
              <a:t>ная</a:t>
            </a:r>
            <a:r>
              <a:rPr lang="ru-RU" sz="2800" b="1" i="1" dirty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ru-RU" sz="2800" b="1" i="1" dirty="0">
                <a:latin typeface="Times New Roman" pitchFamily="18" charset="0"/>
              </a:rPr>
              <a:t>кислота</a:t>
            </a:r>
            <a:r>
              <a:rPr lang="en-US" sz="2800" b="1" dirty="0">
                <a:solidFill>
                  <a:srgbClr val="663300"/>
                </a:solidFill>
                <a:latin typeface="Arial" pitchFamily="34" charset="0"/>
              </a:rPr>
              <a:t>                                              </a:t>
            </a:r>
            <a:endParaRPr lang="ru-RU" sz="2800" b="1" dirty="0">
              <a:solidFill>
                <a:srgbClr val="663300"/>
              </a:solidFill>
              <a:latin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 b="1" dirty="0">
                <a:latin typeface="Times New Roman" pitchFamily="18" charset="0"/>
              </a:rPr>
              <a:t>Если СО элемента </a:t>
            </a:r>
            <a:r>
              <a:rPr lang="ru-RU" sz="2800" b="1" i="1" dirty="0">
                <a:solidFill>
                  <a:schemeClr val="accent3"/>
                </a:solidFill>
                <a:latin typeface="Times New Roman" pitchFamily="18" charset="0"/>
              </a:rPr>
              <a:t>ниже</a:t>
            </a:r>
            <a:r>
              <a:rPr lang="ru-RU" sz="2800" b="1" i="1" dirty="0">
                <a:latin typeface="Times New Roman" pitchFamily="18" charset="0"/>
              </a:rPr>
              <a:t> высшей</a:t>
            </a:r>
            <a:r>
              <a:rPr lang="ru-RU" sz="2800" b="1" dirty="0">
                <a:latin typeface="Times New Roman" pitchFamily="18" charset="0"/>
              </a:rPr>
              <a:t>                    </a:t>
            </a:r>
            <a:endParaRPr lang="ru-RU" sz="2800" b="1" dirty="0" smtClean="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 b="1" dirty="0" smtClean="0">
                <a:latin typeface="Times New Roman" pitchFamily="18" charset="0"/>
              </a:rPr>
              <a:t>                                                                               </a:t>
            </a:r>
            <a:r>
              <a:rPr lang="ru-RU" sz="2000" b="1" i="1" dirty="0" smtClean="0">
                <a:solidFill>
                  <a:srgbClr val="FF0066"/>
                </a:solidFill>
                <a:latin typeface="Arial" pitchFamily="34" charset="0"/>
              </a:rPr>
              <a:t>+</a:t>
            </a:r>
            <a:r>
              <a:rPr lang="en-US" sz="2000" b="1" i="1" dirty="0" smtClean="0">
                <a:solidFill>
                  <a:srgbClr val="FF0066"/>
                </a:solidFill>
                <a:latin typeface="Arial" pitchFamily="34" charset="0"/>
              </a:rPr>
              <a:t>4</a:t>
            </a:r>
            <a:endParaRPr lang="ru-RU" sz="2000" b="1" i="1" dirty="0" smtClean="0">
              <a:solidFill>
                <a:srgbClr val="FF0066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 b="1" dirty="0" smtClean="0">
                <a:latin typeface="Times New Roman" pitchFamily="18" charset="0"/>
              </a:rPr>
              <a:t>  – «-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истая</a:t>
            </a:r>
            <a:r>
              <a:rPr lang="ru-RU" sz="2800" b="1" dirty="0" smtClean="0">
                <a:latin typeface="Times New Roman" pitchFamily="18" charset="0"/>
              </a:rPr>
              <a:t>»:                                                    </a:t>
            </a:r>
            <a:r>
              <a:rPr lang="en-US" sz="2800" b="1" dirty="0" smtClean="0">
                <a:solidFill>
                  <a:schemeClr val="accent3"/>
                </a:solidFill>
                <a:latin typeface="Times New Roman" pitchFamily="18" charset="0"/>
              </a:rPr>
              <a:t>H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accent3"/>
                </a:solidFill>
                <a:latin typeface="Times New Roman" pitchFamily="18" charset="0"/>
              </a:rPr>
              <a:t>SO</a:t>
            </a:r>
            <a:r>
              <a:rPr lang="en-US" sz="2000" b="1" dirty="0" smtClean="0">
                <a:solidFill>
                  <a:schemeClr val="accent3"/>
                </a:solidFill>
                <a:latin typeface="Times New Roman" pitchFamily="18" charset="0"/>
              </a:rPr>
              <a:t>3</a:t>
            </a:r>
            <a:endParaRPr lang="ru-RU" sz="2000" b="1" dirty="0" smtClean="0">
              <a:solidFill>
                <a:schemeClr val="accent3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</a:rPr>
              <a:t>                                                                          </a:t>
            </a: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</a:rPr>
              <a:t>сер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</a:rPr>
              <a:t>н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</a:rPr>
              <a:t>истая</a:t>
            </a:r>
            <a:r>
              <a:rPr lang="ru-RU" sz="2800" b="1" i="1" dirty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ru-RU" sz="2800" b="1" i="1" dirty="0">
                <a:latin typeface="Times New Roman" pitchFamily="18" charset="0"/>
              </a:rPr>
              <a:t>кислота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800" b="1" i="1" dirty="0">
              <a:solidFill>
                <a:srgbClr val="663300"/>
              </a:solidFill>
              <a:latin typeface="Times New Roman" pitchFamily="18" charset="0"/>
            </a:endParaRP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endParaRPr lang="ru-RU" sz="2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99592" y="332656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3600" b="1" spc="300" dirty="0" smtClean="0">
                <a:solidFill>
                  <a:schemeClr val="accent2"/>
                </a:solidFill>
                <a:latin typeface="Times New Roman" pitchFamily="18" charset="0"/>
              </a:rPr>
              <a:t>НОМЕНКЛАТУРА    </a:t>
            </a:r>
            <a:r>
              <a:rPr lang="ru-RU" sz="3600" b="1" spc="300" dirty="0">
                <a:solidFill>
                  <a:schemeClr val="accent2"/>
                </a:solidFill>
                <a:latin typeface="Times New Roman" pitchFamily="18" charset="0"/>
              </a:rPr>
              <a:t>КИСЛОТ</a:t>
            </a:r>
          </a:p>
        </p:txBody>
      </p:sp>
      <p:graphicFrame>
        <p:nvGraphicFramePr>
          <p:cNvPr id="6" name="Group 85"/>
          <p:cNvGraphicFramePr>
            <a:graphicFrameLocks noGrp="1"/>
          </p:cNvGraphicFramePr>
          <p:nvPr/>
        </p:nvGraphicFramePr>
        <p:xfrm>
          <a:off x="428596" y="1928802"/>
          <a:ext cx="8445500" cy="4632960"/>
        </p:xfrm>
        <a:graphic>
          <a:graphicData uri="http://schemas.openxmlformats.org/drawingml/2006/table">
            <a:tbl>
              <a:tblPr/>
              <a:tblGrid>
                <a:gridCol w="3095625"/>
                <a:gridCol w="5349875"/>
              </a:tblGrid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Формула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Название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HNO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ru-RU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Азот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HNO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Азот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истая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ru-RU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Сер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ru-RU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Серн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истая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HClO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ru-RU" sz="1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Хлор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SiO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ru-RU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Кремниевая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ru-RU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Фосфор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6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6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6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7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7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7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7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7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7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7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71588" y="512763"/>
            <a:ext cx="7872412" cy="84455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Игра «Крестики – нолики»</a:t>
            </a:r>
            <a:b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1357298"/>
            <a:ext cx="8786842" cy="49990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Указать </a:t>
            </a:r>
            <a:r>
              <a:rPr lang="ru-RU" dirty="0" err="1" smtClean="0"/>
              <a:t>выиграшный</a:t>
            </a:r>
            <a:r>
              <a:rPr lang="ru-RU" dirty="0" smtClean="0"/>
              <a:t> путь.   </a:t>
            </a:r>
          </a:p>
          <a:p>
            <a:pPr>
              <a:buNone/>
            </a:pPr>
            <a:r>
              <a:rPr lang="ru-RU" dirty="0" smtClean="0"/>
              <a:t>Назвать признак классификации.</a:t>
            </a:r>
          </a:p>
          <a:p>
            <a:pPr algn="ctr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071811"/>
          <a:ext cx="8501121" cy="30718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33707"/>
                <a:gridCol w="2833707"/>
                <a:gridCol w="2833707"/>
              </a:tblGrid>
              <a:tr h="1023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/>
                        <a:t>HF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/>
                        <a:t>H</a:t>
                      </a:r>
                      <a:r>
                        <a:rPr lang="en-US" sz="4800" baseline="-25000" dirty="0"/>
                        <a:t>2</a:t>
                      </a:r>
                      <a:r>
                        <a:rPr lang="en-US" sz="4800" dirty="0"/>
                        <a:t>SO</a:t>
                      </a:r>
                      <a:r>
                        <a:rPr lang="en-US" sz="4800" baseline="-25000" dirty="0"/>
                        <a:t>4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/>
                        <a:t>HI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3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 err="1"/>
                        <a:t>HCl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/>
                        <a:t>H</a:t>
                      </a:r>
                      <a:r>
                        <a:rPr lang="en-US" sz="4800" baseline="-25000" dirty="0"/>
                        <a:t>2</a:t>
                      </a:r>
                      <a:r>
                        <a:rPr lang="en-US" sz="4800" dirty="0"/>
                        <a:t>S 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 err="1"/>
                        <a:t>HBr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3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/>
                        <a:t>HNO</a:t>
                      </a:r>
                      <a:r>
                        <a:rPr lang="en-US" sz="4800" baseline="-25000"/>
                        <a:t>3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/>
                        <a:t>H</a:t>
                      </a:r>
                      <a:r>
                        <a:rPr lang="en-US" sz="4800" baseline="-25000" dirty="0"/>
                        <a:t>2</a:t>
                      </a:r>
                      <a:r>
                        <a:rPr lang="en-US" sz="4800" dirty="0"/>
                        <a:t>CO</a:t>
                      </a:r>
                      <a:r>
                        <a:rPr lang="en-US" sz="4800" baseline="-25000" dirty="0"/>
                        <a:t>3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/>
                        <a:t> </a:t>
                      </a:r>
                      <a:r>
                        <a:rPr lang="en-US" sz="4800" dirty="0"/>
                        <a:t>H</a:t>
                      </a:r>
                      <a:r>
                        <a:rPr lang="en-US" sz="4800" baseline="-25000" dirty="0"/>
                        <a:t>3</a:t>
                      </a:r>
                      <a:r>
                        <a:rPr lang="en-US" sz="4800" dirty="0"/>
                        <a:t>PO</a:t>
                      </a:r>
                      <a:r>
                        <a:rPr lang="ru-RU" sz="4800" baseline="-25000" dirty="0"/>
                        <a:t>4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2285984" y="5572140"/>
            <a:ext cx="135732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286380" y="5500702"/>
            <a:ext cx="1285884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214546" y="4572008"/>
            <a:ext cx="178595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000628" y="4572008"/>
            <a:ext cx="1857388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1535885" y="4036223"/>
            <a:ext cx="500066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1535885" y="5036355"/>
            <a:ext cx="500066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4321967" y="4036223"/>
            <a:ext cx="500066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4393405" y="5107793"/>
            <a:ext cx="35719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1268413"/>
            <a:ext cx="7345362" cy="1296987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Тест по теме </a:t>
            </a:r>
            <a:r>
              <a:rPr lang="ru-RU" sz="6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/>
            </a:r>
            <a:br>
              <a:rPr lang="ru-RU" sz="6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</a:br>
            <a:r>
              <a:rPr lang="ru-RU" sz="6000" b="1" cap="all" spc="0" dirty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«КИСЛОТЫ»</a:t>
            </a:r>
          </a:p>
        </p:txBody>
      </p:sp>
      <p:pic>
        <p:nvPicPr>
          <p:cNvPr id="3075" name="Picture 5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140968"/>
            <a:ext cx="1814512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16913" y="6237288"/>
            <a:ext cx="431800" cy="360362"/>
          </a:xfrm>
          <a:prstGeom prst="actionButtonForwardNex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57313" y="5214938"/>
            <a:ext cx="6286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8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549275"/>
            <a:ext cx="7988300" cy="1470025"/>
          </a:xfrm>
        </p:spPr>
        <p:txBody>
          <a:bodyPr anchor="b"/>
          <a:lstStyle/>
          <a:p>
            <a:r>
              <a:rPr lang="ru-RU" sz="3600" dirty="0">
                <a:solidFill>
                  <a:schemeClr val="accent2"/>
                </a:solidFill>
                <a:latin typeface="Comic Sans MS" pitchFamily="66" charset="0"/>
              </a:rPr>
              <a:t>1. Выберите группу веществ, в которой указаны только формулы кислот</a:t>
            </a:r>
            <a:r>
              <a:rPr lang="ru-RU" sz="4300" dirty="0">
                <a:solidFill>
                  <a:schemeClr val="accent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66800" y="2057400"/>
            <a:ext cx="6400800" cy="8763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3600" b="1" dirty="0" smtClean="0">
                <a:latin typeface="Comic Sans MS" pitchFamily="66" charset="0"/>
              </a:rPr>
              <a:t>А) </a:t>
            </a:r>
            <a:r>
              <a:rPr lang="ru-RU" sz="3600" b="1" dirty="0">
                <a:latin typeface="Comic Sans MS" pitchFamily="66" charset="0"/>
              </a:rPr>
              <a:t>НС</a:t>
            </a:r>
            <a:r>
              <a:rPr lang="en-US" sz="3600" b="1" dirty="0">
                <a:latin typeface="Comic Sans MS" pitchFamily="66" charset="0"/>
              </a:rPr>
              <a:t>L, H</a:t>
            </a:r>
            <a:r>
              <a:rPr lang="en-US" sz="2000" b="1" dirty="0">
                <a:latin typeface="Comic Sans MS" pitchFamily="66" charset="0"/>
              </a:rPr>
              <a:t>2</a:t>
            </a:r>
            <a:r>
              <a:rPr lang="en-US" sz="3600" b="1" dirty="0">
                <a:latin typeface="Comic Sans MS" pitchFamily="66" charset="0"/>
              </a:rPr>
              <a:t> O, </a:t>
            </a:r>
            <a:r>
              <a:rPr lang="en-US" sz="3600" b="1" dirty="0" smtClean="0">
                <a:latin typeface="Comic Sans MS" pitchFamily="66" charset="0"/>
              </a:rPr>
              <a:t>H</a:t>
            </a:r>
            <a:r>
              <a:rPr lang="en-US" sz="2000" b="1" dirty="0" smtClean="0">
                <a:latin typeface="Comic Sans MS" pitchFamily="66" charset="0"/>
              </a:rPr>
              <a:t>2</a:t>
            </a:r>
            <a:r>
              <a:rPr lang="en-US" sz="3600" b="1" dirty="0" smtClean="0">
                <a:latin typeface="Comic Sans MS" pitchFamily="66" charset="0"/>
              </a:rPr>
              <a:t>CO</a:t>
            </a:r>
            <a:r>
              <a:rPr lang="en-US" sz="2000" b="1" dirty="0" smtClean="0">
                <a:latin typeface="Comic Sans MS" pitchFamily="66" charset="0"/>
              </a:rPr>
              <a:t>3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187450" y="3068638"/>
            <a:ext cx="6400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С) </a:t>
            </a:r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НС</a:t>
            </a:r>
            <a:r>
              <a:rPr lang="en-US" sz="3600" b="1" dirty="0">
                <a:solidFill>
                  <a:schemeClr val="tx1"/>
                </a:solidFill>
                <a:latin typeface="Comic Sans MS" pitchFamily="66" charset="0"/>
              </a:rPr>
              <a:t>L, HNO</a:t>
            </a:r>
            <a:r>
              <a:rPr lang="en-US" sz="2000" b="1" dirty="0">
                <a:solidFill>
                  <a:schemeClr val="tx1"/>
                </a:solidFill>
                <a:latin typeface="Comic Sans MS" pitchFamily="66" charset="0"/>
              </a:rPr>
              <a:t>3</a:t>
            </a:r>
            <a:r>
              <a:rPr lang="en-US" sz="3600" b="1" dirty="0">
                <a:solidFill>
                  <a:schemeClr val="tx1"/>
                </a:solidFill>
                <a:latin typeface="Comic Sans MS" pitchFamily="66" charset="0"/>
              </a:rPr>
              <a:t>, H</a:t>
            </a:r>
            <a:r>
              <a:rPr lang="en-US" sz="2000" b="1" dirty="0">
                <a:solidFill>
                  <a:schemeClr val="tx1"/>
                </a:solidFill>
                <a:latin typeface="Comic Sans MS" pitchFamily="66" charset="0"/>
              </a:rPr>
              <a:t>2 </a:t>
            </a:r>
            <a:r>
              <a:rPr lang="en-US" sz="3600" b="1" dirty="0">
                <a:solidFill>
                  <a:schemeClr val="tx1"/>
                </a:solidFill>
                <a:latin typeface="Comic Sans MS" pitchFamily="66" charset="0"/>
              </a:rPr>
              <a:t>CO</a:t>
            </a:r>
            <a:r>
              <a:rPr lang="en-US" sz="2000" b="1" dirty="0">
                <a:solidFill>
                  <a:schemeClr val="tx1"/>
                </a:solidFill>
                <a:latin typeface="Comic Sans MS" pitchFamily="66" charset="0"/>
              </a:rPr>
              <a:t>3</a:t>
            </a:r>
            <a:endParaRPr lang="ru-RU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187450" y="4221163"/>
            <a:ext cx="6400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К) </a:t>
            </a:r>
            <a:r>
              <a:rPr lang="en-US" sz="3600" b="1" dirty="0">
                <a:solidFill>
                  <a:schemeClr val="tx1"/>
                </a:solidFill>
                <a:latin typeface="Comic Sans MS" pitchFamily="66" charset="0"/>
              </a:rPr>
              <a:t>Na</a:t>
            </a:r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С</a:t>
            </a:r>
            <a:r>
              <a:rPr lang="en-US" sz="3600" b="1" dirty="0">
                <a:solidFill>
                  <a:schemeClr val="tx1"/>
                </a:solidFill>
                <a:latin typeface="Comic Sans MS" pitchFamily="66" charset="0"/>
              </a:rPr>
              <a:t>L, H</a:t>
            </a:r>
            <a:r>
              <a:rPr lang="en-US" sz="2000" b="1" dirty="0">
                <a:solidFill>
                  <a:schemeClr val="tx1"/>
                </a:solidFill>
                <a:latin typeface="Comic Sans MS" pitchFamily="66" charset="0"/>
              </a:rPr>
              <a:t>3</a:t>
            </a:r>
            <a:r>
              <a:rPr lang="en-US" sz="3600" b="1" dirty="0">
                <a:solidFill>
                  <a:schemeClr val="tx1"/>
                </a:solidFill>
                <a:latin typeface="Comic Sans MS" pitchFamily="66" charset="0"/>
              </a:rPr>
              <a:t>PO</a:t>
            </a:r>
            <a:r>
              <a:rPr lang="en-US" sz="2000" b="1" dirty="0">
                <a:solidFill>
                  <a:schemeClr val="tx1"/>
                </a:solidFill>
                <a:latin typeface="Comic Sans MS" pitchFamily="66" charset="0"/>
              </a:rPr>
              <a:t>4</a:t>
            </a:r>
            <a:r>
              <a:rPr lang="en-US" sz="3600" b="1" dirty="0">
                <a:solidFill>
                  <a:schemeClr val="tx1"/>
                </a:solidFill>
                <a:latin typeface="Comic Sans MS" pitchFamily="66" charset="0"/>
              </a:rPr>
              <a:t>, H</a:t>
            </a:r>
            <a:r>
              <a:rPr lang="en-US" sz="2000" b="1" dirty="0">
                <a:solidFill>
                  <a:schemeClr val="tx1"/>
                </a:solidFill>
                <a:latin typeface="Comic Sans MS" pitchFamily="66" charset="0"/>
              </a:rPr>
              <a:t>2 </a:t>
            </a:r>
            <a:r>
              <a:rPr lang="en-US" sz="3600" b="1" dirty="0">
                <a:solidFill>
                  <a:schemeClr val="tx1"/>
                </a:solidFill>
                <a:latin typeface="Comic Sans MS" pitchFamily="66" charset="0"/>
              </a:rPr>
              <a:t>SO</a:t>
            </a:r>
            <a:r>
              <a:rPr lang="en-US" sz="2000" b="1" dirty="0">
                <a:solidFill>
                  <a:schemeClr val="tx1"/>
                </a:solidFill>
                <a:latin typeface="Comic Sans MS" pitchFamily="66" charset="0"/>
              </a:rPr>
              <a:t>3</a:t>
            </a:r>
            <a:endParaRPr lang="ru-RU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3676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16913" y="6237288"/>
            <a:ext cx="431800" cy="360362"/>
          </a:xfrm>
          <a:prstGeom prst="actionButtonForwardNex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  <p:bldP spid="2052" grpId="0"/>
      <p:bldP spid="20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333375"/>
            <a:ext cx="8291513" cy="2030413"/>
          </a:xfrm>
        </p:spPr>
        <p:txBody>
          <a:bodyPr anchor="b"/>
          <a:lstStyle/>
          <a:p>
            <a:r>
              <a:rPr lang="en-US" sz="4000" dirty="0">
                <a:solidFill>
                  <a:schemeClr val="accent2"/>
                </a:solidFill>
                <a:latin typeface="Comic Sans MS" pitchFamily="66" charset="0"/>
              </a:rPr>
              <a:t>2</a:t>
            </a:r>
            <a:r>
              <a:rPr lang="ru-RU" sz="4000" dirty="0">
                <a:solidFill>
                  <a:schemeClr val="accent2"/>
                </a:solidFill>
                <a:latin typeface="Comic Sans MS" pitchFamily="66" charset="0"/>
              </a:rPr>
              <a:t>. Выберите группу, в которой указаны формулы только кислородсодержащих кислот</a:t>
            </a:r>
            <a:r>
              <a:rPr lang="en-US" sz="40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endParaRPr lang="ru-RU" sz="40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28794" y="2500306"/>
            <a:ext cx="6129338" cy="819150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b="1" dirty="0" smtClean="0">
                <a:latin typeface="Comic Sans MS" pitchFamily="66" charset="0"/>
              </a:rPr>
              <a:t>М)  НС</a:t>
            </a:r>
            <a:r>
              <a:rPr lang="en-US" sz="3600" b="1" dirty="0">
                <a:latin typeface="Comic Sans MS" pitchFamily="66" charset="0"/>
                <a:cs typeface="Arial" pitchFamily="34" charset="0"/>
              </a:rPr>
              <a:t>L</a:t>
            </a:r>
            <a:r>
              <a:rPr lang="ru-RU" sz="3600" b="1" dirty="0">
                <a:latin typeface="Comic Sans MS" pitchFamily="66" charset="0"/>
                <a:cs typeface="Arial" pitchFamily="34" charset="0"/>
              </a:rPr>
              <a:t>, </a:t>
            </a:r>
            <a:r>
              <a:rPr lang="ru-RU" sz="3600" b="1" dirty="0">
                <a:latin typeface="Comic Sans MS" pitchFamily="66" charset="0"/>
              </a:rPr>
              <a:t>Н</a:t>
            </a:r>
            <a:r>
              <a:rPr lang="ru-RU" sz="2000" b="1" dirty="0">
                <a:latin typeface="Comic Sans MS" pitchFamily="66" charset="0"/>
              </a:rPr>
              <a:t>2</a:t>
            </a:r>
            <a:r>
              <a:rPr lang="ru-RU" sz="1600" b="1" dirty="0">
                <a:latin typeface="Comic Sans MS" pitchFamily="66" charset="0"/>
              </a:rPr>
              <a:t> </a:t>
            </a:r>
            <a:r>
              <a:rPr lang="en-US" sz="3600" b="1" dirty="0">
                <a:latin typeface="Comic Sans MS" pitchFamily="66" charset="0"/>
                <a:cs typeface="Arial" pitchFamily="34" charset="0"/>
              </a:rPr>
              <a:t>S</a:t>
            </a:r>
            <a:r>
              <a:rPr lang="ru-RU" sz="3600" b="1" dirty="0">
                <a:latin typeface="Comic Sans MS" pitchFamily="66" charset="0"/>
                <a:cs typeface="Arial" pitchFamily="34" charset="0"/>
              </a:rPr>
              <a:t>О</a:t>
            </a:r>
            <a:r>
              <a:rPr lang="ru-RU" sz="2000" b="1" dirty="0">
                <a:latin typeface="Comic Sans MS" pitchFamily="66" charset="0"/>
                <a:cs typeface="Arial" pitchFamily="34" charset="0"/>
              </a:rPr>
              <a:t>4 </a:t>
            </a:r>
            <a:r>
              <a:rPr lang="ru-RU" sz="4000" b="1" dirty="0">
                <a:latin typeface="Comic Sans MS" pitchFamily="66" charset="0"/>
                <a:cs typeface="Arial" pitchFamily="34" charset="0"/>
              </a:rPr>
              <a:t>, </a:t>
            </a:r>
            <a:r>
              <a:rPr lang="ru-RU" sz="3600" b="1" dirty="0">
                <a:latin typeface="Comic Sans MS" pitchFamily="66" charset="0"/>
              </a:rPr>
              <a:t>Н</a:t>
            </a:r>
            <a:r>
              <a:rPr lang="en-US" sz="3600" b="1" dirty="0">
                <a:latin typeface="Comic Sans MS" pitchFamily="66" charset="0"/>
                <a:cs typeface="Arial" pitchFamily="34" charset="0"/>
              </a:rPr>
              <a:t>NO</a:t>
            </a:r>
            <a:r>
              <a:rPr lang="en-US" sz="2000" b="1" dirty="0">
                <a:latin typeface="Comic Sans MS" pitchFamily="66" charset="0"/>
                <a:cs typeface="Arial" pitchFamily="34" charset="0"/>
              </a:rPr>
              <a:t>3</a:t>
            </a:r>
            <a:endParaRPr lang="en-US" sz="3600" b="1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057400" y="3429000"/>
            <a:ext cx="59769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)  Н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ru-RU" sz="1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S</a:t>
            </a:r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О</a:t>
            </a:r>
            <a:r>
              <a:rPr lang="ru-RU" sz="20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4, </a:t>
            </a:r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Н</a:t>
            </a:r>
            <a:r>
              <a:rPr lang="en-US" sz="36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NO</a:t>
            </a:r>
            <a:r>
              <a:rPr lang="en-US" sz="20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3</a:t>
            </a:r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, </a:t>
            </a:r>
            <a:r>
              <a:rPr lang="ru-RU" sz="4000" b="1" dirty="0">
                <a:solidFill>
                  <a:schemeClr val="tx1"/>
                </a:solidFill>
                <a:latin typeface="Comic Sans MS" pitchFamily="66" charset="0"/>
              </a:rPr>
              <a:t>Н</a:t>
            </a:r>
            <a:r>
              <a:rPr lang="ru-RU" sz="2000" b="1" dirty="0">
                <a:solidFill>
                  <a:schemeClr val="tx1"/>
                </a:solidFill>
                <a:latin typeface="Comic Sans MS" pitchFamily="66" charset="0"/>
              </a:rPr>
              <a:t>3 </a:t>
            </a:r>
            <a:r>
              <a:rPr lang="en-US" sz="36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PO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4</a:t>
            </a:r>
            <a:endParaRPr lang="en-US" sz="4400" b="1" dirty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000232" y="4429131"/>
            <a:ext cx="6615131" cy="75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И)  НС</a:t>
            </a:r>
            <a:r>
              <a:rPr lang="en-US" sz="36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L</a:t>
            </a:r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, </a:t>
            </a:r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Н</a:t>
            </a:r>
            <a:r>
              <a:rPr lang="ru-RU" sz="2000" b="1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S</a:t>
            </a:r>
            <a:r>
              <a:rPr lang="ru-RU" sz="20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, </a:t>
            </a:r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Н</a:t>
            </a:r>
            <a:r>
              <a:rPr lang="en-US" sz="36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NO</a:t>
            </a:r>
            <a:r>
              <a:rPr lang="en-US" sz="20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3</a:t>
            </a:r>
            <a:endParaRPr lang="en-US" sz="3600" b="1" dirty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17772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16913" y="6237288"/>
            <a:ext cx="431800" cy="360362"/>
          </a:xfrm>
          <a:prstGeom prst="actionButtonForwardNex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4100" grpId="0"/>
      <p:bldP spid="410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125538"/>
            <a:ext cx="8170863" cy="954087"/>
          </a:xfrm>
        </p:spPr>
        <p:txBody>
          <a:bodyPr anchor="b"/>
          <a:lstStyle/>
          <a:p>
            <a:r>
              <a:rPr lang="ru-RU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/>
            </a:r>
            <a:br>
              <a:rPr lang="ru-RU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ru-RU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/>
            </a:r>
            <a:br>
              <a:rPr lang="ru-RU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ru-RU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/>
            </a:r>
            <a:br>
              <a:rPr lang="ru-RU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ru-RU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/>
            </a:r>
            <a:br>
              <a:rPr lang="ru-RU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ru-RU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/>
            </a:r>
            <a:br>
              <a:rPr lang="ru-RU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ru-RU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/>
            </a:r>
            <a:br>
              <a:rPr lang="ru-RU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ru-RU" sz="4000" dirty="0">
                <a:solidFill>
                  <a:schemeClr val="accent2"/>
                </a:solidFill>
                <a:latin typeface="Comic Sans MS" pitchFamily="66" charset="0"/>
              </a:rPr>
              <a:t>3. Выберите группу, в которой указаны формулы только</a:t>
            </a:r>
            <a:r>
              <a:rPr lang="ru-RU" sz="4000" dirty="0">
                <a:solidFill>
                  <a:schemeClr val="accent2"/>
                </a:solidFill>
              </a:rPr>
              <a:t> </a:t>
            </a:r>
            <a:r>
              <a:rPr lang="ru-RU" sz="4000" dirty="0">
                <a:solidFill>
                  <a:schemeClr val="accent2"/>
                </a:solidFill>
                <a:latin typeface="Comic Sans MS" pitchFamily="66" charset="0"/>
              </a:rPr>
              <a:t>одноосновных кислот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286000"/>
            <a:ext cx="5400675" cy="833438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ru-RU" sz="3600" b="1" dirty="0" smtClean="0">
                <a:latin typeface="Comic Sans MS" pitchFamily="66" charset="0"/>
              </a:rPr>
              <a:t>Р) </a:t>
            </a:r>
            <a:r>
              <a:rPr lang="ru-RU" sz="3600" b="1" dirty="0">
                <a:latin typeface="Comic Sans MS" pitchFamily="66" charset="0"/>
              </a:rPr>
              <a:t>НС</a:t>
            </a:r>
            <a:r>
              <a:rPr lang="en-US" sz="3600" b="1" dirty="0">
                <a:latin typeface="Comic Sans MS" pitchFamily="66" charset="0"/>
              </a:rPr>
              <a:t>L</a:t>
            </a:r>
            <a:r>
              <a:rPr lang="ru-RU" sz="3600" b="1" dirty="0">
                <a:latin typeface="Comic Sans MS" pitchFamily="66" charset="0"/>
              </a:rPr>
              <a:t>, </a:t>
            </a:r>
            <a:r>
              <a:rPr lang="ru-RU" sz="4000" b="1" dirty="0">
                <a:latin typeface="Comic Sans MS" pitchFamily="66" charset="0"/>
              </a:rPr>
              <a:t>Н</a:t>
            </a:r>
            <a:r>
              <a:rPr lang="en-US" sz="4000" b="1" dirty="0">
                <a:latin typeface="Comic Sans MS" pitchFamily="66" charset="0"/>
                <a:cs typeface="Arial" pitchFamily="34" charset="0"/>
              </a:rPr>
              <a:t>NO</a:t>
            </a:r>
            <a:r>
              <a:rPr lang="en-US" sz="2400" b="1" dirty="0">
                <a:latin typeface="Comic Sans MS" pitchFamily="66" charset="0"/>
                <a:cs typeface="Arial" pitchFamily="34" charset="0"/>
              </a:rPr>
              <a:t>3</a:t>
            </a:r>
            <a:r>
              <a:rPr lang="ru-RU" sz="2400" b="1" dirty="0">
                <a:latin typeface="Comic Sans MS" pitchFamily="66" charset="0"/>
                <a:cs typeface="Arial" pitchFamily="34" charset="0"/>
              </a:rPr>
              <a:t>, </a:t>
            </a:r>
            <a:r>
              <a:rPr lang="ru-RU" sz="4000" b="1" dirty="0">
                <a:latin typeface="Comic Sans MS" pitchFamily="66" charset="0"/>
              </a:rPr>
              <a:t>Н</a:t>
            </a:r>
            <a:r>
              <a:rPr lang="en-US" sz="4000" b="1" dirty="0" smtClean="0">
                <a:latin typeface="Comic Sans MS" pitchFamily="66" charset="0"/>
              </a:rPr>
              <a:t>F</a:t>
            </a:r>
            <a:endParaRPr lang="en-US" sz="5400" b="1" dirty="0">
              <a:latin typeface="Comic Sans MS" pitchFamily="66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195513" y="3284538"/>
            <a:ext cx="57610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Б) 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Н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2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Arial" pitchFamily="34" charset="0"/>
              </a:rPr>
              <a:t>S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Arial" pitchFamily="34" charset="0"/>
              </a:rPr>
              <a:t>О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Arial" pitchFamily="34" charset="0"/>
              </a:rPr>
              <a:t>4, 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Н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3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Arial" pitchFamily="34" charset="0"/>
              </a:rPr>
              <a:t>PO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Arial" pitchFamily="34" charset="0"/>
              </a:rPr>
              <a:t>4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Arial" pitchFamily="34" charset="0"/>
              </a:rPr>
              <a:t>, 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Н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2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Arial" pitchFamily="34" charset="0"/>
              </a:rPr>
              <a:t>S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147888" y="4221163"/>
            <a:ext cx="6996112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Д) 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Н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3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Arial" pitchFamily="34" charset="0"/>
              </a:rPr>
              <a:t>PO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Arial" pitchFamily="34" charset="0"/>
              </a:rPr>
              <a:t>4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Arial" pitchFamily="34" charset="0"/>
              </a:rPr>
              <a:t>, 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НС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L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, 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Н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Arial" pitchFamily="34" charset="0"/>
              </a:rPr>
              <a:t>NO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Arial" pitchFamily="34" charset="0"/>
              </a:rPr>
              <a:t>3</a:t>
            </a:r>
          </a:p>
        </p:txBody>
      </p:sp>
      <p:sp>
        <p:nvSpPr>
          <p:cNvPr id="120838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16913" y="6237288"/>
            <a:ext cx="431800" cy="360362"/>
          </a:xfrm>
          <a:prstGeom prst="actionButtonForwardNex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4" grpId="0" build="p"/>
      <p:bldP spid="5125" grpId="0"/>
      <p:bldP spid="51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539750" y="404813"/>
            <a:ext cx="7916863" cy="1614487"/>
          </a:xfrm>
        </p:spPr>
        <p:txBody>
          <a:bodyPr anchor="b"/>
          <a:lstStyle/>
          <a:p>
            <a:r>
              <a:rPr lang="ru-RU" sz="3600" b="1" dirty="0">
                <a:solidFill>
                  <a:schemeClr val="accent2"/>
                </a:solidFill>
                <a:latin typeface="Comic Sans MS" pitchFamily="66" charset="0"/>
              </a:rPr>
              <a:t>4. Под действием растворов кислот лакмус синий становится: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285720" y="2285992"/>
            <a:ext cx="4887913" cy="64928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 smtClean="0">
                <a:latin typeface="Comic Sans MS" pitchFamily="66" charset="0"/>
              </a:rPr>
              <a:t>О) </a:t>
            </a:r>
            <a:r>
              <a:rPr lang="ru-RU" b="1" dirty="0">
                <a:latin typeface="Comic Sans MS" pitchFamily="66" charset="0"/>
              </a:rPr>
              <a:t>малиновым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285852" y="2643182"/>
            <a:ext cx="71438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US" sz="32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</a:pPr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Н) </a:t>
            </a:r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не </a:t>
            </a:r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изменяет</a:t>
            </a:r>
            <a:r>
              <a:rPr lang="en-US" sz="32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окраску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285852" y="3500438"/>
            <a:ext cx="4887913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32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</a:pPr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В) </a:t>
            </a:r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красным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285852" y="4357694"/>
            <a:ext cx="4887913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US" sz="32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</a:pPr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У) </a:t>
            </a:r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фиолетовым</a:t>
            </a:r>
          </a:p>
        </p:txBody>
      </p:sp>
      <p:sp>
        <p:nvSpPr>
          <p:cNvPr id="121863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16913" y="6237288"/>
            <a:ext cx="431800" cy="360362"/>
          </a:xfrm>
          <a:prstGeom prst="actionButtonForwardNex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 build="p"/>
      <p:bldP spid="6150" grpId="0"/>
      <p:bldP spid="6151" grpId="0"/>
      <p:bldP spid="61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43887" cy="1314450"/>
          </a:xfrm>
        </p:spPr>
        <p:txBody>
          <a:bodyPr anchor="b"/>
          <a:lstStyle/>
          <a:p>
            <a:r>
              <a:rPr lang="ru-RU" sz="3600" dirty="0">
                <a:solidFill>
                  <a:schemeClr val="accent2"/>
                </a:solidFill>
                <a:latin typeface="Comic Sans MS" pitchFamily="66" charset="0"/>
              </a:rPr>
              <a:t>5. </a:t>
            </a:r>
            <a:r>
              <a:rPr lang="ru-RU" sz="3600" dirty="0" smtClean="0">
                <a:solidFill>
                  <a:schemeClr val="accent2"/>
                </a:solidFill>
                <a:latin typeface="Comic Sans MS" pitchFamily="66" charset="0"/>
              </a:rPr>
              <a:t>Формула </a:t>
            </a:r>
            <a:r>
              <a:rPr lang="en-US" sz="3600" b="1" dirty="0" smtClean="0">
                <a:solidFill>
                  <a:schemeClr val="accent2"/>
                </a:solidFill>
                <a:latin typeface="Comic Sans MS" pitchFamily="66" charset="0"/>
              </a:rPr>
              <a:t>H</a:t>
            </a:r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2</a:t>
            </a:r>
            <a:r>
              <a:rPr lang="en-US" sz="3600" b="1" dirty="0" smtClean="0">
                <a:solidFill>
                  <a:schemeClr val="accent2"/>
                </a:solidFill>
                <a:latin typeface="Comic Sans MS" pitchFamily="66" charset="0"/>
              </a:rPr>
              <a:t>SO</a:t>
            </a:r>
            <a:r>
              <a:rPr lang="ru-RU" sz="2400" b="1" dirty="0" smtClean="0">
                <a:solidFill>
                  <a:schemeClr val="accent2"/>
                </a:solidFill>
                <a:latin typeface="Comic Sans MS" pitchFamily="66" charset="0"/>
              </a:rPr>
              <a:t>3</a:t>
            </a:r>
            <a:r>
              <a:rPr lang="ru-RU" sz="3600" dirty="0" smtClean="0">
                <a:solidFill>
                  <a:schemeClr val="accent2"/>
                </a:solidFill>
                <a:latin typeface="Comic Sans MS" pitchFamily="66" charset="0"/>
              </a:rPr>
              <a:t> соответствует кислоте</a:t>
            </a:r>
            <a:r>
              <a:rPr lang="ru-RU" sz="24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ru-RU" sz="3600" dirty="0" smtClean="0">
                <a:solidFill>
                  <a:schemeClr val="accent2"/>
                </a:solidFill>
                <a:latin typeface="Comic Sans MS" pitchFamily="66" charset="0"/>
              </a:rPr>
              <a:t>:  </a:t>
            </a:r>
            <a:endParaRPr lang="ru-RU" sz="36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95288" y="1844675"/>
            <a:ext cx="52435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С)   сероводородной</a:t>
            </a:r>
            <a:endParaRPr lang="en-US" sz="32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857224" y="3000372"/>
            <a:ext cx="59039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П)  серной</a:t>
            </a:r>
            <a:endParaRPr lang="en-US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857224" y="4000504"/>
            <a:ext cx="626427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А)  сернистой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124200" y="3962400"/>
            <a:ext cx="54864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          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28007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16913" y="6237288"/>
            <a:ext cx="431800" cy="360362"/>
          </a:xfrm>
          <a:prstGeom prst="actionButtonForwardNex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2" grpId="0"/>
      <p:bldP spid="12293" grpId="0"/>
      <p:bldP spid="12294" grpId="0"/>
      <p:bldP spid="122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Классификация неорганических веществ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71600" y="4286250"/>
            <a:ext cx="7772400" cy="5715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spc="100" dirty="0" smtClean="0">
                <a:latin typeface="Times New Roman" pitchFamily="18" charset="0"/>
                <a:cs typeface="Times New Roman" pitchFamily="18" charset="0"/>
              </a:rPr>
              <a:t>На какие группы делятся вещества?</a:t>
            </a:r>
            <a:endParaRPr lang="ru-RU" sz="3200" spc="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1071546"/>
            <a:ext cx="1857388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Вещества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143116"/>
            <a:ext cx="2214578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Простые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3071810"/>
            <a:ext cx="1214446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Металлы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357422" y="3071810"/>
            <a:ext cx="1357322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Неметаллы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14810" y="3071810"/>
            <a:ext cx="1000132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Оксиды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29256" y="3071810"/>
            <a:ext cx="1357322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Основания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929454" y="3071810"/>
            <a:ext cx="1143008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Кислоты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15338" y="3071810"/>
            <a:ext cx="785818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Соли</a:t>
            </a:r>
            <a:endParaRPr lang="ru-RU" b="1" dirty="0"/>
          </a:p>
        </p:txBody>
      </p:sp>
      <p:sp>
        <p:nvSpPr>
          <p:cNvPr id="21" name="Стрелка вниз 20"/>
          <p:cNvSpPr/>
          <p:nvPr/>
        </p:nvSpPr>
        <p:spPr>
          <a:xfrm rot="3620893" flipH="1">
            <a:off x="3773223" y="1472646"/>
            <a:ext cx="84588" cy="1005789"/>
          </a:xfrm>
          <a:prstGeom prst="downArrow">
            <a:avLst/>
          </a:pr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7979107">
            <a:off x="5201984" y="1497145"/>
            <a:ext cx="84588" cy="1005789"/>
          </a:xfrm>
          <a:prstGeom prst="downArrow">
            <a:avLst/>
          </a:pr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3620893" flipH="1">
            <a:off x="1424196" y="2391339"/>
            <a:ext cx="80501" cy="858402"/>
          </a:xfrm>
          <a:prstGeom prst="downArrow">
            <a:avLst/>
          </a:pr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17979107">
            <a:off x="2752531" y="2409098"/>
            <a:ext cx="88797" cy="796517"/>
          </a:xfrm>
          <a:prstGeom prst="downArrow">
            <a:avLst/>
          </a:pr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rot="17979107">
            <a:off x="7487999" y="2282963"/>
            <a:ext cx="84588" cy="1005789"/>
          </a:xfrm>
          <a:prstGeom prst="downArrow">
            <a:avLst/>
          </a:pr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3620893" flipH="1">
            <a:off x="6344992" y="2282963"/>
            <a:ext cx="84588" cy="1005789"/>
          </a:xfrm>
          <a:prstGeom prst="downArrow">
            <a:avLst/>
          </a:pr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3620893" flipH="1">
            <a:off x="5273422" y="2282963"/>
            <a:ext cx="84588" cy="1005789"/>
          </a:xfrm>
          <a:prstGeom prst="downArrow">
            <a:avLst/>
          </a:pr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 rot="17979107">
            <a:off x="8416694" y="2282962"/>
            <a:ext cx="84588" cy="1005789"/>
          </a:xfrm>
          <a:prstGeom prst="downArrow">
            <a:avLst/>
          </a:pr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86446" y="2143116"/>
            <a:ext cx="2214578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Сложные</a:t>
            </a:r>
            <a:endParaRPr lang="ru-RU" sz="2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28596" y="4286256"/>
            <a:ext cx="87154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1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200" spc="100" dirty="0">
                <a:latin typeface="Times New Roman" pitchFamily="18" charset="0"/>
                <a:cs typeface="Times New Roman" pitchFamily="18" charset="0"/>
              </a:rPr>
              <a:t>классифицируются </a:t>
            </a:r>
            <a:r>
              <a:rPr lang="ru-RU" sz="3200" spc="100" dirty="0" smtClean="0">
                <a:latin typeface="Times New Roman" pitchFamily="18" charset="0"/>
                <a:cs typeface="Times New Roman" pitchFamily="18" charset="0"/>
              </a:rPr>
              <a:t>простые  </a:t>
            </a:r>
            <a:r>
              <a:rPr lang="ru-RU" sz="3200" spc="100" dirty="0">
                <a:latin typeface="Times New Roman" pitchFamily="18" charset="0"/>
                <a:cs typeface="Times New Roman" pitchFamily="18" charset="0"/>
              </a:rPr>
              <a:t>вещества?</a:t>
            </a:r>
          </a:p>
          <a:p>
            <a:pPr algn="ctr"/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28596" y="4214818"/>
            <a:ext cx="84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Какие  классы  неорганических соединений  вам  уже  известны?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8596" y="4286256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Какие химические соединения называются оксидами? 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7158" y="4286256"/>
            <a:ext cx="8786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100" dirty="0" smtClean="0">
                <a:latin typeface="Times New Roman" pitchFamily="18" charset="0"/>
                <a:cs typeface="Times New Roman" pitchFamily="18" charset="0"/>
              </a:rPr>
              <a:t>Как классифицируются сложные  вещества?</a:t>
            </a:r>
            <a:endParaRPr lang="ru-RU" sz="3200" spc="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8596" y="4286256"/>
            <a:ext cx="857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Какие химические соединения называются основаниями?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3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4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9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0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animBg="1"/>
      <p:bldP spid="5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21" grpId="0" animBg="1"/>
      <p:bldP spid="22" grpId="0" animBg="1"/>
      <p:bldP spid="23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6" grpId="0" animBg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43887" cy="1314450"/>
          </a:xfrm>
        </p:spPr>
        <p:txBody>
          <a:bodyPr anchor="b"/>
          <a:lstStyle/>
          <a:p>
            <a:r>
              <a:rPr lang="ru-RU" sz="3600" dirty="0">
                <a:solidFill>
                  <a:schemeClr val="accent2"/>
                </a:solidFill>
                <a:latin typeface="Comic Sans MS" pitchFamily="66" charset="0"/>
              </a:rPr>
              <a:t>6. При разбавлении кислоты:</a:t>
            </a:r>
            <a:r>
              <a:rPr lang="ru-RU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23850" y="1844675"/>
            <a:ext cx="7605736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Л)  Воду </a:t>
            </a:r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приливают к кислоте 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54032" y="2786058"/>
            <a:ext cx="838996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Я)  Кислоту </a:t>
            </a:r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приливают к воде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85786" y="3786190"/>
            <a:ext cx="871543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Р)  Воду </a:t>
            </a:r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и кислоту смешивают одновременно</a:t>
            </a:r>
          </a:p>
        </p:txBody>
      </p:sp>
      <p:sp>
        <p:nvSpPr>
          <p:cNvPr id="129030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16913" y="6237288"/>
            <a:ext cx="431800" cy="360362"/>
          </a:xfrm>
          <a:prstGeom prst="actionButtonForwardNex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6" grpId="0"/>
      <p:bldP spid="13317" grpId="0"/>
      <p:bldP spid="133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95536" y="188640"/>
            <a:ext cx="84963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3600" b="1" i="1" dirty="0" smtClean="0">
              <a:solidFill>
                <a:schemeClr val="accent3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3600" b="1" i="1" dirty="0" smtClean="0">
                <a:solidFill>
                  <a:schemeClr val="accent3"/>
                </a:solidFill>
                <a:latin typeface="Times New Roman" pitchFamily="18" charset="0"/>
              </a:rPr>
              <a:t>Домашнее </a:t>
            </a:r>
            <a:r>
              <a:rPr lang="ru-RU" sz="3600" b="1" i="1" dirty="0">
                <a:solidFill>
                  <a:schemeClr val="accent3"/>
                </a:solidFill>
                <a:latin typeface="Times New Roman" pitchFamily="18" charset="0"/>
              </a:rPr>
              <a:t>задание</a:t>
            </a:r>
            <a:r>
              <a:rPr lang="ru-RU" sz="3600" b="1" i="1" dirty="0" smtClean="0">
                <a:solidFill>
                  <a:schemeClr val="accent3"/>
                </a:solidFill>
                <a:latin typeface="Times New Roman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endParaRPr lang="ru-RU" sz="3600" b="1" i="1" dirty="0">
              <a:solidFill>
                <a:schemeClr val="accent3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i="1" dirty="0" smtClean="0">
                <a:latin typeface="Times New Roman" pitchFamily="18" charset="0"/>
              </a:rPr>
              <a:t>§</a:t>
            </a:r>
            <a:r>
              <a:rPr lang="ru-RU" sz="3200" b="1" i="1" dirty="0" smtClean="0">
                <a:latin typeface="Times New Roman" pitchFamily="18" charset="0"/>
              </a:rPr>
              <a:t> 26,   таблица 9, стр.88</a:t>
            </a:r>
          </a:p>
          <a:p>
            <a:pPr>
              <a:spcBef>
                <a:spcPct val="50000"/>
              </a:spcBef>
            </a:pPr>
            <a:r>
              <a:rPr lang="ru-RU" sz="3200" b="1" i="1" dirty="0" smtClean="0">
                <a:latin typeface="Times New Roman" pitchFamily="18" charset="0"/>
              </a:rPr>
              <a:t>Упр.1 стр.90.</a:t>
            </a:r>
            <a:endParaRPr lang="ru-RU" sz="3200" b="1" i="1" dirty="0">
              <a:latin typeface="Times New Roman" pitchFamily="18" charset="0"/>
            </a:endParaRPr>
          </a:p>
        </p:txBody>
      </p:sp>
      <p:pic>
        <p:nvPicPr>
          <p:cNvPr id="59397" name="Picture 5" descr="J02872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293096"/>
            <a:ext cx="1300163" cy="2087562"/>
          </a:xfrm>
          <a:prstGeom prst="rect">
            <a:avLst/>
          </a:prstGeom>
          <a:noFill/>
        </p:spPr>
      </p:pic>
      <p:pic>
        <p:nvPicPr>
          <p:cNvPr id="59398" name="Picture 6" descr="J02872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951905" y="4536927"/>
            <a:ext cx="839788" cy="1792287"/>
          </a:xfrm>
          <a:prstGeom prst="rect">
            <a:avLst/>
          </a:prstGeom>
          <a:noFill/>
        </p:spPr>
      </p:pic>
      <p:pic>
        <p:nvPicPr>
          <p:cNvPr id="59399" name="Picture 7" descr="J01993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509120"/>
            <a:ext cx="1557337" cy="1808163"/>
          </a:xfrm>
          <a:prstGeom prst="rect">
            <a:avLst/>
          </a:prstGeom>
          <a:noFill/>
        </p:spPr>
      </p:pic>
      <p:pic>
        <p:nvPicPr>
          <p:cNvPr id="59400" name="Picture 8" descr="J028413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908720"/>
            <a:ext cx="10477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3"/>
                </a:solidFill>
                <a:latin typeface="Times New Roman" pitchFamily="18" charset="0"/>
              </a:rPr>
              <a:t>Составление формулы оксида соответствующего кислоте.</a:t>
            </a:r>
            <a:r>
              <a:rPr lang="ru-RU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1857364"/>
            <a:ext cx="4038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Кислота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endParaRPr lang="ru-RU" sz="1600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en-US" dirty="0">
                <a:latin typeface="Times New Roman" pitchFamily="18" charset="0"/>
              </a:rPr>
              <a:t>        </a:t>
            </a:r>
            <a:r>
              <a:rPr lang="ru-RU" dirty="0">
                <a:latin typeface="Times New Roman" pitchFamily="18" charset="0"/>
              </a:rPr>
              <a:t>            </a:t>
            </a:r>
            <a:r>
              <a:rPr lang="en-US" dirty="0">
                <a:latin typeface="Times New Roman" pitchFamily="18" charset="0"/>
              </a:rPr>
              <a:t>+5        </a:t>
            </a:r>
            <a:endParaRPr lang="ru-RU" dirty="0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en-US" dirty="0">
                <a:latin typeface="Times New Roman" pitchFamily="18" charset="0"/>
              </a:rPr>
              <a:t>   </a:t>
            </a:r>
            <a:r>
              <a:rPr lang="en-US" sz="6600" dirty="0">
                <a:latin typeface="Times New Roman" pitchFamily="18" charset="0"/>
              </a:rPr>
              <a:t>HNO</a:t>
            </a:r>
            <a:r>
              <a:rPr lang="en-US" sz="4800" dirty="0">
                <a:latin typeface="Times New Roman" pitchFamily="18" charset="0"/>
              </a:rPr>
              <a:t>3</a:t>
            </a:r>
            <a:r>
              <a:rPr lang="ru-RU" sz="4800" dirty="0">
                <a:latin typeface="Times New Roman" pitchFamily="18" charset="0"/>
              </a:rPr>
              <a:t> </a:t>
            </a:r>
          </a:p>
          <a:p>
            <a:pPr algn="ctr">
              <a:lnSpc>
                <a:spcPct val="0"/>
              </a:lnSpc>
              <a:buFontTx/>
              <a:buNone/>
            </a:pPr>
            <a:endParaRPr lang="en-US" sz="4800" dirty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i="1" dirty="0">
                <a:latin typeface="Times New Roman" pitchFamily="18" charset="0"/>
              </a:rPr>
              <a:t>Азотная</a:t>
            </a:r>
          </a:p>
          <a:p>
            <a:pPr algn="ctr">
              <a:lnSpc>
                <a:spcPct val="40000"/>
              </a:lnSpc>
              <a:buFontTx/>
              <a:buNone/>
            </a:pPr>
            <a:r>
              <a:rPr lang="ru-RU" i="1" dirty="0">
                <a:latin typeface="Times New Roman" pitchFamily="18" charset="0"/>
              </a:rPr>
              <a:t>кислота</a:t>
            </a:r>
            <a:r>
              <a:rPr lang="en-US" sz="4800" dirty="0">
                <a:latin typeface="Times New Roman" pitchFamily="18" charset="0"/>
              </a:rPr>
              <a:t>  </a:t>
            </a:r>
            <a:endParaRPr lang="ru-RU" sz="4800" dirty="0">
              <a:latin typeface="Times New Roman" pitchFamily="18" charset="0"/>
            </a:endParaRPr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</a:rPr>
              <a:t>Оксид</a:t>
            </a:r>
          </a:p>
          <a:p>
            <a:pPr algn="ctr">
              <a:buFontTx/>
              <a:buNone/>
            </a:pPr>
            <a:endParaRPr lang="en-US" dirty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dirty="0">
                <a:latin typeface="Times New Roman" pitchFamily="18" charset="0"/>
              </a:rPr>
              <a:t>      </a:t>
            </a:r>
            <a:r>
              <a:rPr lang="en-US" dirty="0">
                <a:latin typeface="Times New Roman" pitchFamily="18" charset="0"/>
              </a:rPr>
              <a:t>        </a:t>
            </a:r>
            <a:r>
              <a:rPr lang="ru-RU" dirty="0">
                <a:latin typeface="Times New Roman" pitchFamily="18" charset="0"/>
              </a:rPr>
              <a:t>+5 </a:t>
            </a:r>
            <a:r>
              <a:rPr lang="en-US" dirty="0">
                <a:latin typeface="Times New Roman" pitchFamily="18" charset="0"/>
              </a:rPr>
              <a:t>     </a:t>
            </a:r>
            <a:r>
              <a:rPr lang="ru-RU" dirty="0">
                <a:latin typeface="Times New Roman" pitchFamily="18" charset="0"/>
              </a:rPr>
              <a:t>-2</a:t>
            </a:r>
          </a:p>
          <a:p>
            <a:pPr>
              <a:buFontTx/>
              <a:buNone/>
            </a:pPr>
            <a:r>
              <a:rPr lang="ru-RU" dirty="0">
                <a:latin typeface="Times New Roman" pitchFamily="18" charset="0"/>
              </a:rPr>
              <a:t>             </a:t>
            </a:r>
            <a:r>
              <a:rPr lang="en-US" sz="6600" dirty="0">
                <a:latin typeface="Times New Roman" pitchFamily="18" charset="0"/>
              </a:rPr>
              <a:t>N</a:t>
            </a:r>
            <a:r>
              <a:rPr lang="ru-RU" dirty="0">
                <a:latin typeface="Times New Roman" pitchFamily="18" charset="0"/>
              </a:rPr>
              <a:t>   </a:t>
            </a:r>
            <a:r>
              <a:rPr lang="en-US" sz="6600" dirty="0">
                <a:latin typeface="Times New Roman" pitchFamily="18" charset="0"/>
              </a:rPr>
              <a:t>O</a:t>
            </a:r>
            <a:r>
              <a:rPr lang="ru-RU" dirty="0">
                <a:latin typeface="Times New Roman" pitchFamily="18" charset="0"/>
              </a:rPr>
              <a:t> </a:t>
            </a:r>
            <a:endParaRPr lang="ru-RU" sz="4800" dirty="0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ru-RU" dirty="0">
                <a:latin typeface="Times New Roman" pitchFamily="18" charset="0"/>
              </a:rPr>
              <a:t>Оксид азота (</a:t>
            </a:r>
            <a:r>
              <a:rPr lang="en-US" dirty="0">
                <a:latin typeface="Times New Roman" pitchFamily="18" charset="0"/>
              </a:rPr>
              <a:t>V)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12648" name="Oval 8"/>
          <p:cNvSpPr>
            <a:spLocks noChangeArrowheads="1"/>
          </p:cNvSpPr>
          <p:nvPr/>
        </p:nvSpPr>
        <p:spPr bwMode="auto">
          <a:xfrm>
            <a:off x="6372225" y="2205038"/>
            <a:ext cx="576263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10</a:t>
            </a:r>
          </a:p>
        </p:txBody>
      </p:sp>
      <p:sp>
        <p:nvSpPr>
          <p:cNvPr id="112649" name="AutoShape 9"/>
          <p:cNvSpPr>
            <a:spLocks noChangeArrowheads="1"/>
          </p:cNvSpPr>
          <p:nvPr/>
        </p:nvSpPr>
        <p:spPr bwMode="auto">
          <a:xfrm>
            <a:off x="4286248" y="3571876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650" name="Text Box 10"/>
          <p:cNvSpPr txBox="1">
            <a:spLocks noChangeArrowheads="1"/>
          </p:cNvSpPr>
          <p:nvPr/>
        </p:nvSpPr>
        <p:spPr bwMode="auto">
          <a:xfrm>
            <a:off x="5508625" y="3213100"/>
            <a:ext cx="2592388" cy="1258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7200" dirty="0">
                <a:latin typeface="Times New Roman" pitchFamily="18" charset="0"/>
              </a:rPr>
              <a:t> </a:t>
            </a:r>
            <a:r>
              <a:rPr lang="en-US" sz="7200" dirty="0" smtClean="0">
                <a:latin typeface="Times New Roman" pitchFamily="18" charset="0"/>
              </a:rPr>
              <a:t>N</a:t>
            </a:r>
            <a:r>
              <a:rPr lang="en-US" sz="7200" baseline="-25000" dirty="0" smtClean="0">
                <a:latin typeface="Times New Roman" pitchFamily="18" charset="0"/>
              </a:rPr>
              <a:t>2</a:t>
            </a:r>
            <a:r>
              <a:rPr lang="en-US" sz="7200" dirty="0" smtClean="0">
                <a:latin typeface="Times New Roman" pitchFamily="18" charset="0"/>
              </a:rPr>
              <a:t>O</a:t>
            </a:r>
            <a:r>
              <a:rPr lang="ru-RU" sz="7200" baseline="-25000" dirty="0" smtClean="0">
                <a:latin typeface="Times New Roman" pitchFamily="18" charset="0"/>
              </a:rPr>
              <a:t>5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12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2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126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126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126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126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12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12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  <p:bldP spid="112647" grpId="0" build="p"/>
      <p:bldP spid="112648" grpId="0" uiExpand="1" animBg="1"/>
      <p:bldP spid="112649" grpId="0" animBg="1"/>
      <p:bldP spid="11265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0"/>
            <a:ext cx="7772400" cy="9144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1000108"/>
            <a:ext cx="7772400" cy="4572000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Кислоты разные нужны, </a:t>
            </a:r>
          </a:p>
          <a:p>
            <a:pPr>
              <a:buFontTx/>
              <a:buNone/>
            </a:pPr>
            <a:r>
              <a:rPr lang="ru-RU" dirty="0"/>
              <a:t>Кислоты всякие важны!</a:t>
            </a:r>
          </a:p>
          <a:p>
            <a:pPr>
              <a:buFontTx/>
              <a:buNone/>
            </a:pPr>
            <a:r>
              <a:rPr lang="ru-RU" dirty="0"/>
              <a:t>Они и в пище и в траве,</a:t>
            </a:r>
          </a:p>
          <a:p>
            <a:pPr>
              <a:buFontTx/>
              <a:buNone/>
            </a:pPr>
            <a:r>
              <a:rPr lang="ru-RU" dirty="0"/>
              <a:t>В белке, и в дождевой воде.</a:t>
            </a:r>
          </a:p>
          <a:p>
            <a:pPr>
              <a:buFontTx/>
              <a:buNone/>
            </a:pPr>
            <a:r>
              <a:rPr lang="ru-RU" dirty="0"/>
              <a:t>И чтобы грамотными быть,</a:t>
            </a:r>
          </a:p>
          <a:p>
            <a:pPr>
              <a:buFontTx/>
              <a:buNone/>
            </a:pPr>
            <a:r>
              <a:rPr lang="ru-RU" dirty="0"/>
              <a:t>Кислоты нужно изучить!</a:t>
            </a:r>
          </a:p>
          <a:p>
            <a:pPr>
              <a:buFontTx/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43636" y="3929066"/>
            <a:ext cx="2571768" cy="2529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2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4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12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6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785786" y="142852"/>
            <a:ext cx="7772400" cy="91440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Игра «Что лишнее?»</a:t>
            </a:r>
            <a:endParaRPr lang="ru-RU" sz="4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642938" y="1285860"/>
            <a:ext cx="8501062" cy="53578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Перед вами ряд веществ, исключите одно лишнее.  Назовите ряды.  </a:t>
            </a:r>
          </a:p>
          <a:p>
            <a:pPr marL="582930" indent="-514350">
              <a:buAutoNum type="arabicPeriod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        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ru-RU" sz="3200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     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      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        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82930" indent="-514350">
              <a:buAutoNum type="arabicPeriod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82930" indent="-514350">
              <a:buAutoNum type="arabicPeriod" startAt="2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O,        KOH,         CO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Cu,            H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82930" indent="-514350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82930" indent="-514350">
              <a:buAutoNum type="arabicPeriod" startAt="3"/>
            </a:pPr>
            <a:r>
              <a:rPr lang="en-US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,    Ca(OH)</a:t>
            </a:r>
            <a:r>
              <a:rPr lang="en-US" baseline="-25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,     </a:t>
            </a:r>
            <a:r>
              <a:rPr lang="en-US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,      Fe(OH)</a:t>
            </a:r>
            <a:r>
              <a:rPr lang="en-US" baseline="-25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en-US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LiOH</a:t>
            </a: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marL="582930" indent="-514350">
              <a:buAutoNum type="arabicPeriod" startAt="3"/>
            </a:pPr>
            <a:endParaRPr lang="ru-RU" dirty="0" smtClean="0">
              <a:solidFill>
                <a:schemeClr val="accent3"/>
              </a:solidFill>
            </a:endParaRPr>
          </a:p>
          <a:p>
            <a:pPr marL="582930" indent="-514350">
              <a:buAutoNum type="arabicPeriod" startAt="4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      Al</a:t>
            </a:r>
            <a:r>
              <a:rPr lang="en-US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       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  H</a:t>
            </a:r>
            <a:r>
              <a:rPr lang="en-US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S,         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357166"/>
            <a:ext cx="8286808" cy="1069997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Распределите формулы известных вам веществ  по классам в таблицу.</a:t>
            </a:r>
            <a:endParaRPr lang="ru-RU" sz="3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9" y="2000241"/>
            <a:ext cx="8786842" cy="435611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en-US" sz="4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4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3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4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4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4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4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4300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4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Ca(OH)</a:t>
            </a:r>
            <a:r>
              <a:rPr lang="en-US" sz="4300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43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en-US" sz="4300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4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en-US" sz="4300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O;</a:t>
            </a:r>
            <a:r>
              <a:rPr lang="ru-RU" sz="4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Al(OH)</a:t>
            </a:r>
            <a:r>
              <a:rPr lang="en-US" sz="4300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3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ru-RU" sz="43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300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4300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ru-RU" sz="4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300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4300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43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Fe(OH)</a:t>
            </a:r>
            <a:r>
              <a:rPr lang="en-US" sz="4300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;</a:t>
            </a:r>
            <a:r>
              <a:rPr lang="ru-RU" sz="4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4300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4300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4300" baseline="-250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 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3714753"/>
          <a:ext cx="8858312" cy="292895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929090"/>
                <a:gridCol w="4929222"/>
              </a:tblGrid>
              <a:tr h="75391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Оксиды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smtClean="0">
                          <a:latin typeface="Times New Roman" pitchFamily="18" charset="0"/>
                          <a:cs typeface="Times New Roman" pitchFamily="18" charset="0"/>
                        </a:rPr>
                        <a:t>Основания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75043"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282" y="4572008"/>
            <a:ext cx="37147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оксид меди(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оксид углерода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(IV)</a:t>
            </a:r>
            <a:endParaRPr lang="ru-RU" sz="24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оксид калия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оксид серы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(VI)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43372" y="4572008"/>
            <a:ext cx="4714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гидроксид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натрия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Ca(OH)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гидроксид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кальция</a:t>
            </a:r>
            <a:endParaRPr lang="ru-RU" sz="24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Al(OH)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гидроксид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алюминия(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Fe(OH)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гидроксид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железа(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2976" y="0"/>
            <a:ext cx="6858048" cy="157163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b="1" spc="3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КИСЛОТЫ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– э</a:t>
            </a:r>
            <a:r>
              <a:rPr lang="ru-RU" sz="2800" b="1" spc="100" dirty="0">
                <a:latin typeface="Times New Roman" pitchFamily="18" charset="0"/>
                <a:cs typeface="Times New Roman" pitchFamily="18" charset="0"/>
              </a:rPr>
              <a:t>то сложные вещества, </a:t>
            </a:r>
            <a:br>
              <a:rPr lang="ru-RU" sz="2800" b="1" spc="1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pc="100" dirty="0">
                <a:latin typeface="Times New Roman" pitchFamily="18" charset="0"/>
                <a:cs typeface="Times New Roman" pitchFamily="18" charset="0"/>
              </a:rPr>
              <a:t>состоящие из </a:t>
            </a:r>
            <a:r>
              <a:rPr lang="ru-RU" sz="2800" b="1" spc="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атомов водорода и кислотных остатков.</a:t>
            </a:r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1979613" y="2997200"/>
            <a:ext cx="3333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lang="ru-RU" sz="3600" b="1" kern="10">
              <a:ln w="222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2555875" y="2997200"/>
            <a:ext cx="457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Cl</a:t>
            </a:r>
            <a:endParaRPr lang="ru-RU" sz="3600" b="1" kern="10">
              <a:ln w="222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1763713" y="4149725"/>
            <a:ext cx="3333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lang="ru-RU" sz="3600" b="1" kern="10">
              <a:ln w="222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2195513" y="4508500"/>
            <a:ext cx="20002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6393" name="WordArt 9"/>
          <p:cNvSpPr>
            <a:spLocks noChangeArrowheads="1" noChangeShapeType="1" noTextEdit="1"/>
          </p:cNvSpPr>
          <p:nvPr/>
        </p:nvSpPr>
        <p:spPr bwMode="auto">
          <a:xfrm>
            <a:off x="2484438" y="4221163"/>
            <a:ext cx="6572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SO</a:t>
            </a:r>
            <a:endParaRPr lang="ru-RU" sz="3600" b="1" kern="10">
              <a:ln w="222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394" name="WordArt 10"/>
          <p:cNvSpPr>
            <a:spLocks noChangeArrowheads="1" noChangeShapeType="1" noTextEdit="1"/>
          </p:cNvSpPr>
          <p:nvPr/>
        </p:nvSpPr>
        <p:spPr bwMode="auto">
          <a:xfrm>
            <a:off x="3132138" y="4581525"/>
            <a:ext cx="301625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6395" name="WordArt 11"/>
          <p:cNvSpPr>
            <a:spLocks noChangeArrowheads="1" noChangeShapeType="1" noTextEdit="1"/>
          </p:cNvSpPr>
          <p:nvPr/>
        </p:nvSpPr>
        <p:spPr bwMode="auto">
          <a:xfrm>
            <a:off x="4787900" y="3933825"/>
            <a:ext cx="3333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lang="ru-RU" sz="3600" b="1" kern="10">
              <a:ln w="222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396" name="WordArt 12"/>
          <p:cNvSpPr>
            <a:spLocks noChangeArrowheads="1" noChangeShapeType="1" noTextEdit="1"/>
          </p:cNvSpPr>
          <p:nvPr/>
        </p:nvSpPr>
        <p:spPr bwMode="auto">
          <a:xfrm>
            <a:off x="4787900" y="4868863"/>
            <a:ext cx="3111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lang="ru-RU" sz="3600" b="1" kern="10">
              <a:ln w="222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397" name="WordArt 13"/>
          <p:cNvSpPr>
            <a:spLocks noChangeArrowheads="1" noChangeShapeType="1" noTextEdit="1"/>
          </p:cNvSpPr>
          <p:nvPr/>
        </p:nvSpPr>
        <p:spPr bwMode="auto">
          <a:xfrm>
            <a:off x="5940425" y="4005263"/>
            <a:ext cx="3524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lang="ru-RU" sz="3600" b="1" kern="10">
              <a:ln w="222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398" name="WordArt 14"/>
          <p:cNvSpPr>
            <a:spLocks noChangeArrowheads="1" noChangeShapeType="1" noTextEdit="1"/>
          </p:cNvSpPr>
          <p:nvPr/>
        </p:nvSpPr>
        <p:spPr bwMode="auto">
          <a:xfrm>
            <a:off x="5940425" y="4868863"/>
            <a:ext cx="3524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lang="ru-RU" sz="3600" b="1" kern="10">
              <a:ln w="222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399" name="WordArt 15"/>
          <p:cNvSpPr>
            <a:spLocks noChangeArrowheads="1" noChangeShapeType="1" noTextEdit="1"/>
          </p:cNvSpPr>
          <p:nvPr/>
        </p:nvSpPr>
        <p:spPr bwMode="auto">
          <a:xfrm>
            <a:off x="6877050" y="4365625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lang="ru-RU" sz="3600" b="1" kern="10">
              <a:ln w="222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400" name="WordArt 16"/>
          <p:cNvSpPr>
            <a:spLocks noChangeArrowheads="1" noChangeShapeType="1" noTextEdit="1"/>
          </p:cNvSpPr>
          <p:nvPr/>
        </p:nvSpPr>
        <p:spPr bwMode="auto">
          <a:xfrm>
            <a:off x="7885113" y="3933825"/>
            <a:ext cx="3524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lang="ru-RU" sz="3600" b="1" kern="10">
              <a:ln w="222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401" name="WordArt 17"/>
          <p:cNvSpPr>
            <a:spLocks noChangeArrowheads="1" noChangeShapeType="1" noTextEdit="1"/>
          </p:cNvSpPr>
          <p:nvPr/>
        </p:nvSpPr>
        <p:spPr bwMode="auto">
          <a:xfrm>
            <a:off x="7812088" y="4797425"/>
            <a:ext cx="3524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lang="ru-RU" sz="3600" b="1" kern="10">
              <a:ln w="222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5292725" y="4221163"/>
            <a:ext cx="504825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5292725" y="5157788"/>
            <a:ext cx="504825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6443663" y="4292600"/>
            <a:ext cx="288925" cy="217488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 flipV="1">
            <a:off x="6443663" y="4868863"/>
            <a:ext cx="288925" cy="2159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 flipV="1">
            <a:off x="7308850" y="4221163"/>
            <a:ext cx="358775" cy="144462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 flipV="1">
            <a:off x="7380288" y="4365625"/>
            <a:ext cx="360362" cy="144463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>
            <a:off x="7380288" y="4797425"/>
            <a:ext cx="360362" cy="144463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>
            <a:off x="7308850" y="4941888"/>
            <a:ext cx="358775" cy="142875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10" name="WordArt 26"/>
          <p:cNvSpPr>
            <a:spLocks noChangeArrowheads="1" noChangeShapeType="1" noTextEdit="1"/>
          </p:cNvSpPr>
          <p:nvPr/>
        </p:nvSpPr>
        <p:spPr bwMode="auto">
          <a:xfrm>
            <a:off x="5435600" y="2781300"/>
            <a:ext cx="3333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lang="ru-RU" sz="3600" b="1" kern="10">
              <a:ln w="222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411" name="WordArt 27"/>
          <p:cNvSpPr>
            <a:spLocks noChangeArrowheads="1" noChangeShapeType="1" noTextEdit="1"/>
          </p:cNvSpPr>
          <p:nvPr/>
        </p:nvSpPr>
        <p:spPr bwMode="auto">
          <a:xfrm>
            <a:off x="6732588" y="2781300"/>
            <a:ext cx="457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Cl</a:t>
            </a:r>
            <a:endParaRPr lang="ru-RU" sz="3600" b="1" kern="10">
              <a:ln w="222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>
            <a:off x="5940425" y="3068638"/>
            <a:ext cx="504825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15" name="AutoShape 3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0" y="1844675"/>
            <a:ext cx="900113" cy="288925"/>
          </a:xfrm>
          <a:prstGeom prst="actionButtonBeginning">
            <a:avLst/>
          </a:prstGeom>
          <a:gradFill rotWithShape="1">
            <a:gsLst>
              <a:gs pos="0">
                <a:schemeClr val="bg1">
                  <a:gamma/>
                  <a:shade val="85098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5098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16" name="AutoShape 3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2133600"/>
            <a:ext cx="900113" cy="287338"/>
          </a:xfrm>
          <a:prstGeom prst="actionButtonForwardNext">
            <a:avLst/>
          </a:prstGeom>
          <a:gradFill rotWithShape="1">
            <a:gsLst>
              <a:gs pos="0">
                <a:schemeClr val="bg1">
                  <a:gamma/>
                  <a:shade val="75686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568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6417" name="AutoShape 3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2420938"/>
            <a:ext cx="900113" cy="287337"/>
          </a:xfrm>
          <a:prstGeom prst="actionButtonBackPrevious">
            <a:avLst/>
          </a:prstGeom>
          <a:gradFill rotWithShape="1">
            <a:gsLst>
              <a:gs pos="0">
                <a:schemeClr val="bg1">
                  <a:gamma/>
                  <a:shade val="8274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274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18" name="AutoShape 3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2708275"/>
            <a:ext cx="900113" cy="288925"/>
          </a:xfrm>
          <a:prstGeom prst="actionButtonEnd">
            <a:avLst/>
          </a:prstGeom>
          <a:gradFill rotWithShape="1">
            <a:gsLst>
              <a:gs pos="0">
                <a:schemeClr val="bg1">
                  <a:gamma/>
                  <a:shade val="71373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137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4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8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0" grpId="0" animBg="1"/>
      <p:bldP spid="16391" grpId="0" animBg="1"/>
      <p:bldP spid="16392" grpId="0" animBg="1"/>
      <p:bldP spid="16393" grpId="0" animBg="1"/>
      <p:bldP spid="16394" grpId="0" animBg="1"/>
      <p:bldP spid="16395" grpId="0" animBg="1"/>
      <p:bldP spid="16396" grpId="0" animBg="1"/>
      <p:bldP spid="16397" grpId="0" animBg="1"/>
      <p:bldP spid="16398" grpId="0" animBg="1"/>
      <p:bldP spid="16399" grpId="0" animBg="1"/>
      <p:bldP spid="16400" grpId="0" animBg="1"/>
      <p:bldP spid="16401" grpId="0" animBg="1"/>
      <p:bldP spid="16410" grpId="0" animBg="1"/>
      <p:bldP spid="164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ru-RU" sz="4000" dirty="0">
                <a:solidFill>
                  <a:schemeClr val="accent3"/>
                </a:solidFill>
                <a:latin typeface="Arial Black" pitchFamily="34" charset="0"/>
              </a:rPr>
              <a:t>Кислоты в </a:t>
            </a:r>
            <a:r>
              <a:rPr lang="ru-RU" sz="4000" dirty="0" smtClean="0">
                <a:solidFill>
                  <a:schemeClr val="accent3"/>
                </a:solidFill>
                <a:latin typeface="Arial Black" pitchFamily="34" charset="0"/>
              </a:rPr>
              <a:t>природе</a:t>
            </a:r>
            <a:endParaRPr lang="ru-RU" sz="4000" dirty="0">
              <a:solidFill>
                <a:schemeClr val="accent3"/>
              </a:solidFill>
              <a:latin typeface="Arial Black" pitchFamily="34" charset="0"/>
            </a:endParaRPr>
          </a:p>
        </p:txBody>
      </p:sp>
      <p:pic>
        <p:nvPicPr>
          <p:cNvPr id="13317" name="Picture 5" descr="gro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2590800" cy="2590800"/>
          </a:xfrm>
          <a:prstGeom prst="rect">
            <a:avLst/>
          </a:prstGeom>
          <a:noFill/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28600" y="914400"/>
            <a:ext cx="58324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atin typeface="Arial Black" pitchFamily="34" charset="0"/>
              </a:rPr>
              <a:t>Углекислый газ при растворении дает 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latin typeface="Arial Black" pitchFamily="34" charset="0"/>
              </a:rPr>
              <a:t>раствор слабой угольной кислоты</a:t>
            </a:r>
          </a:p>
          <a:p>
            <a:endParaRPr lang="ru-RU" sz="2000" b="1" dirty="0">
              <a:latin typeface="Arial Black" pitchFamily="34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429000" y="3048000"/>
            <a:ext cx="543401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atin typeface="Arial Black" pitchFamily="34" charset="0"/>
              </a:rPr>
              <a:t>Азотная кислота может находиться 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latin typeface="Arial Black" pitchFamily="34" charset="0"/>
              </a:rPr>
              <a:t>в дождевой воде после грозы.</a:t>
            </a:r>
          </a:p>
          <a:p>
            <a:endParaRPr lang="ru-RU" sz="2000" b="1" dirty="0">
              <a:latin typeface="Arial Black" pitchFamily="34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28600" y="4784725"/>
            <a:ext cx="6503988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atin typeface="Arial Black" pitchFamily="34" charset="0"/>
              </a:rPr>
              <a:t>Сернистый газ, образовавшийся при 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latin typeface="Arial Black" pitchFamily="34" charset="0"/>
              </a:rPr>
              <a:t>извержении вулканов и сгорании топлива, 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latin typeface="Arial Black" pitchFamily="34" charset="0"/>
              </a:rPr>
              <a:t>окисляясь на воздухе и взаимодействуя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latin typeface="Arial Black" pitchFamily="34" charset="0"/>
              </a:rPr>
              <a:t> с парами воды, дает серную кислоту</a:t>
            </a:r>
          </a:p>
          <a:p>
            <a:endParaRPr lang="ru-RU" sz="2000" b="1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000108"/>
            <a:ext cx="2714643" cy="203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357418"/>
            <a:ext cx="2500298" cy="238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8229600" cy="111283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3"/>
                </a:solidFill>
              </a:rPr>
              <a:t>Кислоты в животном мире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857620" y="5357826"/>
            <a:ext cx="48529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>
                <a:latin typeface="Arial Rounded MT Bold" pitchFamily="34" charset="0"/>
              </a:rPr>
              <a:t>Тропический паук </a:t>
            </a:r>
            <a:r>
              <a:rPr lang="ru-RU" sz="2000" i="1" dirty="0" err="1">
                <a:latin typeface="Arial Rounded MT Bold" pitchFamily="34" charset="0"/>
              </a:rPr>
              <a:t>педипальпида</a:t>
            </a:r>
            <a:r>
              <a:rPr lang="ru-RU" sz="2000" dirty="0">
                <a:latin typeface="Arial Rounded MT Bold" pitchFamily="34" charset="0"/>
              </a:rPr>
              <a:t> </a:t>
            </a:r>
          </a:p>
          <a:p>
            <a:r>
              <a:rPr lang="ru-RU" sz="2000" dirty="0">
                <a:latin typeface="Arial Rounded MT Bold" pitchFamily="34" charset="0"/>
              </a:rPr>
              <a:t>стреляет во врагов струйкой жидкости, </a:t>
            </a:r>
          </a:p>
          <a:p>
            <a:r>
              <a:rPr lang="ru-RU" sz="2000" dirty="0">
                <a:latin typeface="Arial Rounded MT Bold" pitchFamily="34" charset="0"/>
              </a:rPr>
              <a:t>содержащей 84% </a:t>
            </a:r>
            <a:r>
              <a:rPr lang="ru-RU" sz="2000" i="1" dirty="0">
                <a:latin typeface="Arial Rounded MT Bold" pitchFamily="34" charset="0"/>
              </a:rPr>
              <a:t>уксусной кислоты</a:t>
            </a:r>
            <a:r>
              <a:rPr lang="ru-RU" sz="2000" dirty="0">
                <a:latin typeface="Arial Rounded MT Bold" pitchFamily="34" charset="0"/>
              </a:rPr>
              <a:t>.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57158" y="3214686"/>
            <a:ext cx="3505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/>
              <a:t>Голожаберные моллюски в порядке самообороны выстреливают парами серной кислоты</a:t>
            </a:r>
          </a:p>
          <a:p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124200" y="1219200"/>
            <a:ext cx="571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b="1">
              <a:solidFill>
                <a:schemeClr val="accent2"/>
              </a:solidFill>
            </a:endParaRPr>
          </a:p>
        </p:txBody>
      </p:sp>
      <p:pic>
        <p:nvPicPr>
          <p:cNvPr id="9224" name="Picture 8" descr="murav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2811463" cy="1828800"/>
          </a:xfrm>
          <a:prstGeom prst="rect">
            <a:avLst/>
          </a:prstGeom>
          <a:noFill/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00636"/>
            <a:ext cx="2819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352800" y="1219200"/>
            <a:ext cx="518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786182" y="1142984"/>
            <a:ext cx="474572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/>
              <a:t>Есть в муравьях и крапиве невинная,</a:t>
            </a:r>
          </a:p>
          <a:p>
            <a:r>
              <a:rPr lang="ru-RU" sz="2000" dirty="0"/>
              <a:t>С пользой для нас – кислота муравьиная.</a:t>
            </a:r>
          </a:p>
          <a:p>
            <a:r>
              <a:rPr lang="ru-RU" sz="2000" dirty="0"/>
              <a:t>Жжет она кожу, но есть в ней и прок – </a:t>
            </a:r>
          </a:p>
          <a:p>
            <a:r>
              <a:rPr lang="ru-RU" sz="2000" dirty="0"/>
              <a:t>Ваш ревматизм она вылечит в срок.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714620"/>
            <a:ext cx="2143140" cy="241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4000" b="1" dirty="0">
                <a:solidFill>
                  <a:schemeClr val="accent3"/>
                </a:solidFill>
              </a:rPr>
              <a:t>Кислоты в растительном мире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214678" y="4143380"/>
            <a:ext cx="6069013" cy="2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ru-RU" b="1" dirty="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400" dirty="0"/>
              <a:t>Мухоморы в качестве ядовитых токсинов «используют» </a:t>
            </a:r>
            <a:r>
              <a:rPr lang="ru-RU" sz="2400" dirty="0" err="1"/>
              <a:t>иботеновую</a:t>
            </a:r>
            <a:r>
              <a:rPr lang="ru-RU" sz="2400" dirty="0"/>
              <a:t> кислоту. Это вещество так ядовито, что мухомору незачем прятаться.</a:t>
            </a:r>
            <a:r>
              <a:rPr lang="ru-RU" sz="2400" b="1" dirty="0"/>
              <a:t> </a:t>
            </a:r>
          </a:p>
          <a:p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214282" y="1643050"/>
            <a:ext cx="47180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/>
              <a:t>Лишайники выделяют кислоты, </a:t>
            </a:r>
          </a:p>
          <a:p>
            <a:r>
              <a:rPr lang="ru-RU" sz="2400" dirty="0"/>
              <a:t>которые разрушают </a:t>
            </a:r>
          </a:p>
          <a:p>
            <a:r>
              <a:rPr lang="ru-RU" sz="2400" dirty="0"/>
              <a:t>горные породы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142984"/>
            <a:ext cx="3643338" cy="220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929066"/>
            <a:ext cx="2714644" cy="266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828</TotalTime>
  <Words>1221</Words>
  <Application>Microsoft Office PowerPoint</Application>
  <PresentationFormat>Экран (4:3)</PresentationFormat>
  <Paragraphs>325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Метро</vt:lpstr>
      <vt:lpstr>МБОУ Средняя Общеобразовательная Школа №3                                                                                       г. Чехов</vt:lpstr>
      <vt:lpstr>Основные классы неорганических соединений  </vt:lpstr>
      <vt:lpstr>Классификация неорганических веществ</vt:lpstr>
      <vt:lpstr>Игра «Что лишнее?»</vt:lpstr>
      <vt:lpstr>Распределите формулы известных вам веществ  по классам в таблицу.</vt:lpstr>
      <vt:lpstr>КИСЛОТЫ – это сложные вещества,  состоящие из атомов водорода и кислотных остатков.</vt:lpstr>
      <vt:lpstr>Кислоты в природе</vt:lpstr>
      <vt:lpstr>Кислоты в животном мире</vt:lpstr>
      <vt:lpstr>Кислоты в растительном мире</vt:lpstr>
      <vt:lpstr>Презентация PowerPoint</vt:lpstr>
      <vt:lpstr>Кислоты в организме человека</vt:lpstr>
      <vt:lpstr>КИСЛОТЫ СОДЕРЖАТСЯ В ОРГАНИЗМЕ ЧЕЛОВЕКА</vt:lpstr>
      <vt:lpstr>Физические свойства кислот</vt:lpstr>
      <vt:lpstr>Правила техники безопасности  при работе с кислотами.</vt:lpstr>
      <vt:lpstr>Разбавление кислот</vt:lpstr>
      <vt:lpstr>ДЕЙСТВИЕ КИСЛОТ НА ИНДИКАТОРЫ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«Крестики – нолики»   </vt:lpstr>
      <vt:lpstr>Тест по теме  «КИСЛОТЫ»</vt:lpstr>
      <vt:lpstr>1. Выберите группу веществ, в которой указаны только формулы кислот.</vt:lpstr>
      <vt:lpstr>2. Выберите группу, в которой указаны формулы только кислородсодержащих кислот </vt:lpstr>
      <vt:lpstr>      3. Выберите группу, в которой указаны формулы только одноосновных кислот</vt:lpstr>
      <vt:lpstr>4. Под действием растворов кислот лакмус синий становится: </vt:lpstr>
      <vt:lpstr>5. Формула H2SO3 соответствует кислоте :  </vt:lpstr>
      <vt:lpstr>6. При разбавлении кислоты: </vt:lpstr>
      <vt:lpstr>Презентация PowerPoint</vt:lpstr>
      <vt:lpstr>Составление формулы оксида соответствующего кислоте. </vt:lpstr>
      <vt:lpstr>Презентация PowerPoint</vt:lpstr>
      <vt:lpstr>Вывод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Даша</dc:creator>
  <cp:lastModifiedBy>Алла</cp:lastModifiedBy>
  <cp:revision>91</cp:revision>
  <dcterms:created xsi:type="dcterms:W3CDTF">2011-09-25T11:04:05Z</dcterms:created>
  <dcterms:modified xsi:type="dcterms:W3CDTF">2014-01-07T22:29:47Z</dcterms:modified>
</cp:coreProperties>
</file>