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87" r:id="rId5"/>
    <p:sldId id="288" r:id="rId6"/>
    <p:sldId id="269" r:id="rId7"/>
    <p:sldId id="270" r:id="rId8"/>
    <p:sldId id="286" r:id="rId9"/>
    <p:sldId id="271" r:id="rId10"/>
    <p:sldId id="272" r:id="rId11"/>
    <p:sldId id="275" r:id="rId12"/>
    <p:sldId id="273" r:id="rId13"/>
    <p:sldId id="274" r:id="rId14"/>
    <p:sldId id="277" r:id="rId15"/>
    <p:sldId id="278" r:id="rId16"/>
    <p:sldId id="279" r:id="rId17"/>
    <p:sldId id="282" r:id="rId18"/>
    <p:sldId id="283" r:id="rId19"/>
    <p:sldId id="280" r:id="rId20"/>
    <p:sldId id="285" r:id="rId21"/>
    <p:sldId id="281" r:id="rId22"/>
    <p:sldId id="284" r:id="rId23"/>
    <p:sldId id="289" r:id="rId24"/>
    <p:sldId id="259" r:id="rId25"/>
  </p:sldIdLst>
  <p:sldSz cx="9504363" cy="5143500"/>
  <p:notesSz cx="6858000" cy="9144000"/>
  <p:defaultTextStyle>
    <a:defPPr>
      <a:defRPr lang="ru-RU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5222"/>
    <a:srgbClr val="AEF30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9" autoAdjust="0"/>
    <p:restoredTop sz="94663" autoAdjust="0"/>
  </p:normalViewPr>
  <p:slideViewPr>
    <p:cSldViewPr>
      <p:cViewPr>
        <p:scale>
          <a:sx n="100" d="100"/>
          <a:sy n="100" d="100"/>
        </p:scale>
        <p:origin x="-72" y="600"/>
      </p:cViewPr>
      <p:guideLst>
        <p:guide orient="horz" pos="1620"/>
        <p:guide pos="29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A8C435-3FA1-4276-9046-18D06FD16EAF}" type="doc">
      <dgm:prSet loTypeId="urn:microsoft.com/office/officeart/2005/8/layout/vList3" loCatId="list" qsTypeId="urn:microsoft.com/office/officeart/2005/8/quickstyle/3d1" qsCatId="3D" csTypeId="urn:microsoft.com/office/officeart/2005/8/colors/colorful1" csCatId="colorful" phldr="1"/>
      <dgm:spPr/>
    </dgm:pt>
    <dgm:pt modelId="{FA540927-9DB8-45BE-A38A-AE2D27440923}">
      <dgm:prSet/>
      <dgm:spPr/>
      <dgm:t>
        <a:bodyPr/>
        <a:lstStyle/>
        <a:p>
          <a:r>
            <a:rPr lang="ru-RU" b="1" i="1" u="sng" dirty="0" smtClean="0">
              <a:latin typeface="Cambria" pitchFamily="18" charset="0"/>
            </a:rPr>
            <a:t>Гипотеза:</a:t>
          </a:r>
        </a:p>
        <a:p>
          <a:r>
            <a:rPr lang="ru-RU" dirty="0" smtClean="0">
              <a:latin typeface="Cambria" pitchFamily="18" charset="0"/>
            </a:rPr>
            <a:t>В микрорайоне Звездное существуют очаги повышенного радиационного фона</a:t>
          </a:r>
          <a:endParaRPr lang="ru-RU" dirty="0"/>
        </a:p>
      </dgm:t>
    </dgm:pt>
    <dgm:pt modelId="{A10D369E-7392-4DD1-B6BA-FAAAD9445824}" type="parTrans" cxnId="{9D7F895F-6596-4433-9D5C-DA7DFED4139C}">
      <dgm:prSet/>
      <dgm:spPr/>
      <dgm:t>
        <a:bodyPr/>
        <a:lstStyle/>
        <a:p>
          <a:endParaRPr lang="ru-RU"/>
        </a:p>
      </dgm:t>
    </dgm:pt>
    <dgm:pt modelId="{94C2EE8D-9A86-4424-A124-EBAE62EE40FF}" type="sibTrans" cxnId="{9D7F895F-6596-4433-9D5C-DA7DFED4139C}">
      <dgm:prSet/>
      <dgm:spPr/>
      <dgm:t>
        <a:bodyPr/>
        <a:lstStyle/>
        <a:p>
          <a:endParaRPr lang="ru-RU"/>
        </a:p>
      </dgm:t>
    </dgm:pt>
    <dgm:pt modelId="{A21CB756-3FF6-47BB-B914-E55DBD541F42}">
      <dgm:prSet phldrT="[Текст]"/>
      <dgm:spPr/>
      <dgm:t>
        <a:bodyPr/>
        <a:lstStyle/>
        <a:p>
          <a:r>
            <a:rPr lang="ru-RU" b="1" i="1" u="sng" dirty="0" smtClean="0">
              <a:latin typeface="Cambria" pitchFamily="18" charset="0"/>
            </a:rPr>
            <a:t>Результаты наблюдений: </a:t>
          </a:r>
        </a:p>
        <a:p>
          <a:r>
            <a:rPr lang="ru-RU" dirty="0" smtClean="0">
              <a:latin typeface="Cambria" pitchFamily="18" charset="0"/>
            </a:rPr>
            <a:t>Показания дозиметра не превышают допустимой нормы (25 – 30 </a:t>
          </a:r>
          <a:r>
            <a:rPr lang="ru-RU" dirty="0" err="1" smtClean="0">
              <a:latin typeface="Cambria" pitchFamily="18" charset="0"/>
            </a:rPr>
            <a:t>мкР</a:t>
          </a:r>
          <a:r>
            <a:rPr lang="ru-RU" dirty="0" smtClean="0">
              <a:latin typeface="Cambria" pitchFamily="18" charset="0"/>
            </a:rPr>
            <a:t>/ч)</a:t>
          </a:r>
          <a:endParaRPr lang="ru-RU" dirty="0"/>
        </a:p>
      </dgm:t>
    </dgm:pt>
    <dgm:pt modelId="{68C4574E-7CE8-4FEE-A3A2-C066748DF8FF}" type="parTrans" cxnId="{F43332E1-2052-49C8-8E5D-FE5E23ED2F5A}">
      <dgm:prSet/>
      <dgm:spPr/>
      <dgm:t>
        <a:bodyPr/>
        <a:lstStyle/>
        <a:p>
          <a:endParaRPr lang="ru-RU"/>
        </a:p>
      </dgm:t>
    </dgm:pt>
    <dgm:pt modelId="{7D85F8AF-59FC-4ECB-8BC3-57C5D29C451F}" type="sibTrans" cxnId="{F43332E1-2052-49C8-8E5D-FE5E23ED2F5A}">
      <dgm:prSet/>
      <dgm:spPr/>
      <dgm:t>
        <a:bodyPr/>
        <a:lstStyle/>
        <a:p>
          <a:endParaRPr lang="ru-RU"/>
        </a:p>
      </dgm:t>
    </dgm:pt>
    <dgm:pt modelId="{559CE7FE-C994-43BD-9B8C-D2EA334A4ACD}" type="pres">
      <dgm:prSet presAssocID="{6FA8C435-3FA1-4276-9046-18D06FD16EAF}" presName="linearFlow" presStyleCnt="0">
        <dgm:presLayoutVars>
          <dgm:dir/>
          <dgm:resizeHandles val="exact"/>
        </dgm:presLayoutVars>
      </dgm:prSet>
      <dgm:spPr/>
    </dgm:pt>
    <dgm:pt modelId="{51DBBD6D-1149-4803-B4AC-1A3D122F5634}" type="pres">
      <dgm:prSet presAssocID="{FA540927-9DB8-45BE-A38A-AE2D27440923}" presName="composite" presStyleCnt="0"/>
      <dgm:spPr/>
    </dgm:pt>
    <dgm:pt modelId="{EB6BC73F-1628-4F96-97FB-AEF443D0A7CA}" type="pres">
      <dgm:prSet presAssocID="{FA540927-9DB8-45BE-A38A-AE2D27440923}" presName="imgShp" presStyleLbl="fgImgPlace1" presStyleIdx="0" presStyleCnt="2" custLinFactNeighborX="-29954" custLinFactNeighborY="-2"/>
      <dgm:spPr>
        <a:blipFill rotWithShape="0">
          <a:blip xmlns:r="http://schemas.openxmlformats.org/officeDocument/2006/relationships" r:embed="rId1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a:blipFill>
      </dgm:spPr>
    </dgm:pt>
    <dgm:pt modelId="{6BBE3209-D92A-4319-AC59-4494CD326DB2}" type="pres">
      <dgm:prSet presAssocID="{FA540927-9DB8-45BE-A38A-AE2D27440923}" presName="txShp" presStyleLbl="node1" presStyleIdx="0" presStyleCnt="2" custScaleX="123511" custLinFactNeighborX="2641" custLinFactNeighborY="-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66156C-35A1-4194-B1C5-6E8AA60D2D0F}" type="pres">
      <dgm:prSet presAssocID="{94C2EE8D-9A86-4424-A124-EBAE62EE40FF}" presName="spacing" presStyleCnt="0"/>
      <dgm:spPr/>
    </dgm:pt>
    <dgm:pt modelId="{70E0D77D-770F-4A2B-8FB1-0D40044ED9C9}" type="pres">
      <dgm:prSet presAssocID="{A21CB756-3FF6-47BB-B914-E55DBD541F42}" presName="composite" presStyleCnt="0"/>
      <dgm:spPr/>
    </dgm:pt>
    <dgm:pt modelId="{F7E92261-2FED-4375-859B-86541518EC51}" type="pres">
      <dgm:prSet presAssocID="{A21CB756-3FF6-47BB-B914-E55DBD541F42}" presName="imgShp" presStyleLbl="fgImgPlace1" presStyleIdx="1" presStyleCnt="2" custLinFactNeighborX="-27940" custLinFactNeighborY="-15682"/>
      <dgm:spPr>
        <a:blipFill rotWithShape="0">
          <a:blip xmlns:r="http://schemas.openxmlformats.org/officeDocument/2006/relationships"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a:blipFill>
      </dgm:spPr>
    </dgm:pt>
    <dgm:pt modelId="{5D32F353-4943-433F-AFC4-4E6364CD9280}" type="pres">
      <dgm:prSet presAssocID="{A21CB756-3FF6-47BB-B914-E55DBD541F42}" presName="txShp" presStyleLbl="node1" presStyleIdx="1" presStyleCnt="2" custScaleX="121677" custLinFactNeighborX="2620" custLinFactNeighborY="-156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7F895F-6596-4433-9D5C-DA7DFED4139C}" srcId="{6FA8C435-3FA1-4276-9046-18D06FD16EAF}" destId="{FA540927-9DB8-45BE-A38A-AE2D27440923}" srcOrd="0" destOrd="0" parTransId="{A10D369E-7392-4DD1-B6BA-FAAAD9445824}" sibTransId="{94C2EE8D-9A86-4424-A124-EBAE62EE40FF}"/>
    <dgm:cxn modelId="{43AF579B-C6CC-42E8-ADE6-F4954EACA855}" type="presOf" srcId="{A21CB756-3FF6-47BB-B914-E55DBD541F42}" destId="{5D32F353-4943-433F-AFC4-4E6364CD9280}" srcOrd="0" destOrd="0" presId="urn:microsoft.com/office/officeart/2005/8/layout/vList3"/>
    <dgm:cxn modelId="{86337AC1-D948-43AB-A49E-064D7B329C04}" type="presOf" srcId="{6FA8C435-3FA1-4276-9046-18D06FD16EAF}" destId="{559CE7FE-C994-43BD-9B8C-D2EA334A4ACD}" srcOrd="0" destOrd="0" presId="urn:microsoft.com/office/officeart/2005/8/layout/vList3"/>
    <dgm:cxn modelId="{E0BF992E-DDBD-4C09-8076-713F438A7B94}" type="presOf" srcId="{FA540927-9DB8-45BE-A38A-AE2D27440923}" destId="{6BBE3209-D92A-4319-AC59-4494CD326DB2}" srcOrd="0" destOrd="0" presId="urn:microsoft.com/office/officeart/2005/8/layout/vList3"/>
    <dgm:cxn modelId="{F43332E1-2052-49C8-8E5D-FE5E23ED2F5A}" srcId="{6FA8C435-3FA1-4276-9046-18D06FD16EAF}" destId="{A21CB756-3FF6-47BB-B914-E55DBD541F42}" srcOrd="1" destOrd="0" parTransId="{68C4574E-7CE8-4FEE-A3A2-C066748DF8FF}" sibTransId="{7D85F8AF-59FC-4ECB-8BC3-57C5D29C451F}"/>
    <dgm:cxn modelId="{EB6074CF-3AB4-4453-96B2-14477A046519}" type="presParOf" srcId="{559CE7FE-C994-43BD-9B8C-D2EA334A4ACD}" destId="{51DBBD6D-1149-4803-B4AC-1A3D122F5634}" srcOrd="0" destOrd="0" presId="urn:microsoft.com/office/officeart/2005/8/layout/vList3"/>
    <dgm:cxn modelId="{2D92778F-17C1-432C-98B9-0EBCC28214A3}" type="presParOf" srcId="{51DBBD6D-1149-4803-B4AC-1A3D122F5634}" destId="{EB6BC73F-1628-4F96-97FB-AEF443D0A7CA}" srcOrd="0" destOrd="0" presId="urn:microsoft.com/office/officeart/2005/8/layout/vList3"/>
    <dgm:cxn modelId="{0C0E424F-ADD6-4D38-8121-1A5D38C32C5D}" type="presParOf" srcId="{51DBBD6D-1149-4803-B4AC-1A3D122F5634}" destId="{6BBE3209-D92A-4319-AC59-4494CD326DB2}" srcOrd="1" destOrd="0" presId="urn:microsoft.com/office/officeart/2005/8/layout/vList3"/>
    <dgm:cxn modelId="{9EBF4DCD-4685-4636-9141-7F73EA52E582}" type="presParOf" srcId="{559CE7FE-C994-43BD-9B8C-D2EA334A4ACD}" destId="{BF66156C-35A1-4194-B1C5-6E8AA60D2D0F}" srcOrd="1" destOrd="0" presId="urn:microsoft.com/office/officeart/2005/8/layout/vList3"/>
    <dgm:cxn modelId="{669037FE-DA14-4692-89CC-2233E554091C}" type="presParOf" srcId="{559CE7FE-C994-43BD-9B8C-D2EA334A4ACD}" destId="{70E0D77D-770F-4A2B-8FB1-0D40044ED9C9}" srcOrd="2" destOrd="0" presId="urn:microsoft.com/office/officeart/2005/8/layout/vList3"/>
    <dgm:cxn modelId="{F1580DD9-CDAF-45B9-8CF3-7F52A1F7D529}" type="presParOf" srcId="{70E0D77D-770F-4A2B-8FB1-0D40044ED9C9}" destId="{F7E92261-2FED-4375-859B-86541518EC51}" srcOrd="0" destOrd="0" presId="urn:microsoft.com/office/officeart/2005/8/layout/vList3"/>
    <dgm:cxn modelId="{E0DEEBD9-4D44-4D29-B7DB-0E5F02A552A6}" type="presParOf" srcId="{70E0D77D-770F-4A2B-8FB1-0D40044ED9C9}" destId="{5D32F353-4943-433F-AFC4-4E6364CD928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BE3209-D92A-4319-AC59-4494CD326DB2}">
      <dsp:nvSpPr>
        <dsp:cNvPr id="0" name=""/>
        <dsp:cNvSpPr/>
      </dsp:nvSpPr>
      <dsp:spPr>
        <a:xfrm rot="10800000">
          <a:off x="936120" y="0"/>
          <a:ext cx="6564943" cy="1576761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5308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u="sng" kern="1200" dirty="0" smtClean="0">
              <a:latin typeface="Cambria" pitchFamily="18" charset="0"/>
            </a:rPr>
            <a:t>Гипотеза: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Cambria" pitchFamily="18" charset="0"/>
            </a:rPr>
            <a:t>В микрорайоне Звездное существуют очаги повышенного радиационного фона</a:t>
          </a:r>
          <a:endParaRPr lang="ru-RU" sz="2300" kern="1200" dirty="0"/>
        </a:p>
      </dsp:txBody>
      <dsp:txXfrm rot="10800000">
        <a:off x="936120" y="0"/>
        <a:ext cx="6564943" cy="1576761"/>
      </dsp:txXfrm>
    </dsp:sp>
    <dsp:sp modelId="{EB6BC73F-1628-4F96-97FB-AEF443D0A7CA}">
      <dsp:nvSpPr>
        <dsp:cNvPr id="0" name=""/>
        <dsp:cNvSpPr/>
      </dsp:nvSpPr>
      <dsp:spPr>
        <a:xfrm>
          <a:off x="159897" y="0"/>
          <a:ext cx="1576761" cy="1576761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D32F353-4943-433F-AFC4-4E6364CD9280}">
      <dsp:nvSpPr>
        <dsp:cNvPr id="0" name=""/>
        <dsp:cNvSpPr/>
      </dsp:nvSpPr>
      <dsp:spPr>
        <a:xfrm rot="10800000">
          <a:off x="1008115" y="1800193"/>
          <a:ext cx="6467461" cy="1576761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5308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u="sng" kern="1200" dirty="0" smtClean="0">
              <a:latin typeface="Cambria" pitchFamily="18" charset="0"/>
            </a:rPr>
            <a:t>Результаты наблюдений: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Cambria" pitchFamily="18" charset="0"/>
            </a:rPr>
            <a:t>Показания дозиметра не превышают допустимой нормы (25 – 30 </a:t>
          </a:r>
          <a:r>
            <a:rPr lang="ru-RU" sz="2300" kern="1200" dirty="0" err="1" smtClean="0">
              <a:latin typeface="Cambria" pitchFamily="18" charset="0"/>
            </a:rPr>
            <a:t>мкР</a:t>
          </a:r>
          <a:r>
            <a:rPr lang="ru-RU" sz="2300" kern="1200" dirty="0" smtClean="0">
              <a:latin typeface="Cambria" pitchFamily="18" charset="0"/>
            </a:rPr>
            <a:t>/ч)</a:t>
          </a:r>
          <a:endParaRPr lang="ru-RU" sz="2300" kern="1200" dirty="0"/>
        </a:p>
      </dsp:txBody>
      <dsp:txXfrm rot="10800000">
        <a:off x="1008115" y="1800193"/>
        <a:ext cx="6467461" cy="1576761"/>
      </dsp:txXfrm>
    </dsp:sp>
    <dsp:sp modelId="{F7E92261-2FED-4375-859B-86541518EC51}">
      <dsp:nvSpPr>
        <dsp:cNvPr id="0" name=""/>
        <dsp:cNvSpPr/>
      </dsp:nvSpPr>
      <dsp:spPr>
        <a:xfrm>
          <a:off x="216023" y="1800193"/>
          <a:ext cx="1576761" cy="1576761"/>
        </a:xfrm>
        <a:prstGeom prst="ellipse">
          <a:avLst/>
        </a:prstGeom>
        <a:blipFill rotWithShape="0">
          <a:blip xmlns:r="http://schemas.openxmlformats.org/officeDocument/2006/relationships"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2827" y="1597821"/>
            <a:ext cx="8078709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5655" y="2914650"/>
            <a:ext cx="6653054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D81B4-EB24-4FB3-8FEB-2240B1BCE580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20595-C609-4485-9ABC-8222736342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50CEA-D1FA-4DE9-A271-06523CF55D98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92104-2315-4F9B-8D3A-1B3963704F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0663" y="205979"/>
            <a:ext cx="2138482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5218" y="205979"/>
            <a:ext cx="6257039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07921-5DD2-4A9B-B5D5-AB04CFCBD67E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4EF2A-8105-4A61-93B1-092799AF34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DB551-9F59-470A-BB56-04318333C131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30BF4-7AB1-4539-BA97-56B079B876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0779" y="3305176"/>
            <a:ext cx="8078709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0779" y="2180035"/>
            <a:ext cx="8078709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AB316-493E-4702-8D43-C54855890AF4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F1D5F-8341-4EA6-9BCC-51F97CF860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5218" y="1200151"/>
            <a:ext cx="419776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31385" y="1200151"/>
            <a:ext cx="419776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EA2C4-49B2-4BAC-855F-E6BCFE0BD34D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89C97-0DB0-47FC-8993-AFA2182E44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5218" y="1151335"/>
            <a:ext cx="4199411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1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2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218" y="1631156"/>
            <a:ext cx="4199411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28087" y="1151335"/>
            <a:ext cx="4201060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1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2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828087" y="1631156"/>
            <a:ext cx="420106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88BE5-833D-408D-82B2-C05E48DCA7A4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E56D4-D0B7-4059-95B9-E6A40A8F6E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65E28-2B57-4D7B-864D-5229106C1AA2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3B800-2AD0-40ED-B145-A5D898D2F0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A1EF3-0FBA-4DD9-B0E4-A0BCA17CFAD3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2C34D-996D-48F0-A12C-F327C6EFC7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220" y="204787"/>
            <a:ext cx="3126870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5942" y="204790"/>
            <a:ext cx="531320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5220" y="1076328"/>
            <a:ext cx="3126870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61" indent="0">
              <a:buNone/>
              <a:defRPr sz="1200"/>
            </a:lvl2pPr>
            <a:lvl3pPr marL="914321" indent="0">
              <a:buNone/>
              <a:defRPr sz="1000"/>
            </a:lvl3pPr>
            <a:lvl4pPr marL="1371482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3F06C-2C3E-4C56-A443-D40FE3422BF1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57459-9D83-4874-ACBD-FA3DE89267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2922" y="3600450"/>
            <a:ext cx="5702618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62922" y="459581"/>
            <a:ext cx="5702618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1" indent="0">
              <a:buNone/>
              <a:defRPr sz="2800"/>
            </a:lvl2pPr>
            <a:lvl3pPr marL="914321" indent="0">
              <a:buNone/>
              <a:defRPr sz="2400"/>
            </a:lvl3pPr>
            <a:lvl4pPr marL="1371482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62922" y="4025504"/>
            <a:ext cx="5702618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61" indent="0">
              <a:buNone/>
              <a:defRPr sz="1200"/>
            </a:lvl2pPr>
            <a:lvl3pPr marL="914321" indent="0">
              <a:buNone/>
              <a:defRPr sz="1000"/>
            </a:lvl3pPr>
            <a:lvl4pPr marL="1371482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9FAB2-F758-4F41-8C25-03D65356029F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AB459-194C-4956-AC97-D863DC3761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74663" y="206375"/>
            <a:ext cx="85550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74663" y="1200150"/>
            <a:ext cx="8555037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4663" y="4767263"/>
            <a:ext cx="2217737" cy="274637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 defTabSz="91432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A6065B-B75D-439E-8470-315714BB99C9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48025" y="4767263"/>
            <a:ext cx="3008313" cy="274637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 defTabSz="91432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11963" y="4767263"/>
            <a:ext cx="2217737" cy="274637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 defTabSz="91432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68003C-03D0-43CD-AD0D-699818BCDD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83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43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04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64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2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84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satom.ru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hyperlink" Target="http://www.ecocity.ru/iziskaniya/radiacionno-ecologicheskie-issledovaniya.html" TargetMode="External"/><Relationship Id="rId4" Type="http://schemas.openxmlformats.org/officeDocument/2006/relationships/hyperlink" Target="http://www.atomic-energy.ru/-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023989" y="1131590"/>
            <a:ext cx="7272809" cy="1750591"/>
          </a:xfrm>
        </p:spPr>
        <p:txBody>
          <a:bodyPr rtlCol="0"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defTabSz="914321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/>
                <a:solidFill>
                  <a:srgbClr val="92D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Book Antiqua" pitchFamily="18" charset="0"/>
              </a:rPr>
              <a:t/>
            </a:r>
            <a:br>
              <a:rPr lang="ru-RU" b="1" dirty="0" smtClean="0">
                <a:ln/>
                <a:solidFill>
                  <a:srgbClr val="92D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Book Antiqua" pitchFamily="18" charset="0"/>
              </a:rPr>
            </a:br>
            <a:r>
              <a:rPr lang="ru-RU" b="1" dirty="0" smtClean="0">
                <a:ln/>
                <a:solidFill>
                  <a:srgbClr val="AEF30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Book Antiqua" pitchFamily="18" charset="0"/>
              </a:rPr>
              <a:t>Радиационный фон</a:t>
            </a:r>
            <a:br>
              <a:rPr lang="ru-RU" b="1" dirty="0" smtClean="0">
                <a:ln/>
                <a:solidFill>
                  <a:srgbClr val="AEF30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Book Antiqua" pitchFamily="18" charset="0"/>
              </a:rPr>
            </a:br>
            <a:r>
              <a:rPr lang="ru-RU" b="1" dirty="0" smtClean="0">
                <a:ln/>
                <a:solidFill>
                  <a:srgbClr val="AEF30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Book Antiqua" pitchFamily="18" charset="0"/>
              </a:rPr>
              <a:t>микрорайона </a:t>
            </a:r>
            <a:br>
              <a:rPr lang="ru-RU" b="1" dirty="0" smtClean="0">
                <a:ln/>
                <a:solidFill>
                  <a:srgbClr val="AEF30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Book Antiqua" pitchFamily="18" charset="0"/>
              </a:rPr>
            </a:br>
            <a:r>
              <a:rPr lang="ru-RU" b="1" dirty="0" smtClean="0">
                <a:ln/>
                <a:solidFill>
                  <a:srgbClr val="AEF30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Book Antiqua" pitchFamily="18" charset="0"/>
              </a:rPr>
              <a:t>Звездное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b="1" dirty="0" smtClean="0">
                <a:ln/>
                <a:solidFill>
                  <a:schemeClr val="accent3"/>
                </a:solidFill>
              </a:rPr>
            </a:br>
            <a:endParaRPr lang="ru-RU" dirty="0"/>
          </a:p>
        </p:txBody>
      </p:sp>
      <p:sp>
        <p:nvSpPr>
          <p:cNvPr id="2051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600450" y="0"/>
            <a:ext cx="5903913" cy="1314450"/>
          </a:xfrm>
        </p:spPr>
        <p:txBody>
          <a:bodyPr/>
          <a:lstStyle/>
          <a:p>
            <a:pPr eaLnBrk="1" hangingPunct="1"/>
            <a:r>
              <a:rPr lang="ru-RU" sz="1600" smtClean="0">
                <a:solidFill>
                  <a:schemeClr val="bg1"/>
                </a:solidFill>
                <a:latin typeface="Cambria" pitchFamily="18" charset="0"/>
              </a:rPr>
              <a:t>Фестиваль педагогических идей</a:t>
            </a:r>
          </a:p>
          <a:p>
            <a:pPr eaLnBrk="1" hangingPunct="1"/>
            <a:r>
              <a:rPr lang="ru-RU" sz="1600" smtClean="0">
                <a:solidFill>
                  <a:schemeClr val="bg1"/>
                </a:solidFill>
                <a:latin typeface="Cambria" pitchFamily="18" charset="0"/>
              </a:rPr>
              <a:t> «Открытый урок»</a:t>
            </a:r>
          </a:p>
        </p:txBody>
      </p:sp>
      <p:sp>
        <p:nvSpPr>
          <p:cNvPr id="2052" name="Прямоугольник 5"/>
          <p:cNvSpPr>
            <a:spLocks noChangeArrowheads="1"/>
          </p:cNvSpPr>
          <p:nvPr/>
        </p:nvSpPr>
        <p:spPr bwMode="auto">
          <a:xfrm>
            <a:off x="4176713" y="3265488"/>
            <a:ext cx="5108575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1400">
              <a:solidFill>
                <a:schemeClr val="bg1"/>
              </a:solidFill>
              <a:latin typeface="Cambria" pitchFamily="18" charset="0"/>
            </a:endParaRPr>
          </a:p>
          <a:p>
            <a:pPr algn="ctr"/>
            <a:r>
              <a:rPr lang="ru-RU" sz="1400">
                <a:solidFill>
                  <a:schemeClr val="bg1"/>
                </a:solidFill>
                <a:latin typeface="Cambria" pitchFamily="18" charset="0"/>
              </a:rPr>
              <a:t>Учителя: </a:t>
            </a:r>
          </a:p>
          <a:p>
            <a:pPr algn="ctr"/>
            <a:r>
              <a:rPr lang="ru-RU" sz="1400">
                <a:solidFill>
                  <a:schemeClr val="bg1"/>
                </a:solidFill>
                <a:latin typeface="Cambria" pitchFamily="18" charset="0"/>
              </a:rPr>
              <a:t>Хохлова Ирина Галактионовна, учитель биологии</a:t>
            </a:r>
          </a:p>
          <a:p>
            <a:pPr algn="ctr"/>
            <a:r>
              <a:rPr lang="ru-RU" sz="1400">
                <a:solidFill>
                  <a:schemeClr val="bg1"/>
                </a:solidFill>
                <a:latin typeface="Cambria" pitchFamily="18" charset="0"/>
              </a:rPr>
              <a:t>Макарова Наталья Владимировна, учитель физики</a:t>
            </a:r>
          </a:p>
          <a:p>
            <a:pPr algn="ctr"/>
            <a:r>
              <a:rPr lang="ru-RU" sz="1400">
                <a:solidFill>
                  <a:schemeClr val="bg1"/>
                </a:solidFill>
                <a:latin typeface="Cambria" pitchFamily="18" charset="0"/>
              </a:rPr>
              <a:t>ГБОУ № 356 с углубленным изучением немецкого языка</a:t>
            </a:r>
          </a:p>
          <a:p>
            <a:pPr algn="ctr"/>
            <a:endParaRPr lang="ru-RU" sz="1400">
              <a:solidFill>
                <a:schemeClr val="bg1"/>
              </a:solidFill>
              <a:latin typeface="Cambria" pitchFamily="18" charset="0"/>
            </a:endParaRPr>
          </a:p>
          <a:p>
            <a:pPr algn="ctr"/>
            <a:r>
              <a:rPr lang="ru-RU" sz="1600">
                <a:solidFill>
                  <a:schemeClr val="bg1"/>
                </a:solidFill>
                <a:latin typeface="Cambria" pitchFamily="18" charset="0"/>
              </a:rPr>
              <a:t>Санкт-Петербург</a:t>
            </a:r>
          </a:p>
          <a:p>
            <a:pPr algn="ctr"/>
            <a:r>
              <a:rPr lang="ru-RU" sz="1600">
                <a:solidFill>
                  <a:schemeClr val="bg1"/>
                </a:solidFill>
                <a:latin typeface="Cambria" pitchFamily="18" charset="0"/>
              </a:rPr>
              <a:t>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3"/>
          <p:cNvSpPr>
            <a:spLocks noGrp="1"/>
          </p:cNvSpPr>
          <p:nvPr>
            <p:ph type="title"/>
          </p:nvPr>
        </p:nvSpPr>
        <p:spPr>
          <a:xfrm>
            <a:off x="0" y="268288"/>
            <a:ext cx="7993063" cy="85725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Радиация. Радиоактивнось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0363" y="1492250"/>
            <a:ext cx="4464050" cy="3167063"/>
          </a:xfrm>
          <a:solidFill>
            <a:srgbClr val="42522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marL="342870" indent="-342870" defTabSz="914321" eaLnBrk="1" fontAlgn="auto" hangingPunct="1">
              <a:spcAft>
                <a:spcPts val="0"/>
              </a:spcAft>
              <a:buFont typeface="Arial" pitchFamily="34" charset="0"/>
              <a:buBlip>
                <a:blip r:embed="rId3"/>
              </a:buBlip>
              <a:defRPr/>
            </a:pPr>
            <a:r>
              <a:rPr lang="ru-RU" sz="2800" dirty="0" smtClean="0">
                <a:latin typeface="Cambria" pitchFamily="18" charset="0"/>
              </a:rPr>
              <a:t>Способность самопроизвольно излучать:</a:t>
            </a:r>
          </a:p>
          <a:p>
            <a:pPr marL="742886" lvl="1" indent="-285725" defTabSz="914321" eaLnBrk="1" fontAlgn="auto" hangingPunct="1">
              <a:spcAft>
                <a:spcPts val="0"/>
              </a:spcAft>
              <a:buFont typeface="Arial" pitchFamily="34" charset="0"/>
              <a:buBlip>
                <a:blip r:embed="rId3"/>
              </a:buBlip>
              <a:defRPr/>
            </a:pPr>
            <a:r>
              <a:rPr lang="ru-RU" sz="2400" dirty="0" err="1" smtClean="0">
                <a:latin typeface="Cambria" pitchFamily="18" charset="0"/>
              </a:rPr>
              <a:t>α </a:t>
            </a:r>
            <a:r>
              <a:rPr lang="ru-RU" sz="2400" dirty="0" smtClean="0">
                <a:latin typeface="Cambria" pitchFamily="18" charset="0"/>
              </a:rPr>
              <a:t>– частицы (ядра </a:t>
            </a:r>
            <a:r>
              <a:rPr lang="en-US" sz="2400" baseline="30000" dirty="0" smtClean="0">
                <a:latin typeface="Cambria" pitchFamily="18" charset="0"/>
              </a:rPr>
              <a:t>4</a:t>
            </a:r>
            <a:r>
              <a:rPr lang="en-US" sz="2400" dirty="0" smtClean="0">
                <a:latin typeface="Cambria" pitchFamily="18" charset="0"/>
              </a:rPr>
              <a:t>He</a:t>
            </a:r>
            <a:r>
              <a:rPr lang="ru-RU" sz="2400" dirty="0" smtClean="0">
                <a:latin typeface="Cambria" pitchFamily="18" charset="0"/>
              </a:rPr>
              <a:t>)</a:t>
            </a:r>
          </a:p>
          <a:p>
            <a:pPr marL="742886" lvl="1" indent="-285725" defTabSz="914321" eaLnBrk="1" fontAlgn="auto" hangingPunct="1">
              <a:spcAft>
                <a:spcPts val="0"/>
              </a:spcAft>
              <a:buFont typeface="Arial" pitchFamily="34" charset="0"/>
              <a:buBlip>
                <a:blip r:embed="rId3"/>
              </a:buBlip>
              <a:defRPr/>
            </a:pPr>
            <a:r>
              <a:rPr lang="el-GR" sz="2400" dirty="0" smtClean="0">
                <a:latin typeface="Cambria" pitchFamily="18" charset="0"/>
              </a:rPr>
              <a:t>β</a:t>
            </a:r>
            <a:r>
              <a:rPr lang="ru-RU" sz="2400" dirty="0" smtClean="0">
                <a:latin typeface="Cambria" pitchFamily="18" charset="0"/>
              </a:rPr>
              <a:t> – частицы (электроны)</a:t>
            </a:r>
          </a:p>
          <a:p>
            <a:pPr marL="742886" lvl="1" indent="-285725" defTabSz="914321" eaLnBrk="1" fontAlgn="auto" hangingPunct="1">
              <a:spcAft>
                <a:spcPts val="0"/>
              </a:spcAft>
              <a:buFont typeface="Arial" pitchFamily="34" charset="0"/>
              <a:buBlip>
                <a:blip r:embed="rId3"/>
              </a:buBlip>
              <a:defRPr/>
            </a:pPr>
            <a:r>
              <a:rPr lang="el-GR" sz="2400" dirty="0" smtClean="0">
                <a:latin typeface="Cambria" pitchFamily="18" charset="0"/>
              </a:rPr>
              <a:t>γ</a:t>
            </a:r>
            <a:r>
              <a:rPr lang="ru-RU" sz="2400" dirty="0" smtClean="0">
                <a:latin typeface="Cambria" pitchFamily="18" charset="0"/>
              </a:rPr>
              <a:t> – электрон</a:t>
            </a:r>
          </a:p>
          <a:p>
            <a:pPr marL="742886" lvl="1" indent="-285725" defTabSz="914321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2400" dirty="0" smtClean="0">
              <a:latin typeface="Cambria" pitchFamily="18" charset="0"/>
            </a:endParaRPr>
          </a:p>
        </p:txBody>
      </p:sp>
      <p:pic>
        <p:nvPicPr>
          <p:cNvPr id="11268" name="Рисунок 4" descr="image11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6213" y="3292475"/>
            <a:ext cx="3816350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Рисунок 5" descr="лосий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11750" y="1347788"/>
            <a:ext cx="404971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504363" cy="1125538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Единицы измерения радиации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5900" y="1131888"/>
            <a:ext cx="4895850" cy="3743325"/>
          </a:xfrm>
          <a:solidFill>
            <a:srgbClr val="42522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marL="342870" indent="-342870" defTabSz="914321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Blip>
                <a:blip r:embed="rId3"/>
              </a:buBlip>
              <a:defRPr/>
            </a:pPr>
            <a:r>
              <a:rPr lang="ru-RU" sz="1900" dirty="0" smtClean="0">
                <a:latin typeface="Cambria" pitchFamily="18" charset="0"/>
              </a:rPr>
              <a:t>Виды доз:</a:t>
            </a:r>
          </a:p>
          <a:p>
            <a:pPr marL="742886" lvl="1" indent="-285725" defTabSz="914321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Blip>
                <a:blip r:embed="rId3"/>
              </a:buBlip>
              <a:defRPr/>
            </a:pPr>
            <a:r>
              <a:rPr lang="ru-RU" sz="1900" b="1" dirty="0" smtClean="0">
                <a:latin typeface="Cambria" pitchFamily="18" charset="0"/>
              </a:rPr>
              <a:t>экспозиционная </a:t>
            </a:r>
            <a:r>
              <a:rPr lang="en-US" sz="1900" b="1" dirty="0" smtClean="0">
                <a:latin typeface="Cambria" pitchFamily="18" charset="0"/>
              </a:rPr>
              <a:t>[</a:t>
            </a:r>
            <a:r>
              <a:rPr lang="ru-RU" sz="1900" b="1" dirty="0" smtClean="0">
                <a:latin typeface="Cambria" pitchFamily="18" charset="0"/>
              </a:rPr>
              <a:t>Зв, Р</a:t>
            </a:r>
            <a:r>
              <a:rPr lang="en-US" sz="1900" b="1" dirty="0" smtClean="0">
                <a:latin typeface="Cambria" pitchFamily="18" charset="0"/>
              </a:rPr>
              <a:t>]</a:t>
            </a:r>
            <a:endParaRPr lang="ru-RU" sz="1900" b="1" dirty="0" smtClean="0">
              <a:latin typeface="Cambria" pitchFamily="18" charset="0"/>
            </a:endParaRPr>
          </a:p>
          <a:p>
            <a:pPr marL="742886" lvl="1" indent="-285725" defTabSz="914321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Blip>
                <a:blip r:embed="rId3"/>
              </a:buBlip>
              <a:defRPr/>
            </a:pPr>
            <a:r>
              <a:rPr lang="ru-RU" sz="1900" dirty="0" smtClean="0">
                <a:latin typeface="Cambria" pitchFamily="18" charset="0"/>
              </a:rPr>
              <a:t>поглощенная</a:t>
            </a:r>
            <a:r>
              <a:rPr lang="en-US" sz="1900" dirty="0" smtClean="0">
                <a:latin typeface="Cambria" pitchFamily="18" charset="0"/>
              </a:rPr>
              <a:t> [</a:t>
            </a:r>
            <a:r>
              <a:rPr lang="ru-RU" sz="1900" dirty="0" smtClean="0">
                <a:latin typeface="Cambria" pitchFamily="18" charset="0"/>
              </a:rPr>
              <a:t>Гр, рад</a:t>
            </a:r>
            <a:r>
              <a:rPr lang="en-US" sz="1900" dirty="0" smtClean="0">
                <a:latin typeface="Cambria" pitchFamily="18" charset="0"/>
              </a:rPr>
              <a:t>]</a:t>
            </a:r>
            <a:endParaRPr lang="ru-RU" sz="1900" dirty="0" smtClean="0">
              <a:latin typeface="Cambria" pitchFamily="18" charset="0"/>
            </a:endParaRPr>
          </a:p>
          <a:p>
            <a:pPr marL="742886" lvl="1" indent="-285725" defTabSz="914321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Blip>
                <a:blip r:embed="rId3"/>
              </a:buBlip>
              <a:defRPr/>
            </a:pPr>
            <a:r>
              <a:rPr lang="ru-RU" sz="1900" dirty="0" smtClean="0">
                <a:latin typeface="Cambria" pitchFamily="18" charset="0"/>
              </a:rPr>
              <a:t>эффективная</a:t>
            </a:r>
            <a:r>
              <a:rPr lang="en-US" sz="1900" dirty="0" smtClean="0">
                <a:latin typeface="Cambria" pitchFamily="18" charset="0"/>
              </a:rPr>
              <a:t> [</a:t>
            </a:r>
            <a:r>
              <a:rPr lang="ru-RU" sz="1900" dirty="0" smtClean="0">
                <a:latin typeface="Cambria" pitchFamily="18" charset="0"/>
              </a:rPr>
              <a:t>Зв, бэр</a:t>
            </a:r>
            <a:r>
              <a:rPr lang="en-US" sz="1900" dirty="0" smtClean="0">
                <a:latin typeface="Cambria" pitchFamily="18" charset="0"/>
              </a:rPr>
              <a:t>]</a:t>
            </a:r>
            <a:endParaRPr lang="ru-RU" sz="1900" dirty="0" smtClean="0">
              <a:latin typeface="Cambria" pitchFamily="18" charset="0"/>
            </a:endParaRPr>
          </a:p>
          <a:p>
            <a:pPr marL="742886" lvl="1" indent="-285725" defTabSz="914321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Blip>
                <a:blip r:embed="rId3"/>
              </a:buBlip>
              <a:defRPr/>
            </a:pPr>
            <a:r>
              <a:rPr lang="ru-RU" sz="1900" dirty="0" smtClean="0">
                <a:latin typeface="Cambria" pitchFamily="18" charset="0"/>
              </a:rPr>
              <a:t>эквивалентная</a:t>
            </a:r>
            <a:r>
              <a:rPr lang="en-US" sz="1900" dirty="0" smtClean="0">
                <a:latin typeface="Cambria" pitchFamily="18" charset="0"/>
              </a:rPr>
              <a:t> [</a:t>
            </a:r>
            <a:r>
              <a:rPr lang="ru-RU" sz="1900" dirty="0" smtClean="0">
                <a:latin typeface="Cambria" pitchFamily="18" charset="0"/>
              </a:rPr>
              <a:t>Зв</a:t>
            </a:r>
            <a:r>
              <a:rPr lang="en-US" sz="1900" dirty="0" smtClean="0">
                <a:latin typeface="Cambria" pitchFamily="18" charset="0"/>
              </a:rPr>
              <a:t>]</a:t>
            </a:r>
            <a:endParaRPr lang="ru-RU" sz="1900" dirty="0" smtClean="0">
              <a:latin typeface="Cambria" pitchFamily="18" charset="0"/>
            </a:endParaRPr>
          </a:p>
          <a:p>
            <a:pPr marL="342870" indent="-342870" defTabSz="914321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Blip>
                <a:blip r:embed="rId3"/>
              </a:buBlip>
              <a:defRPr/>
            </a:pPr>
            <a:r>
              <a:rPr lang="ru-RU" sz="1900" dirty="0" smtClean="0">
                <a:latin typeface="Cambria" pitchFamily="18" charset="0"/>
              </a:rPr>
              <a:t> Р – учитывает ионизацию </a:t>
            </a:r>
            <a:r>
              <a:rPr lang="ru-RU" sz="1900" dirty="0" err="1" smtClean="0">
                <a:latin typeface="Cambria" pitchFamily="18" charset="0"/>
              </a:rPr>
              <a:t>γ-квантами</a:t>
            </a:r>
            <a:endParaRPr lang="ru-RU" sz="1900" dirty="0" smtClean="0">
              <a:latin typeface="Cambria" pitchFamily="18" charset="0"/>
            </a:endParaRPr>
          </a:p>
          <a:p>
            <a:pPr marL="342870" indent="-342870" defTabSz="914321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Blip>
                <a:blip r:embed="rId3"/>
              </a:buBlip>
              <a:defRPr/>
            </a:pPr>
            <a:r>
              <a:rPr lang="ru-RU" sz="1900" dirty="0" smtClean="0">
                <a:latin typeface="Cambria" pitchFamily="18" charset="0"/>
              </a:rPr>
              <a:t>Мощность дозы (МЭД)</a:t>
            </a:r>
          </a:p>
          <a:p>
            <a:pPr marL="342870" indent="-342870" defTabSz="914321" eaLnBrk="1" fontAlgn="auto" hangingPunct="1">
              <a:spcAft>
                <a:spcPts val="0"/>
              </a:spcAft>
              <a:buFont typeface="Arial" pitchFamily="34" charset="0"/>
              <a:buBlip>
                <a:blip r:embed="rId3"/>
              </a:buBlip>
              <a:defRPr/>
            </a:pPr>
            <a:endParaRPr lang="ru-RU" sz="3600" dirty="0" smtClean="0">
              <a:latin typeface="Cambria" pitchFamily="18" charset="0"/>
            </a:endParaRPr>
          </a:p>
        </p:txBody>
      </p:sp>
      <p:pic>
        <p:nvPicPr>
          <p:cNvPr id="12292" name="Рисунок 4" descr="лысий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6213" y="3579813"/>
            <a:ext cx="399732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Рисунок 5" descr="восий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72113" y="1203325"/>
            <a:ext cx="15843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Рисунок 6" descr="посий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42188" y="1192213"/>
            <a:ext cx="173037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9"/>
          <p:cNvSpPr>
            <a:spLocks noGrp="1"/>
          </p:cNvSpPr>
          <p:nvPr>
            <p:ph idx="1"/>
          </p:nvPr>
        </p:nvSpPr>
        <p:spPr>
          <a:xfrm>
            <a:off x="-865188" y="3446463"/>
            <a:ext cx="8555038" cy="33940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sp>
        <p:nvSpPr>
          <p:cNvPr id="13315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504363" cy="1125538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Радиационный фон, его типы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23789" y="987574"/>
            <a:ext cx="6984777" cy="79893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25000"/>
                  </a:schemeClr>
                </a:solidFill>
                <a:latin typeface="Cambria" pitchFamily="18" charset="0"/>
              </a:rPr>
              <a:t>РАДИАЦИОННЫЙ ФОН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2303909" y="1851670"/>
            <a:ext cx="648072" cy="720080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2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192341" y="1851670"/>
            <a:ext cx="648072" cy="720080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2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07765" y="2643758"/>
            <a:ext cx="3492227" cy="2297410"/>
          </a:xfrm>
          <a:prstGeom prst="round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161" lvl="1" indent="0" defTabSz="9143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rgbClr val="425222"/>
                </a:solidFill>
                <a:latin typeface="Cambria" pitchFamily="18" charset="0"/>
              </a:rPr>
              <a:t>ЕСТЕСТВЕННЫЙ (85%)</a:t>
            </a:r>
          </a:p>
          <a:p>
            <a:pPr marL="457161" lvl="1" indent="0" defTabSz="914321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ru-RU" b="1" dirty="0">
                <a:solidFill>
                  <a:srgbClr val="425222"/>
                </a:solidFill>
                <a:latin typeface="Cambria" pitchFamily="18" charset="0"/>
              </a:rPr>
              <a:t> почва</a:t>
            </a:r>
          </a:p>
          <a:p>
            <a:pPr marL="457161" lvl="1" indent="0" defTabSz="914321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ru-RU" b="1" dirty="0">
                <a:solidFill>
                  <a:srgbClr val="425222"/>
                </a:solidFill>
                <a:latin typeface="Cambria" pitchFamily="18" charset="0"/>
              </a:rPr>
              <a:t> воздух</a:t>
            </a:r>
          </a:p>
          <a:p>
            <a:pPr marL="457161" lvl="1" indent="0" defTabSz="914321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ru-RU" b="1" dirty="0">
                <a:solidFill>
                  <a:srgbClr val="425222"/>
                </a:solidFill>
                <a:latin typeface="Cambria" pitchFamily="18" charset="0"/>
              </a:rPr>
              <a:t> радон</a:t>
            </a:r>
          </a:p>
          <a:p>
            <a:pPr marL="457161" lvl="1" indent="0" defTabSz="914321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ru-RU" b="1" dirty="0">
                <a:solidFill>
                  <a:srgbClr val="425222"/>
                </a:solidFill>
                <a:latin typeface="Cambria" pitchFamily="18" charset="0"/>
              </a:rPr>
              <a:t> пища</a:t>
            </a:r>
          </a:p>
          <a:p>
            <a:pPr marL="457161" lvl="1" indent="0" defTabSz="914321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ru-RU" b="1" dirty="0">
                <a:solidFill>
                  <a:srgbClr val="425222"/>
                </a:solidFill>
                <a:latin typeface="Cambria" pitchFamily="18" charset="0"/>
              </a:rPr>
              <a:t>космическое излучение </a:t>
            </a:r>
          </a:p>
          <a:p>
            <a:pPr defTabSz="91432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425222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52181" y="2643758"/>
            <a:ext cx="3960440" cy="1584176"/>
          </a:xfrm>
          <a:prstGeom prst="round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3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solidFill>
                  <a:srgbClr val="425222"/>
                </a:solidFill>
                <a:latin typeface="Cambria" pitchFamily="18" charset="0"/>
              </a:rPr>
              <a:t>ИСКУСТВЕННЫЙ (15%)</a:t>
            </a:r>
          </a:p>
          <a:p>
            <a:pPr defTabSz="914321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ru-RU" sz="2000" b="1" dirty="0">
                <a:solidFill>
                  <a:srgbClr val="425222"/>
                </a:solidFill>
                <a:latin typeface="Cambria" pitchFamily="18" charset="0"/>
              </a:rPr>
              <a:t> медицинские процедуры</a:t>
            </a:r>
          </a:p>
          <a:p>
            <a:pPr defTabSz="914321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ru-RU" sz="2000" b="1" dirty="0">
                <a:solidFill>
                  <a:srgbClr val="425222"/>
                </a:solidFill>
                <a:latin typeface="Cambria" pitchFamily="18" charset="0"/>
              </a:rPr>
              <a:t> ядерная индустрия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87338" y="987425"/>
            <a:ext cx="3889375" cy="38877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2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39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504363" cy="1125538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Влияние на живой организм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08513" y="1419225"/>
            <a:ext cx="4679950" cy="3024188"/>
          </a:xfrm>
          <a:solidFill>
            <a:srgbClr val="42522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marL="342870" indent="-342870" defTabSz="914321" eaLnBrk="1" fontAlgn="auto" hangingPunct="1">
              <a:spcAft>
                <a:spcPts val="0"/>
              </a:spcAft>
              <a:buFont typeface="Arial" pitchFamily="34" charset="0"/>
              <a:buBlip>
                <a:blip r:embed="rId3"/>
              </a:buBlip>
              <a:defRPr/>
            </a:pPr>
            <a:r>
              <a:rPr lang="ru-RU" dirty="0" smtClean="0">
                <a:latin typeface="Cambria" pitchFamily="18" charset="0"/>
              </a:rPr>
              <a:t>Образование свободных радикалов</a:t>
            </a:r>
          </a:p>
          <a:p>
            <a:pPr marL="342870" indent="-342870" defTabSz="914321" eaLnBrk="1" fontAlgn="auto" hangingPunct="1">
              <a:spcAft>
                <a:spcPts val="0"/>
              </a:spcAft>
              <a:buFont typeface="Arial" pitchFamily="34" charset="0"/>
              <a:buBlip>
                <a:blip r:embed="rId3"/>
              </a:buBlip>
              <a:defRPr/>
            </a:pPr>
            <a:r>
              <a:rPr lang="ru-RU" dirty="0" smtClean="0">
                <a:latin typeface="Cambria" pitchFamily="18" charset="0"/>
              </a:rPr>
              <a:t>Мутации</a:t>
            </a:r>
          </a:p>
          <a:p>
            <a:pPr marL="342870" indent="-342870" defTabSz="914321" eaLnBrk="1" fontAlgn="auto" hangingPunct="1">
              <a:spcAft>
                <a:spcPts val="0"/>
              </a:spcAft>
              <a:buFont typeface="Arial" pitchFamily="34" charset="0"/>
              <a:buBlip>
                <a:blip r:embed="rId3"/>
              </a:buBlip>
              <a:defRPr/>
            </a:pPr>
            <a:r>
              <a:rPr lang="ru-RU" dirty="0" smtClean="0">
                <a:latin typeface="Cambria" pitchFamily="18" charset="0"/>
              </a:rPr>
              <a:t>Бесплодие</a:t>
            </a:r>
          </a:p>
          <a:p>
            <a:pPr marL="342870" indent="-342870" defTabSz="914321" eaLnBrk="1" fontAlgn="auto" hangingPunct="1">
              <a:spcAft>
                <a:spcPts val="0"/>
              </a:spcAft>
              <a:buFont typeface="Arial" pitchFamily="34" charset="0"/>
              <a:buBlip>
                <a:blip r:embed="rId3"/>
              </a:buBlip>
              <a:defRPr/>
            </a:pPr>
            <a:r>
              <a:rPr lang="ru-RU" dirty="0" smtClean="0">
                <a:latin typeface="Cambria" pitchFamily="18" charset="0"/>
              </a:rPr>
              <a:t>Канцерогенез</a:t>
            </a:r>
          </a:p>
          <a:p>
            <a:pPr marL="342870" indent="-342870" defTabSz="914321" eaLnBrk="1" fontAlgn="auto" hangingPunct="1">
              <a:spcAft>
                <a:spcPts val="0"/>
              </a:spcAft>
              <a:buFont typeface="Arial" pitchFamily="34" charset="0"/>
              <a:buBlip>
                <a:blip r:embed="rId3"/>
              </a:buBlip>
              <a:defRPr/>
            </a:pPr>
            <a:endParaRPr lang="ru-RU" sz="3600" dirty="0" smtClean="0">
              <a:latin typeface="Cambria" pitchFamily="18" charset="0"/>
            </a:endParaRPr>
          </a:p>
          <a:p>
            <a:pPr marL="342870" indent="-342870" defTabSz="914321" eaLnBrk="1" fontAlgn="auto" hangingPunct="1">
              <a:spcAft>
                <a:spcPts val="0"/>
              </a:spcAft>
              <a:buFont typeface="Arial" pitchFamily="34" charset="0"/>
              <a:buBlip>
                <a:blip r:embed="rId3"/>
              </a:buBlip>
              <a:defRPr/>
            </a:pPr>
            <a:endParaRPr lang="ru-RU" sz="3600" dirty="0" smtClean="0">
              <a:latin typeface="Cambria" pitchFamily="18" charset="0"/>
            </a:endParaRPr>
          </a:p>
          <a:p>
            <a:pPr marL="342870" indent="-342870" defTabSz="914321" eaLnBrk="1" fontAlgn="auto" hangingPunct="1">
              <a:spcAft>
                <a:spcPts val="0"/>
              </a:spcAft>
              <a:buFont typeface="Arial" pitchFamily="34" charset="0"/>
              <a:buBlip>
                <a:blip r:embed="rId3"/>
              </a:buBlip>
              <a:defRPr/>
            </a:pPr>
            <a:endParaRPr lang="ru-RU" sz="3600" dirty="0" smtClean="0">
              <a:latin typeface="Cambria" pitchFamily="18" charset="0"/>
            </a:endParaRPr>
          </a:p>
        </p:txBody>
      </p:sp>
      <p:pic>
        <p:nvPicPr>
          <p:cNvPr id="14341" name="Рисунок 4" descr="плюсий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263" y="1203325"/>
            <a:ext cx="3167062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504363" cy="1125538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Выбор объектов измерения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0363" y="1131888"/>
            <a:ext cx="8783637" cy="3743325"/>
          </a:xfrm>
          <a:solidFill>
            <a:srgbClr val="42522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marL="342870" indent="-342870" defTabSz="914321" eaLnBrk="1" fontAlgn="auto" hangingPunct="1">
              <a:spcAft>
                <a:spcPts val="0"/>
              </a:spcAft>
              <a:buFont typeface="Arial" pitchFamily="34" charset="0"/>
              <a:buBlip>
                <a:blip r:embed="rId3"/>
              </a:buBlip>
              <a:defRPr/>
            </a:pPr>
            <a:r>
              <a:rPr lang="ru-RU" sz="2800" dirty="0" smtClean="0">
                <a:latin typeface="Cambria" pitchFamily="18" charset="0"/>
              </a:rPr>
              <a:t>Высокая посещаемость</a:t>
            </a:r>
          </a:p>
          <a:p>
            <a:pPr marL="342870" indent="-342870" defTabSz="914321" eaLnBrk="1" fontAlgn="auto" hangingPunct="1">
              <a:spcAft>
                <a:spcPts val="0"/>
              </a:spcAft>
              <a:buFont typeface="Arial" pitchFamily="34" charset="0"/>
              <a:buBlip>
                <a:blip r:embed="rId3"/>
              </a:buBlip>
              <a:defRPr/>
            </a:pPr>
            <a:r>
              <a:rPr lang="ru-RU" sz="2800" dirty="0" smtClean="0">
                <a:latin typeface="Cambria" pitchFamily="18" charset="0"/>
              </a:rPr>
              <a:t>Продолжительное нахождение людей</a:t>
            </a:r>
          </a:p>
          <a:p>
            <a:pPr marL="742886" lvl="1" indent="-285725" defTabSz="914321" eaLnBrk="1" fontAlgn="auto" hangingPunct="1">
              <a:spcAft>
                <a:spcPts val="0"/>
              </a:spcAft>
              <a:buFont typeface="Arial" pitchFamily="34" charset="0"/>
              <a:buBlip>
                <a:blip r:embed="rId3"/>
              </a:buBlip>
              <a:defRPr/>
            </a:pPr>
            <a:r>
              <a:rPr lang="ru-RU" sz="2400" dirty="0" smtClean="0">
                <a:latin typeface="Cambria" pitchFamily="18" charset="0"/>
              </a:rPr>
              <a:t>жилые дома</a:t>
            </a:r>
          </a:p>
          <a:p>
            <a:pPr marL="742886" lvl="1" indent="-285725" defTabSz="914321" eaLnBrk="1" fontAlgn="auto" hangingPunct="1">
              <a:spcAft>
                <a:spcPts val="0"/>
              </a:spcAft>
              <a:buFont typeface="Arial" pitchFamily="34" charset="0"/>
              <a:buBlip>
                <a:blip r:embed="rId3"/>
              </a:buBlip>
              <a:defRPr/>
            </a:pPr>
            <a:r>
              <a:rPr lang="ru-RU" sz="2400" dirty="0" smtClean="0">
                <a:latin typeface="Cambria" pitchFamily="18" charset="0"/>
              </a:rPr>
              <a:t>магазины</a:t>
            </a:r>
          </a:p>
          <a:p>
            <a:pPr marL="742886" lvl="1" indent="-285725" defTabSz="914321" eaLnBrk="1" fontAlgn="auto" hangingPunct="1">
              <a:spcAft>
                <a:spcPts val="0"/>
              </a:spcAft>
              <a:buFont typeface="Arial" pitchFamily="34" charset="0"/>
              <a:buBlip>
                <a:blip r:embed="rId3"/>
              </a:buBlip>
              <a:defRPr/>
            </a:pPr>
            <a:r>
              <a:rPr lang="ru-RU" sz="2400" dirty="0" smtClean="0">
                <a:latin typeface="Cambria" pitchFamily="18" charset="0"/>
              </a:rPr>
              <a:t>универсамы</a:t>
            </a:r>
          </a:p>
          <a:p>
            <a:pPr marL="742886" lvl="1" indent="-285725" defTabSz="914321" eaLnBrk="1" fontAlgn="auto" hangingPunct="1">
              <a:spcAft>
                <a:spcPts val="0"/>
              </a:spcAft>
              <a:buFont typeface="Arial" pitchFamily="34" charset="0"/>
              <a:buBlip>
                <a:blip r:embed="rId3"/>
              </a:buBlip>
              <a:defRPr/>
            </a:pPr>
            <a:r>
              <a:rPr lang="ru-RU" sz="2400" dirty="0" smtClean="0">
                <a:latin typeface="Cambria" pitchFamily="18" charset="0"/>
              </a:rPr>
              <a:t>остановки общественного транспорта</a:t>
            </a:r>
          </a:p>
          <a:p>
            <a:pPr marL="742886" lvl="1" indent="-285725" defTabSz="914321" eaLnBrk="1" fontAlgn="auto" hangingPunct="1">
              <a:spcAft>
                <a:spcPts val="0"/>
              </a:spcAft>
              <a:buFont typeface="Arial" pitchFamily="34" charset="0"/>
              <a:buBlip>
                <a:blip r:embed="rId3"/>
              </a:buBlip>
              <a:defRPr/>
            </a:pPr>
            <a:r>
              <a:rPr lang="ru-RU" sz="2400" dirty="0" smtClean="0">
                <a:latin typeface="Cambria" pitchFamily="18" charset="0"/>
              </a:rPr>
              <a:t>станции метро</a:t>
            </a:r>
          </a:p>
          <a:p>
            <a:pPr marL="342870" indent="-342870" defTabSz="914321" eaLnBrk="1" fontAlgn="auto" hangingPunct="1">
              <a:spcAft>
                <a:spcPts val="0"/>
              </a:spcAft>
              <a:buFont typeface="Arial" pitchFamily="34" charset="0"/>
              <a:buBlip>
                <a:blip r:embed="rId3"/>
              </a:buBlip>
              <a:defRPr/>
            </a:pPr>
            <a:endParaRPr lang="ru-RU" sz="2000" dirty="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504363" cy="1125538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Измерение радиационного фона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0363" y="1131888"/>
            <a:ext cx="4319587" cy="3743325"/>
          </a:xfrm>
          <a:solidFill>
            <a:srgbClr val="42522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marL="342870" indent="-342870" defTabSz="914321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Blip>
                <a:blip r:embed="rId3"/>
              </a:buBlip>
              <a:defRPr/>
            </a:pPr>
            <a:r>
              <a:rPr lang="ru-RU" sz="2400" dirty="0" smtClean="0">
                <a:latin typeface="Cambria" pitchFamily="18" charset="0"/>
              </a:rPr>
              <a:t>Дозиметр ГРАЧ</a:t>
            </a:r>
          </a:p>
          <a:p>
            <a:pPr marL="342870" indent="-342870" defTabSz="914321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Blip>
                <a:blip r:embed="rId3"/>
              </a:buBlip>
              <a:defRPr/>
            </a:pPr>
            <a:r>
              <a:rPr lang="ru-RU" sz="2400" dirty="0" smtClean="0">
                <a:latin typeface="Cambria" pitchFamily="18" charset="0"/>
              </a:rPr>
              <a:t>Счетчик Гейгера-Мюллера</a:t>
            </a:r>
          </a:p>
          <a:p>
            <a:pPr marL="342870" indent="-342870" defTabSz="914321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Blip>
                <a:blip r:embed="rId3"/>
              </a:buBlip>
              <a:defRPr/>
            </a:pPr>
            <a:r>
              <a:rPr lang="ru-RU" sz="2400" dirty="0" smtClean="0">
                <a:latin typeface="Cambria" pitchFamily="18" charset="0"/>
              </a:rPr>
              <a:t>Измерения</a:t>
            </a:r>
          </a:p>
          <a:p>
            <a:pPr marL="742886" lvl="1" indent="-285725" defTabSz="914321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Blip>
                <a:blip r:embed="rId3"/>
              </a:buBlip>
              <a:defRPr/>
            </a:pPr>
            <a:r>
              <a:rPr lang="ru-RU" sz="2000" dirty="0" smtClean="0">
                <a:latin typeface="Cambria" pitchFamily="18" charset="0"/>
              </a:rPr>
              <a:t>ноябрь 2012</a:t>
            </a:r>
          </a:p>
          <a:p>
            <a:pPr marL="742886" lvl="1" indent="-285725" defTabSz="914321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Blip>
                <a:blip r:embed="rId3"/>
              </a:buBlip>
              <a:defRPr/>
            </a:pPr>
            <a:r>
              <a:rPr lang="ru-RU" sz="2000" dirty="0" smtClean="0">
                <a:latin typeface="Cambria" pitchFamily="18" charset="0"/>
              </a:rPr>
              <a:t>интервал – 3 дня</a:t>
            </a:r>
          </a:p>
          <a:p>
            <a:pPr marL="742886" lvl="1" indent="-285725" defTabSz="914321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Blip>
                <a:blip r:embed="rId3"/>
              </a:buBlip>
              <a:defRPr/>
            </a:pPr>
            <a:r>
              <a:rPr lang="ru-RU" sz="2000" dirty="0" smtClean="0">
                <a:latin typeface="Cambria" pitchFamily="18" charset="0"/>
              </a:rPr>
              <a:t>(9, 12, 15, 18 и 20 ноября)</a:t>
            </a:r>
          </a:p>
          <a:p>
            <a:pPr marL="342870" indent="-342870" defTabSz="914321" eaLnBrk="1" fontAlgn="auto" hangingPunct="1">
              <a:spcAft>
                <a:spcPts val="0"/>
              </a:spcAft>
              <a:buFont typeface="Arial" pitchFamily="34" charset="0"/>
              <a:buBlip>
                <a:blip r:embed="rId3"/>
              </a:buBlip>
              <a:defRPr/>
            </a:pPr>
            <a:endParaRPr lang="ru-RU" sz="2400" dirty="0" smtClean="0">
              <a:latin typeface="Cambria" pitchFamily="18" charset="0"/>
            </a:endParaRPr>
          </a:p>
          <a:p>
            <a:pPr marL="342870" indent="-342870" defTabSz="914321" eaLnBrk="1" fontAlgn="auto" hangingPunct="1">
              <a:spcAft>
                <a:spcPts val="0"/>
              </a:spcAft>
              <a:buFont typeface="Arial" pitchFamily="34" charset="0"/>
              <a:buBlip>
                <a:blip r:embed="rId3"/>
              </a:buBlip>
              <a:defRPr/>
            </a:pPr>
            <a:endParaRPr lang="ru-RU" sz="3600" dirty="0" smtClean="0">
              <a:latin typeface="Cambria" pitchFamily="18" charset="0"/>
            </a:endParaRPr>
          </a:p>
        </p:txBody>
      </p:sp>
      <p:pic>
        <p:nvPicPr>
          <p:cNvPr id="16388" name="Рисунок 4" descr="бросий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8375" y="1058863"/>
            <a:ext cx="2160588" cy="213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5" descr="жосий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95850" y="3292475"/>
            <a:ext cx="4371975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504363" cy="98742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Таблица результатов, ч. 1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42963"/>
            <a:ext cx="9504363" cy="433387"/>
          </a:xfrm>
          <a:solidFill>
            <a:srgbClr val="42522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marL="342870" indent="-342870" algn="ctr" defTabSz="91432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>
                <a:latin typeface="Cambria" pitchFamily="18" charset="0"/>
              </a:rPr>
              <a:t>Приведены средние значения за 5 измерений. Показания дозиметра переведены из </a:t>
            </a:r>
            <a:r>
              <a:rPr lang="ru-RU" sz="1600" dirty="0" err="1" smtClean="0">
                <a:latin typeface="Cambria" pitchFamily="18" charset="0"/>
              </a:rPr>
              <a:t>мЗв</a:t>
            </a:r>
            <a:r>
              <a:rPr lang="ru-RU" sz="1600" dirty="0" smtClean="0">
                <a:latin typeface="Cambria" pitchFamily="18" charset="0"/>
              </a:rPr>
              <a:t>/ч в </a:t>
            </a:r>
            <a:r>
              <a:rPr lang="ru-RU" sz="1600" dirty="0" err="1" smtClean="0">
                <a:latin typeface="Cambria" pitchFamily="18" charset="0"/>
              </a:rPr>
              <a:t>мкР</a:t>
            </a:r>
            <a:r>
              <a:rPr lang="ru-RU" sz="1600" dirty="0" smtClean="0">
                <a:latin typeface="Cambria" pitchFamily="18" charset="0"/>
              </a:rPr>
              <a:t>/ч</a:t>
            </a:r>
          </a:p>
          <a:p>
            <a:pPr marL="342870" indent="-342870" defTabSz="91432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>
              <a:latin typeface="Cambria" pitchFamily="18" charset="0"/>
            </a:endParaRPr>
          </a:p>
          <a:p>
            <a:pPr marL="342870" indent="-342870" defTabSz="914321" eaLnBrk="1" fontAlgn="auto" hangingPunct="1">
              <a:spcAft>
                <a:spcPts val="0"/>
              </a:spcAft>
              <a:buFont typeface="Arial" pitchFamily="34" charset="0"/>
              <a:buBlip>
                <a:blip r:embed="rId3"/>
              </a:buBlip>
              <a:defRPr/>
            </a:pPr>
            <a:endParaRPr lang="ru-RU" sz="3600" dirty="0" smtClean="0">
              <a:latin typeface="Cambria" pitchFamily="18" charset="0"/>
            </a:endParaRPr>
          </a:p>
        </p:txBody>
      </p:sp>
      <p:pic>
        <p:nvPicPr>
          <p:cNvPr id="17412" name="Рисунок 4" descr="11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11300" y="1276350"/>
            <a:ext cx="6697663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504363" cy="98742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Таблица результатов, ч. 2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42963"/>
            <a:ext cx="9504363" cy="360362"/>
          </a:xfrm>
          <a:solidFill>
            <a:srgbClr val="42522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marL="342870" indent="-342870" algn="ctr" defTabSz="91432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>
                <a:latin typeface="Cambria" pitchFamily="18" charset="0"/>
              </a:rPr>
              <a:t>Приведены средние значения за 5 измерений. Показания дозиметра переведены из </a:t>
            </a:r>
            <a:r>
              <a:rPr lang="ru-RU" sz="1600" dirty="0" err="1" smtClean="0">
                <a:latin typeface="Cambria" pitchFamily="18" charset="0"/>
              </a:rPr>
              <a:t>мЗв</a:t>
            </a:r>
            <a:r>
              <a:rPr lang="ru-RU" sz="1600" dirty="0" smtClean="0">
                <a:latin typeface="Cambria" pitchFamily="18" charset="0"/>
              </a:rPr>
              <a:t>/ч в </a:t>
            </a:r>
            <a:r>
              <a:rPr lang="ru-RU" sz="1600" dirty="0" err="1" smtClean="0">
                <a:latin typeface="Cambria" pitchFamily="18" charset="0"/>
              </a:rPr>
              <a:t>мкР</a:t>
            </a:r>
            <a:r>
              <a:rPr lang="ru-RU" sz="1600" dirty="0" smtClean="0">
                <a:latin typeface="Cambria" pitchFamily="18" charset="0"/>
              </a:rPr>
              <a:t>/ч</a:t>
            </a:r>
          </a:p>
          <a:p>
            <a:pPr marL="342870" indent="-342870" defTabSz="91432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>
              <a:latin typeface="Cambria" pitchFamily="18" charset="0"/>
            </a:endParaRPr>
          </a:p>
          <a:p>
            <a:pPr marL="342870" indent="-342870" defTabSz="914321" eaLnBrk="1" fontAlgn="auto" hangingPunct="1">
              <a:spcAft>
                <a:spcPts val="0"/>
              </a:spcAft>
              <a:buFont typeface="Arial" pitchFamily="34" charset="0"/>
              <a:buBlip>
                <a:blip r:embed="rId3"/>
              </a:buBlip>
              <a:defRPr/>
            </a:pPr>
            <a:endParaRPr lang="ru-RU" sz="3600" dirty="0" smtClean="0">
              <a:latin typeface="Cambria" pitchFamily="18" charset="0"/>
            </a:endParaRPr>
          </a:p>
        </p:txBody>
      </p:sp>
      <p:pic>
        <p:nvPicPr>
          <p:cNvPr id="18436" name="Рисунок 4" descr="22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3963" y="1203325"/>
            <a:ext cx="7056437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504363" cy="98742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Таблица результатов, ч. 3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42963"/>
            <a:ext cx="9504363" cy="360362"/>
          </a:xfrm>
          <a:solidFill>
            <a:srgbClr val="42522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marL="342870" indent="-342870" algn="ctr" defTabSz="91432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>
                <a:latin typeface="Cambria" pitchFamily="18" charset="0"/>
              </a:rPr>
              <a:t>Приведены средние значения за 5 измерений. Показания дозиметра переведены из </a:t>
            </a:r>
            <a:r>
              <a:rPr lang="ru-RU" sz="1600" dirty="0" err="1" smtClean="0">
                <a:latin typeface="Cambria" pitchFamily="18" charset="0"/>
              </a:rPr>
              <a:t>мЗв</a:t>
            </a:r>
            <a:r>
              <a:rPr lang="ru-RU" sz="1600" dirty="0" smtClean="0">
                <a:latin typeface="Cambria" pitchFamily="18" charset="0"/>
              </a:rPr>
              <a:t>/ч в </a:t>
            </a:r>
            <a:r>
              <a:rPr lang="ru-RU" sz="1600" dirty="0" err="1" smtClean="0">
                <a:latin typeface="Cambria" pitchFamily="18" charset="0"/>
              </a:rPr>
              <a:t>мкР</a:t>
            </a:r>
            <a:r>
              <a:rPr lang="ru-RU" sz="1600" dirty="0" smtClean="0">
                <a:latin typeface="Cambria" pitchFamily="18" charset="0"/>
              </a:rPr>
              <a:t>/ч</a:t>
            </a:r>
          </a:p>
          <a:p>
            <a:pPr marL="342870" indent="-342870" defTabSz="91432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>
              <a:latin typeface="Cambria" pitchFamily="18" charset="0"/>
            </a:endParaRPr>
          </a:p>
          <a:p>
            <a:pPr marL="342870" indent="-342870" defTabSz="914321" eaLnBrk="1" fontAlgn="auto" hangingPunct="1">
              <a:spcAft>
                <a:spcPts val="0"/>
              </a:spcAft>
              <a:buFont typeface="Arial" pitchFamily="34" charset="0"/>
              <a:buBlip>
                <a:blip r:embed="rId3"/>
              </a:buBlip>
              <a:defRPr/>
            </a:pPr>
            <a:endParaRPr lang="ru-RU" sz="3600" dirty="0" smtClean="0">
              <a:latin typeface="Cambria" pitchFamily="18" charset="0"/>
            </a:endParaRPr>
          </a:p>
        </p:txBody>
      </p:sp>
      <p:pic>
        <p:nvPicPr>
          <p:cNvPr id="19460" name="Рисунок 4" descr="333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1171575"/>
            <a:ext cx="6913563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504363" cy="1125538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Наши результаты и гипотеза</a:t>
            </a:r>
          </a:p>
        </p:txBody>
      </p:sp>
      <p:sp>
        <p:nvSpPr>
          <p:cNvPr id="5" name="Содержимое 3"/>
          <p:cNvSpPr>
            <a:spLocks noGrp="1"/>
          </p:cNvSpPr>
          <p:nvPr>
            <p:ph sz="half" idx="1"/>
          </p:nvPr>
        </p:nvSpPr>
        <p:spPr>
          <a:xfrm>
            <a:off x="9288685" y="1203598"/>
            <a:ext cx="8784976" cy="1728192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marL="342870" indent="-342870" defTabSz="91432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u="sng" dirty="0" smtClean="0">
                <a:latin typeface="Cambria" pitchFamily="18" charset="0"/>
              </a:rPr>
              <a:t>Гипотеза</a:t>
            </a:r>
            <a:endParaRPr lang="ru-RU" u="sng" dirty="0" smtClean="0">
              <a:latin typeface="Cambria" pitchFamily="18" charset="0"/>
            </a:endParaRPr>
          </a:p>
          <a:p>
            <a:pPr marL="342870" indent="-342870" defTabSz="91432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140" dirty="0" smtClean="0">
                <a:latin typeface="Cambria" pitchFamily="18" charset="0"/>
              </a:rPr>
              <a:t>В микрорайоне Звездное существуют очаги повышенного радиационного фона</a:t>
            </a:r>
            <a:endParaRPr lang="ru-RU" sz="3140" dirty="0">
              <a:latin typeface="Cambria" pitchFamily="18" charset="0"/>
            </a:endParaRPr>
          </a:p>
        </p:txBody>
      </p:sp>
      <p:sp>
        <p:nvSpPr>
          <p:cNvPr id="6" name="Содержимое 4"/>
          <p:cNvSpPr txBox="1">
            <a:spLocks/>
          </p:cNvSpPr>
          <p:nvPr/>
        </p:nvSpPr>
        <p:spPr>
          <a:xfrm>
            <a:off x="9288685" y="3147814"/>
            <a:ext cx="8784976" cy="17281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870" indent="-342870" defTabSz="91432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latin typeface="Cambria" pitchFamily="18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1007765" y="1059582"/>
          <a:ext cx="7992888" cy="362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>
          <a:xfrm>
            <a:off x="-2160588" y="0"/>
            <a:ext cx="8553451" cy="85725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  <a:latin typeface="Cambria" pitchFamily="18" charset="0"/>
              </a:rPr>
              <a:t>Содержание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7338" y="915988"/>
            <a:ext cx="5500687" cy="3959225"/>
          </a:xfrm>
          <a:solidFill>
            <a:schemeClr val="accent3">
              <a:alpha val="4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>
            <a:normAutofit fontScale="92500" lnSpcReduction="20000"/>
          </a:bodyPr>
          <a:lstStyle/>
          <a:p>
            <a:pPr marL="342870" indent="-342870" defTabSz="914321" eaLnBrk="1" fontAlgn="auto" hangingPunct="1">
              <a:spcAft>
                <a:spcPts val="0"/>
              </a:spcAft>
              <a:buFont typeface="Arial" pitchFamily="34" charset="0"/>
              <a:buBlip>
                <a:blip r:embed="rId3"/>
              </a:buBlip>
              <a:defRPr/>
            </a:pPr>
            <a:r>
              <a:rPr lang="ru-RU" dirty="0" smtClean="0">
                <a:latin typeface="Cambria" pitchFamily="18" charset="0"/>
              </a:rPr>
              <a:t>Актуальность проблемы</a:t>
            </a:r>
          </a:p>
          <a:p>
            <a:pPr marL="342870" indent="-342870" defTabSz="914321" eaLnBrk="1" fontAlgn="auto" hangingPunct="1">
              <a:spcAft>
                <a:spcPts val="0"/>
              </a:spcAft>
              <a:buFont typeface="Arial" pitchFamily="34" charset="0"/>
              <a:buBlip>
                <a:blip r:embed="rId3"/>
              </a:buBlip>
              <a:defRPr/>
            </a:pPr>
            <a:r>
              <a:rPr lang="ru-RU" dirty="0" smtClean="0">
                <a:latin typeface="Cambria" pitchFamily="18" charset="0"/>
              </a:rPr>
              <a:t>Гипотеза, цель и структура исследования</a:t>
            </a:r>
          </a:p>
          <a:p>
            <a:pPr marL="342870" indent="-342870" defTabSz="914321" eaLnBrk="1" fontAlgn="auto" hangingPunct="1">
              <a:spcAft>
                <a:spcPts val="0"/>
              </a:spcAft>
              <a:buFont typeface="Arial" pitchFamily="34" charset="0"/>
              <a:buBlip>
                <a:blip r:embed="rId3"/>
              </a:buBlip>
              <a:defRPr/>
            </a:pPr>
            <a:r>
              <a:rPr lang="ru-RU" dirty="0" smtClean="0">
                <a:latin typeface="Cambria" pitchFamily="18" charset="0"/>
              </a:rPr>
              <a:t>Теоретический материал</a:t>
            </a:r>
          </a:p>
          <a:p>
            <a:pPr marL="342870" indent="-342870" defTabSz="914321" eaLnBrk="1" fontAlgn="auto" hangingPunct="1">
              <a:spcAft>
                <a:spcPts val="0"/>
              </a:spcAft>
              <a:buFont typeface="Arial" pitchFamily="34" charset="0"/>
              <a:buBlip>
                <a:blip r:embed="rId3"/>
              </a:buBlip>
              <a:defRPr/>
            </a:pPr>
            <a:r>
              <a:rPr lang="ru-RU" dirty="0" smtClean="0">
                <a:latin typeface="Cambria" pitchFamily="18" charset="0"/>
              </a:rPr>
              <a:t>Измерение выбранных объектов</a:t>
            </a:r>
          </a:p>
          <a:p>
            <a:pPr marL="342870" indent="-342870" defTabSz="914321" eaLnBrk="1" fontAlgn="auto" hangingPunct="1">
              <a:spcAft>
                <a:spcPts val="0"/>
              </a:spcAft>
              <a:buFont typeface="Arial" pitchFamily="34" charset="0"/>
              <a:buBlip>
                <a:blip r:embed="rId3"/>
              </a:buBlip>
              <a:defRPr/>
            </a:pPr>
            <a:r>
              <a:rPr lang="ru-RU" dirty="0" smtClean="0">
                <a:latin typeface="Cambria" pitchFamily="18" charset="0"/>
              </a:rPr>
              <a:t>Анализ полученных результатов</a:t>
            </a:r>
          </a:p>
          <a:p>
            <a:pPr marL="342870" indent="-342870" defTabSz="914321" eaLnBrk="1" fontAlgn="auto" hangingPunct="1">
              <a:spcAft>
                <a:spcPts val="0"/>
              </a:spcAft>
              <a:buFont typeface="Arial" pitchFamily="34" charset="0"/>
              <a:buBlip>
                <a:blip r:embed="rId3"/>
              </a:buBlip>
              <a:defRPr/>
            </a:pPr>
            <a:r>
              <a:rPr lang="ru-RU" dirty="0" smtClean="0">
                <a:latin typeface="Cambria" pitchFamily="18" charset="0"/>
              </a:rPr>
              <a:t>Выводы и рекомендации</a:t>
            </a:r>
          </a:p>
          <a:p>
            <a:pPr marL="342870" indent="-342870" defTabSz="91432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0" y="0"/>
            <a:ext cx="9504363" cy="987425"/>
          </a:xfrm>
          <a:prstGeom prst="rect">
            <a:avLst/>
          </a:prstGeom>
          <a:solidFill>
            <a:srgbClr val="425222"/>
          </a:solidFill>
          <a:ln w="25400" cap="flat" cmpd="sng" algn="ctr">
            <a:noFill/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32" tIns="45716" rIns="91432" bIns="45716"/>
          <a:lstStyle/>
          <a:p>
            <a:pPr marL="342870" indent="-342870" defTabSz="91432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>
              <a:latin typeface="Cambria" pitchFamily="18" charset="0"/>
            </a:endParaRPr>
          </a:p>
          <a:p>
            <a:pPr marL="342870" indent="-342870" defTabSz="91432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Blip>
                <a:blip r:embed="rId3"/>
              </a:buBlip>
              <a:defRPr/>
            </a:pPr>
            <a:endParaRPr lang="ru-RU" sz="3600" dirty="0">
              <a:latin typeface="Cambria" pitchFamily="18" charset="0"/>
            </a:endParaRPr>
          </a:p>
        </p:txBody>
      </p:sp>
      <p:sp>
        <p:nvSpPr>
          <p:cNvPr id="21507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504363" cy="1125538"/>
          </a:xfrm>
        </p:spPr>
        <p:txBody>
          <a:bodyPr/>
          <a:lstStyle/>
          <a:p>
            <a:pPr eaLnBrk="1" hangingPunct="1"/>
            <a:r>
              <a:rPr lang="ru-RU" sz="2200" b="1" smtClean="0">
                <a:solidFill>
                  <a:schemeClr val="bg1"/>
                </a:solidFill>
                <a:latin typeface="Cambria" pitchFamily="18" charset="0"/>
              </a:rPr>
              <a:t>Карта микрорайона Звездное с указанием уровня радиационного фона </a:t>
            </a:r>
            <a:endParaRPr lang="ru-RU" sz="2200" b="1" smtClean="0">
              <a:solidFill>
                <a:schemeClr val="bg1"/>
              </a:solidFill>
              <a:latin typeface="Cambria" pitchFamily="18" charset="0"/>
              <a:ea typeface="Cambria Math" pitchFamily="18" charset="0"/>
              <a:cs typeface="Cambria Math" pitchFamily="18" charset="0"/>
            </a:endParaRPr>
          </a:p>
        </p:txBody>
      </p:sp>
      <p:pic>
        <p:nvPicPr>
          <p:cNvPr id="2150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17918" t="23856" r="20575" b="17261"/>
          <a:stretch>
            <a:fillRect/>
          </a:stretch>
        </p:blipFill>
        <p:spPr>
          <a:xfrm>
            <a:off x="647700" y="1098550"/>
            <a:ext cx="8113713" cy="3705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504363" cy="1125538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Выводы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0363" y="1131888"/>
            <a:ext cx="8856662" cy="3743325"/>
          </a:xfrm>
          <a:solidFill>
            <a:srgbClr val="42522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marL="342870" indent="-342870" defTabSz="914321" eaLnBrk="1" fontAlgn="auto" hangingPunct="1">
              <a:spcAft>
                <a:spcPts val="0"/>
              </a:spcAft>
              <a:buFont typeface="Arial" pitchFamily="34" charset="0"/>
              <a:buBlip>
                <a:blip r:embed="rId3"/>
              </a:buBlip>
              <a:defRPr/>
            </a:pPr>
            <a:r>
              <a:rPr lang="ru-RU" sz="4000" dirty="0" smtClean="0">
                <a:latin typeface="Cambria" pitchFamily="18" charset="0"/>
              </a:rPr>
              <a:t>Гипотеза не нашла подтверждений</a:t>
            </a:r>
          </a:p>
          <a:p>
            <a:pPr marL="342870" indent="-342870" defTabSz="914321" eaLnBrk="1" fontAlgn="auto" hangingPunct="1">
              <a:spcAft>
                <a:spcPts val="0"/>
              </a:spcAft>
              <a:buFont typeface="Arial" pitchFamily="34" charset="0"/>
              <a:buBlip>
                <a:blip r:embed="rId3"/>
              </a:buBlip>
              <a:defRPr/>
            </a:pPr>
            <a:r>
              <a:rPr lang="ru-RU" sz="4000" dirty="0" smtClean="0">
                <a:latin typeface="Cambria" pitchFamily="18" charset="0"/>
              </a:rPr>
              <a:t>Экологическая обстановка в районе не нарушена радиацией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3"/>
          <p:cNvSpPr>
            <a:spLocks noGrp="1"/>
          </p:cNvSpPr>
          <p:nvPr>
            <p:ph type="title"/>
          </p:nvPr>
        </p:nvSpPr>
        <p:spPr>
          <a:xfrm>
            <a:off x="0" y="-165100"/>
            <a:ext cx="9504363" cy="1125538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Заключение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5900" y="771525"/>
            <a:ext cx="5976938" cy="2305050"/>
          </a:xfrm>
          <a:solidFill>
            <a:srgbClr val="42522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marL="342870" indent="-342870" defTabSz="914321" eaLnBrk="1" fontAlgn="auto" hangingPunct="1">
              <a:spcAft>
                <a:spcPts val="0"/>
              </a:spcAft>
              <a:buFont typeface="Arial" pitchFamily="34" charset="0"/>
              <a:buBlip>
                <a:blip r:embed="rId3"/>
              </a:buBlip>
              <a:defRPr/>
            </a:pPr>
            <a:r>
              <a:rPr lang="ru-RU" sz="2600" dirty="0" smtClean="0">
                <a:latin typeface="Cambria" pitchFamily="18" charset="0"/>
              </a:rPr>
              <a:t>Существуют очаги опасности в городе</a:t>
            </a:r>
          </a:p>
          <a:p>
            <a:pPr marL="342870" indent="-342870" defTabSz="914321" eaLnBrk="1" fontAlgn="auto" hangingPunct="1">
              <a:spcAft>
                <a:spcPts val="0"/>
              </a:spcAft>
              <a:buFont typeface="Arial" pitchFamily="34" charset="0"/>
              <a:buBlip>
                <a:blip r:embed="rId3"/>
              </a:buBlip>
              <a:defRPr/>
            </a:pPr>
            <a:r>
              <a:rPr lang="ru-RU" sz="2600" dirty="0" smtClean="0">
                <a:latin typeface="Cambria" pitchFamily="18" charset="0"/>
              </a:rPr>
              <a:t>Памятки действий при заражении</a:t>
            </a:r>
          </a:p>
          <a:p>
            <a:pPr marL="342870" indent="-342870" defTabSz="914321" eaLnBrk="1" fontAlgn="auto" hangingPunct="1">
              <a:spcAft>
                <a:spcPts val="0"/>
              </a:spcAft>
              <a:buFont typeface="Arial" pitchFamily="34" charset="0"/>
              <a:buBlip>
                <a:blip r:embed="rId3"/>
              </a:buBlip>
              <a:defRPr/>
            </a:pPr>
            <a:r>
              <a:rPr lang="ru-RU" sz="2600" dirty="0" smtClean="0">
                <a:latin typeface="Cambria" pitchFamily="18" charset="0"/>
              </a:rPr>
              <a:t>Соблюдение простых правил безопасности в быту</a:t>
            </a:r>
          </a:p>
          <a:p>
            <a:pPr marL="342870" indent="-342870" defTabSz="914321" eaLnBrk="1" fontAlgn="auto" hangingPunct="1">
              <a:spcAft>
                <a:spcPts val="0"/>
              </a:spcAft>
              <a:buFont typeface="Arial" pitchFamily="34" charset="0"/>
              <a:buBlip>
                <a:blip r:embed="rId3"/>
              </a:buBlip>
              <a:defRPr/>
            </a:pPr>
            <a:endParaRPr lang="ru-RU" sz="3600" dirty="0" smtClean="0">
              <a:latin typeface="Cambria" pitchFamily="18" charset="0"/>
            </a:endParaRPr>
          </a:p>
        </p:txBody>
      </p:sp>
      <p:pic>
        <p:nvPicPr>
          <p:cNvPr id="23556" name="Рисунок 4" descr="уносий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900" y="3219450"/>
            <a:ext cx="5976938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5" descr="дусий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1613" y="771525"/>
            <a:ext cx="25209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Рисунок 6" descr="плюсий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27875" y="2571750"/>
            <a:ext cx="1512888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3"/>
          <p:cNvSpPr>
            <a:spLocks noGrp="1"/>
          </p:cNvSpPr>
          <p:nvPr>
            <p:ph type="title"/>
          </p:nvPr>
        </p:nvSpPr>
        <p:spPr>
          <a:xfrm>
            <a:off x="0" y="-165100"/>
            <a:ext cx="9504363" cy="1125538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Список литературы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5900" y="771525"/>
            <a:ext cx="8928100" cy="4103688"/>
          </a:xfrm>
          <a:solidFill>
            <a:srgbClr val="42522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>
              <a:defRPr/>
            </a:pPr>
            <a:r>
              <a:rPr lang="ru-RU" sz="1400" dirty="0" smtClean="0">
                <a:latin typeface="Cambria" pitchFamily="18" charset="0"/>
              </a:rPr>
              <a:t>Грачёв Н. Н., </a:t>
            </a:r>
            <a:r>
              <a:rPr lang="ru-RU" sz="1400" dirty="0" err="1" smtClean="0">
                <a:latin typeface="Cambria" pitchFamily="18" charset="0"/>
              </a:rPr>
              <a:t>Мырова</a:t>
            </a:r>
            <a:r>
              <a:rPr lang="ru-RU" sz="1400" dirty="0" smtClean="0">
                <a:latin typeface="Cambria" pitchFamily="18" charset="0"/>
              </a:rPr>
              <a:t> Л. О. Защита человека от опасных излучений. – М.: БИНОМ. Лаборатория знаний, 2010. – 317 с.</a:t>
            </a:r>
          </a:p>
          <a:p>
            <a:pPr>
              <a:defRPr/>
            </a:pPr>
            <a:r>
              <a:rPr lang="ru-RU" sz="1400" dirty="0" smtClean="0">
                <a:latin typeface="Cambria" pitchFamily="18" charset="0"/>
              </a:rPr>
              <a:t>Элементарный учебник физики. Учебное пособие в 3 - </a:t>
            </a:r>
            <a:r>
              <a:rPr lang="ru-RU" sz="1400" dirty="0" err="1" smtClean="0">
                <a:latin typeface="Cambria" pitchFamily="18" charset="0"/>
              </a:rPr>
              <a:t>х</a:t>
            </a:r>
            <a:r>
              <a:rPr lang="ru-RU" sz="1400" dirty="0" smtClean="0">
                <a:latin typeface="Cambria" pitchFamily="18" charset="0"/>
              </a:rPr>
              <a:t> т. / Под ред. Г. С. </a:t>
            </a:r>
            <a:r>
              <a:rPr lang="ru-RU" sz="1400" dirty="0" err="1" smtClean="0">
                <a:latin typeface="Cambria" pitchFamily="18" charset="0"/>
              </a:rPr>
              <a:t>Ландсберга</a:t>
            </a:r>
            <a:r>
              <a:rPr lang="ru-RU" sz="1400" dirty="0" smtClean="0">
                <a:latin typeface="Cambria" pitchFamily="18" charset="0"/>
              </a:rPr>
              <a:t>. Т. </a:t>
            </a:r>
            <a:r>
              <a:rPr lang="en-US" sz="1400" dirty="0" smtClean="0">
                <a:latin typeface="Cambria" pitchFamily="18" charset="0"/>
              </a:rPr>
              <a:t>III</a:t>
            </a:r>
            <a:r>
              <a:rPr lang="ru-RU" sz="1400" dirty="0" smtClean="0">
                <a:latin typeface="Cambria" pitchFamily="18" charset="0"/>
              </a:rPr>
              <a:t> Колебания и волны. Оптика. Атомная и ядерная физика – Репринт 10 изд., </a:t>
            </a:r>
            <a:r>
              <a:rPr lang="ru-RU" sz="1400" dirty="0" err="1" smtClean="0">
                <a:latin typeface="Cambria" pitchFamily="18" charset="0"/>
              </a:rPr>
              <a:t>перераб</a:t>
            </a:r>
            <a:r>
              <a:rPr lang="ru-RU" sz="1400" dirty="0" smtClean="0">
                <a:latin typeface="Cambria" pitchFamily="18" charset="0"/>
              </a:rPr>
              <a:t>.: М., АОЗТ «ШРАЙК», 1995.</a:t>
            </a:r>
          </a:p>
          <a:p>
            <a:pPr>
              <a:defRPr/>
            </a:pPr>
            <a:r>
              <a:rPr lang="ru-RU" sz="1400" dirty="0" smtClean="0">
                <a:latin typeface="Cambria" pitchFamily="18" charset="0"/>
              </a:rPr>
              <a:t>Элементарный учебник физики. Учебное пособие в 3 - </a:t>
            </a:r>
            <a:r>
              <a:rPr lang="ru-RU" sz="1400" dirty="0" err="1" smtClean="0">
                <a:latin typeface="Cambria" pitchFamily="18" charset="0"/>
              </a:rPr>
              <a:t>х</a:t>
            </a:r>
            <a:r>
              <a:rPr lang="ru-RU" sz="1400" dirty="0" smtClean="0">
                <a:latin typeface="Cambria" pitchFamily="18" charset="0"/>
              </a:rPr>
              <a:t> т. / Под ред. Г. С. </a:t>
            </a:r>
            <a:r>
              <a:rPr lang="ru-RU" sz="1400" dirty="0" err="1" smtClean="0">
                <a:latin typeface="Cambria" pitchFamily="18" charset="0"/>
              </a:rPr>
              <a:t>Ландсберга</a:t>
            </a:r>
            <a:r>
              <a:rPr lang="ru-RU" sz="1400" dirty="0" smtClean="0">
                <a:latin typeface="Cambria" pitchFamily="18" charset="0"/>
              </a:rPr>
              <a:t>. Т. </a:t>
            </a:r>
            <a:r>
              <a:rPr lang="en-US" sz="1400" dirty="0" smtClean="0">
                <a:latin typeface="Cambria" pitchFamily="18" charset="0"/>
              </a:rPr>
              <a:t>II</a:t>
            </a:r>
            <a:r>
              <a:rPr lang="ru-RU" sz="1400" dirty="0" smtClean="0">
                <a:latin typeface="Cambria" pitchFamily="18" charset="0"/>
              </a:rPr>
              <a:t> Электричество и магнетизм – Репринт 10 изд., </a:t>
            </a:r>
            <a:r>
              <a:rPr lang="ru-RU" sz="1400" dirty="0" err="1" smtClean="0">
                <a:latin typeface="Cambria" pitchFamily="18" charset="0"/>
              </a:rPr>
              <a:t>перераб</a:t>
            </a:r>
            <a:r>
              <a:rPr lang="ru-RU" sz="1400" dirty="0" smtClean="0">
                <a:latin typeface="Cambria" pitchFamily="18" charset="0"/>
              </a:rPr>
              <a:t>.: М., АОЗТ «ШРАЙК», 1995.</a:t>
            </a:r>
          </a:p>
          <a:p>
            <a:pPr>
              <a:defRPr/>
            </a:pPr>
            <a:r>
              <a:rPr lang="ru-RU" sz="1400" dirty="0" smtClean="0">
                <a:latin typeface="Cambria" pitchFamily="18" charset="0"/>
              </a:rPr>
              <a:t>А. Азимов. Краткая история химии. – СПб.: Амфора, 2005.</a:t>
            </a:r>
          </a:p>
          <a:p>
            <a:pPr>
              <a:defRPr/>
            </a:pPr>
            <a:r>
              <a:rPr lang="ru-RU" sz="1400" dirty="0" smtClean="0">
                <a:latin typeface="Cambria" pitchFamily="18" charset="0"/>
              </a:rPr>
              <a:t>К. Н. Мухин. Занимательная ядерная физика. – М.: «</a:t>
            </a:r>
            <a:r>
              <a:rPr lang="ru-RU" sz="1400" dirty="0" err="1" smtClean="0">
                <a:latin typeface="Cambria" pitchFamily="18" charset="0"/>
              </a:rPr>
              <a:t>Атомиздат</a:t>
            </a:r>
            <a:r>
              <a:rPr lang="ru-RU" sz="1400" dirty="0" smtClean="0">
                <a:latin typeface="Cambria" pitchFamily="18" charset="0"/>
              </a:rPr>
              <a:t>», 1969.</a:t>
            </a:r>
          </a:p>
          <a:p>
            <a:pPr>
              <a:defRPr/>
            </a:pPr>
            <a:r>
              <a:rPr lang="ru-RU" sz="1400" dirty="0" smtClean="0">
                <a:latin typeface="Cambria" pitchFamily="18" charset="0"/>
              </a:rPr>
              <a:t>О. И. Василенко, Б. С. </a:t>
            </a:r>
            <a:r>
              <a:rPr lang="ru-RU" sz="1400" dirty="0" err="1" smtClean="0">
                <a:latin typeface="Cambria" pitchFamily="18" charset="0"/>
              </a:rPr>
              <a:t>Ишханов</a:t>
            </a:r>
            <a:r>
              <a:rPr lang="ru-RU" sz="1400" dirty="0" smtClean="0">
                <a:latin typeface="Cambria" pitchFamily="18" charset="0"/>
              </a:rPr>
              <a:t>, И. М. Капитонов, Ж. М. Селиверстова, А. В. Шумаков. Радиация. - М.: Изд-во Московского университета, 1996.</a:t>
            </a:r>
          </a:p>
          <a:p>
            <a:pPr>
              <a:buFont typeface="Arial" charset="0"/>
              <a:buNone/>
              <a:defRPr/>
            </a:pPr>
            <a:r>
              <a:rPr lang="en-US" sz="1400" dirty="0" smtClean="0">
                <a:latin typeface="Cambria" pitchFamily="18" charset="0"/>
              </a:rPr>
              <a:t> </a:t>
            </a:r>
            <a:r>
              <a:rPr lang="ru-RU" sz="1400" b="1" dirty="0" smtClean="0">
                <a:latin typeface="Cambria" pitchFamily="18" charset="0"/>
              </a:rPr>
              <a:t>Электронные ресурсы</a:t>
            </a:r>
            <a:endParaRPr lang="ru-RU" sz="1400" dirty="0" smtClean="0">
              <a:latin typeface="Cambria" pitchFamily="18" charset="0"/>
            </a:endParaRPr>
          </a:p>
          <a:p>
            <a:pPr>
              <a:defRPr/>
            </a:pPr>
            <a:r>
              <a:rPr lang="en-US" sz="1400" dirty="0" smtClean="0">
                <a:latin typeface="Cambria" pitchFamily="18" charset="0"/>
              </a:rPr>
              <a:t>http</a:t>
            </a:r>
            <a:r>
              <a:rPr lang="ru-RU" sz="1400" dirty="0" smtClean="0">
                <a:latin typeface="Cambria" pitchFamily="18" charset="0"/>
              </a:rPr>
              <a:t>://</a:t>
            </a:r>
            <a:r>
              <a:rPr lang="en-US" sz="1400" dirty="0" err="1" smtClean="0">
                <a:latin typeface="Cambria" pitchFamily="18" charset="0"/>
              </a:rPr>
              <a:t>ru</a:t>
            </a:r>
            <a:r>
              <a:rPr lang="ru-RU" sz="1400" dirty="0" smtClean="0">
                <a:latin typeface="Cambria" pitchFamily="18" charset="0"/>
              </a:rPr>
              <a:t>.</a:t>
            </a:r>
            <a:r>
              <a:rPr lang="en-US" sz="1400" dirty="0" err="1" smtClean="0">
                <a:latin typeface="Cambria" pitchFamily="18" charset="0"/>
              </a:rPr>
              <a:t>wikipedia</a:t>
            </a:r>
            <a:r>
              <a:rPr lang="ru-RU" sz="1400" dirty="0" smtClean="0">
                <a:latin typeface="Cambria" pitchFamily="18" charset="0"/>
              </a:rPr>
              <a:t>.</a:t>
            </a:r>
            <a:r>
              <a:rPr lang="en-US" sz="1400" dirty="0" smtClean="0">
                <a:latin typeface="Cambria" pitchFamily="18" charset="0"/>
              </a:rPr>
              <a:t>org</a:t>
            </a:r>
            <a:r>
              <a:rPr lang="ru-RU" sz="1400" dirty="0" smtClean="0">
                <a:latin typeface="Cambria" pitchFamily="18" charset="0"/>
              </a:rPr>
              <a:t>/ - </a:t>
            </a:r>
            <a:r>
              <a:rPr lang="ru-RU" sz="1400" dirty="0" err="1" smtClean="0">
                <a:latin typeface="Cambria" pitchFamily="18" charset="0"/>
              </a:rPr>
              <a:t>Википедия</a:t>
            </a:r>
            <a:r>
              <a:rPr lang="ru-RU" sz="1400" dirty="0" smtClean="0">
                <a:latin typeface="Cambria" pitchFamily="18" charset="0"/>
              </a:rPr>
              <a:t>, свободная энциклопедия.</a:t>
            </a:r>
          </a:p>
          <a:p>
            <a:pPr>
              <a:defRPr/>
            </a:pPr>
            <a:r>
              <a:rPr lang="en-US" sz="1400" dirty="0" smtClean="0">
                <a:latin typeface="Cambria" pitchFamily="18" charset="0"/>
              </a:rPr>
              <a:t>http</a:t>
            </a:r>
            <a:r>
              <a:rPr lang="ru-RU" sz="1400" dirty="0" smtClean="0">
                <a:latin typeface="Cambria" pitchFamily="18" charset="0"/>
              </a:rPr>
              <a:t>://</a:t>
            </a:r>
            <a:r>
              <a:rPr lang="en-US" sz="1400" dirty="0" smtClean="0">
                <a:latin typeface="Cambria" pitchFamily="18" charset="0"/>
              </a:rPr>
              <a:t>www</a:t>
            </a:r>
            <a:r>
              <a:rPr lang="ru-RU" sz="1400" dirty="0" smtClean="0">
                <a:latin typeface="Cambria" pitchFamily="18" charset="0"/>
              </a:rPr>
              <a:t>.</a:t>
            </a:r>
            <a:r>
              <a:rPr lang="en-US" sz="1400" dirty="0" err="1" smtClean="0">
                <a:latin typeface="Cambria" pitchFamily="18" charset="0"/>
              </a:rPr>
              <a:t>krugosvet</a:t>
            </a:r>
            <a:r>
              <a:rPr lang="ru-RU" sz="1400" dirty="0" smtClean="0">
                <a:latin typeface="Cambria" pitchFamily="18" charset="0"/>
              </a:rPr>
              <a:t>.</a:t>
            </a:r>
            <a:r>
              <a:rPr lang="en-US" sz="1400" dirty="0" err="1" smtClean="0">
                <a:latin typeface="Cambria" pitchFamily="18" charset="0"/>
              </a:rPr>
              <a:t>ru</a:t>
            </a:r>
            <a:r>
              <a:rPr lang="ru-RU" sz="1400" dirty="0" smtClean="0">
                <a:latin typeface="Cambria" pitchFamily="18" charset="0"/>
              </a:rPr>
              <a:t>/ - Универсальная научно-популярная </a:t>
            </a:r>
            <a:r>
              <a:rPr lang="ru-RU" sz="1400" dirty="0" err="1" smtClean="0">
                <a:latin typeface="Cambria" pitchFamily="18" charset="0"/>
              </a:rPr>
              <a:t>онлайн-энциклопедия</a:t>
            </a:r>
            <a:r>
              <a:rPr lang="ru-RU" sz="1400" dirty="0" smtClean="0">
                <a:latin typeface="Cambria" pitchFamily="18" charset="0"/>
              </a:rPr>
              <a:t> «</a:t>
            </a:r>
            <a:r>
              <a:rPr lang="ru-RU" sz="1400" dirty="0" err="1" smtClean="0">
                <a:latin typeface="Cambria" pitchFamily="18" charset="0"/>
              </a:rPr>
              <a:t>Кругосвет</a:t>
            </a:r>
            <a:r>
              <a:rPr lang="ru-RU" sz="1400" dirty="0" smtClean="0">
                <a:latin typeface="Cambria" pitchFamily="18" charset="0"/>
              </a:rPr>
              <a:t>».</a:t>
            </a:r>
          </a:p>
          <a:p>
            <a:pPr>
              <a:defRPr/>
            </a:pPr>
            <a:r>
              <a:rPr lang="ru-RU" sz="1400" dirty="0" smtClean="0">
                <a:latin typeface="Cambria" pitchFamily="18" charset="0"/>
              </a:rPr>
              <a:t>http://ecoekspert.ru/art/ecsaf/sub2/64.html - Эрик Холл. «Излучение и жизнь». Перевод Степаниды Васнецовой</a:t>
            </a:r>
          </a:p>
          <a:p>
            <a:pPr>
              <a:defRPr/>
            </a:pPr>
            <a:r>
              <a:rPr lang="ru-RU" sz="1400" dirty="0" smtClean="0">
                <a:latin typeface="Cambria" pitchFamily="18" charset="0"/>
                <a:hlinkClick r:id="rId3"/>
              </a:rPr>
              <a:t>http://www.rosatom.ru/</a:t>
            </a:r>
            <a:r>
              <a:rPr lang="ru-RU" sz="1400" dirty="0" smtClean="0">
                <a:latin typeface="Cambria" pitchFamily="18" charset="0"/>
              </a:rPr>
              <a:t> - Атомная промышленность</a:t>
            </a:r>
          </a:p>
          <a:p>
            <a:pPr>
              <a:defRPr/>
            </a:pPr>
            <a:r>
              <a:rPr lang="ru-RU" sz="1400" dirty="0" smtClean="0">
                <a:latin typeface="Cambria" pitchFamily="18" charset="0"/>
                <a:hlinkClick r:id="rId4"/>
              </a:rPr>
              <a:t>http://www.atomic-energy.ru/-</a:t>
            </a:r>
            <a:r>
              <a:rPr lang="ru-RU" sz="1400" dirty="0" smtClean="0">
                <a:latin typeface="Cambria" pitchFamily="18" charset="0"/>
              </a:rPr>
              <a:t> </a:t>
            </a:r>
            <a:r>
              <a:rPr lang="ru-RU" sz="1400" dirty="0" smtClean="0">
                <a:latin typeface="Cambria" pitchFamily="18" charset="0"/>
                <a:hlinkClick r:id="rId5"/>
              </a:rPr>
              <a:t>Радиационно-экологические исследования</a:t>
            </a:r>
            <a:endParaRPr lang="ru-RU" sz="1400" dirty="0" smtClean="0">
              <a:latin typeface="Cambria" pitchFamily="18" charset="0"/>
            </a:endParaRPr>
          </a:p>
          <a:p>
            <a:pPr marL="342870" indent="-342870" defTabSz="914321" eaLnBrk="1" fontAlgn="auto" hangingPunct="1">
              <a:spcAft>
                <a:spcPts val="0"/>
              </a:spcAft>
              <a:buFont typeface="Arial" pitchFamily="34" charset="0"/>
              <a:buBlip>
                <a:blip r:embed="rId6"/>
              </a:buBlip>
              <a:defRPr/>
            </a:pPr>
            <a:endParaRPr lang="ru-RU" sz="2600" dirty="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15731" y="2355726"/>
            <a:ext cx="5688632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defTabSz="9143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/>
                <a:solidFill>
                  <a:srgbClr val="92D050"/>
                </a:solidFill>
                <a:effectLst>
                  <a:glow rad="101600">
                    <a:srgbClr val="AEF303">
                      <a:alpha val="40000"/>
                    </a:srgbClr>
                  </a:glow>
                </a:effectLst>
                <a:latin typeface="Cambria" pitchFamily="18" charset="0"/>
                <a:cs typeface="+mn-cs"/>
              </a:rPr>
              <a:t>Благодарим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504363" cy="1125538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Актуальность проблемы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0363" y="1131888"/>
            <a:ext cx="4319587" cy="3743325"/>
          </a:xfrm>
          <a:solidFill>
            <a:srgbClr val="42522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marL="342870" indent="-342870" defTabSz="914321" eaLnBrk="1" fontAlgn="auto" hangingPunct="1">
              <a:spcAft>
                <a:spcPts val="0"/>
              </a:spcAft>
              <a:buFont typeface="Arial" pitchFamily="34" charset="0"/>
              <a:buBlip>
                <a:blip r:embed="rId3"/>
              </a:buBlip>
              <a:defRPr/>
            </a:pPr>
            <a:r>
              <a:rPr lang="ru-RU" sz="3600" dirty="0" smtClean="0">
                <a:latin typeface="Cambria" pitchFamily="18" charset="0"/>
              </a:rPr>
              <a:t>Отсутствие достоверной информации</a:t>
            </a:r>
          </a:p>
          <a:p>
            <a:pPr marL="342870" indent="-342870" defTabSz="914321" eaLnBrk="1" fontAlgn="auto" hangingPunct="1">
              <a:spcAft>
                <a:spcPts val="0"/>
              </a:spcAft>
              <a:buFont typeface="Arial" pitchFamily="34" charset="0"/>
              <a:buBlip>
                <a:blip r:embed="rId3"/>
              </a:buBlip>
              <a:defRPr/>
            </a:pPr>
            <a:r>
              <a:rPr lang="ru-RU" sz="3600" dirty="0" smtClean="0">
                <a:latin typeface="Cambria" pitchFamily="18" charset="0"/>
              </a:rPr>
              <a:t>Эксплуатация темы в </a:t>
            </a:r>
            <a:r>
              <a:rPr lang="ru-RU" sz="3600" dirty="0" err="1" smtClean="0">
                <a:latin typeface="Cambria" pitchFamily="18" charset="0"/>
              </a:rPr>
              <a:t>масс-медиа</a:t>
            </a:r>
            <a:endParaRPr lang="ru-RU" sz="3600" dirty="0" smtClean="0">
              <a:latin typeface="Cambria" pitchFamily="18" charset="0"/>
            </a:endParaRPr>
          </a:p>
        </p:txBody>
      </p:sp>
      <p:pic>
        <p:nvPicPr>
          <p:cNvPr id="4100" name="Рисунок 4" descr="выросий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11975" y="1203325"/>
            <a:ext cx="2311400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Рисунок 6" descr="полосий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0313" y="2716213"/>
            <a:ext cx="29527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504363" cy="1125538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Существует ли опасность радиационного заражения?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800" y="1347788"/>
            <a:ext cx="8569325" cy="1152525"/>
          </a:xfrm>
          <a:solidFill>
            <a:srgbClr val="42522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marL="342870" indent="-342870" defTabSz="914321" eaLnBrk="1" fontAlgn="auto" hangingPunct="1">
              <a:spcAft>
                <a:spcPts val="0"/>
              </a:spcAft>
              <a:buFont typeface="Arial" pitchFamily="34" charset="0"/>
              <a:buBlip>
                <a:blip r:embed="rId3"/>
              </a:buBlip>
              <a:defRPr/>
            </a:pPr>
            <a:r>
              <a:rPr lang="ru-RU" dirty="0" smtClean="0">
                <a:latin typeface="Cambria" pitchFamily="18" charset="0"/>
              </a:rPr>
              <a:t>Авария в Чернобыле</a:t>
            </a:r>
          </a:p>
          <a:p>
            <a:pPr marL="342870" indent="-342870" defTabSz="914321" eaLnBrk="1" fontAlgn="auto" hangingPunct="1">
              <a:spcAft>
                <a:spcPts val="0"/>
              </a:spcAft>
              <a:buFont typeface="Arial" pitchFamily="34" charset="0"/>
              <a:buBlip>
                <a:blip r:embed="rId3"/>
              </a:buBlip>
              <a:defRPr/>
            </a:pPr>
            <a:r>
              <a:rPr lang="ru-RU" dirty="0" smtClean="0">
                <a:latin typeface="Cambria" pitchFamily="18" charset="0"/>
              </a:rPr>
              <a:t>Авария в Японии</a:t>
            </a:r>
          </a:p>
        </p:txBody>
      </p:sp>
      <p:pic>
        <p:nvPicPr>
          <p:cNvPr id="6" name="Рисунок 5" descr="0016-013-Pamjatnik-zhertvam-CHernobyljag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63749" y="2571750"/>
            <a:ext cx="3600400" cy="2396292"/>
          </a:xfrm>
          <a:prstGeom prst="rect">
            <a:avLst/>
          </a:prstGeom>
        </p:spPr>
      </p:pic>
      <p:pic>
        <p:nvPicPr>
          <p:cNvPr id="7" name="Рисунок 6" descr="radiation_map_fukushima_plant_japan_m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80173" y="2571750"/>
            <a:ext cx="4026024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504363" cy="1125538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Чернобыльский след в Ленобласти</a:t>
            </a:r>
          </a:p>
        </p:txBody>
      </p:sp>
      <p:pic>
        <p:nvPicPr>
          <p:cNvPr id="3" name="Рисунок 2" descr="Снимок798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99853" y="831430"/>
            <a:ext cx="6423031" cy="4312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504363" cy="1125538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Анкетирование</a:t>
            </a:r>
          </a:p>
        </p:txBody>
      </p:sp>
      <p:pic>
        <p:nvPicPr>
          <p:cNvPr id="7171" name="Содержимое 7" descr="ололо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55763" y="1058863"/>
            <a:ext cx="5976937" cy="3889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504363" cy="119697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Результаты анкетирования</a:t>
            </a:r>
          </a:p>
        </p:txBody>
      </p:sp>
      <p:pic>
        <p:nvPicPr>
          <p:cNvPr id="20" name="Содержимое 19" descr="диаграмм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730" t="1961" r="806" b="1961"/>
          <a:stretch>
            <a:fillRect/>
          </a:stretch>
        </p:blipFill>
        <p:spPr>
          <a:xfrm>
            <a:off x="647700" y="987425"/>
            <a:ext cx="8256588" cy="396081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504363" cy="119697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Результаты анкетирования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701" y="1275606"/>
            <a:ext cx="8712967" cy="3600400"/>
          </a:xfrm>
          <a:solidFill>
            <a:srgbClr val="42522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marL="342870" indent="-342870" defTabSz="914321" eaLnBrk="1" fontAlgn="auto" hangingPunct="1">
              <a:spcAft>
                <a:spcPts val="0"/>
              </a:spcAft>
              <a:buFont typeface="Arial" pitchFamily="34" charset="0"/>
              <a:buBlip>
                <a:blip r:embed="rId3"/>
              </a:buBlip>
              <a:defRPr/>
            </a:pPr>
            <a:r>
              <a:rPr lang="ru-RU" sz="2800" b="1" dirty="0" smtClean="0">
                <a:effectLst>
                  <a:glow rad="101600">
                    <a:srgbClr val="AEF303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100%</a:t>
            </a:r>
            <a:r>
              <a:rPr lang="ru-RU" sz="2800" dirty="0" smtClean="0">
                <a:effectLst>
                  <a:glow rad="101600">
                    <a:srgbClr val="AEF303">
                      <a:alpha val="60000"/>
                    </a:srgbClr>
                  </a:glow>
                </a:effectLst>
                <a:latin typeface="Cambria" pitchFamily="18" charset="0"/>
              </a:rPr>
              <a:t> </a:t>
            </a:r>
            <a:r>
              <a:rPr lang="ru-RU" sz="2800" dirty="0" smtClean="0">
                <a:latin typeface="Cambria" pitchFamily="18" charset="0"/>
              </a:rPr>
              <a:t>- радиационный фон влияет на здоровье человека</a:t>
            </a:r>
          </a:p>
          <a:p>
            <a:pPr marL="342870" indent="-342870" defTabSz="914321" eaLnBrk="1" fontAlgn="auto" hangingPunct="1">
              <a:spcAft>
                <a:spcPts val="0"/>
              </a:spcAft>
              <a:buFont typeface="Arial" pitchFamily="34" charset="0"/>
              <a:buBlip>
                <a:blip r:embed="rId3"/>
              </a:buBlip>
              <a:defRPr/>
            </a:pPr>
            <a:r>
              <a:rPr lang="ru-RU" sz="2800" b="1" dirty="0" smtClean="0">
                <a:effectLst>
                  <a:glow rad="101600">
                    <a:srgbClr val="AEF303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80%</a:t>
            </a:r>
            <a:r>
              <a:rPr lang="ru-RU" sz="2800" dirty="0" smtClean="0">
                <a:latin typeface="Cambria" pitchFamily="18" charset="0"/>
              </a:rPr>
              <a:t> - не знают источников заражения</a:t>
            </a:r>
          </a:p>
          <a:p>
            <a:pPr marL="342870" indent="-342870" defTabSz="914321" eaLnBrk="1" fontAlgn="auto" hangingPunct="1">
              <a:spcAft>
                <a:spcPts val="0"/>
              </a:spcAft>
              <a:buFont typeface="Arial" pitchFamily="34" charset="0"/>
              <a:buBlip>
                <a:blip r:embed="rId3"/>
              </a:buBlip>
              <a:defRPr/>
            </a:pPr>
            <a:r>
              <a:rPr lang="ru-RU" sz="2800" b="1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92%</a:t>
            </a:r>
            <a:r>
              <a:rPr lang="ru-RU" sz="28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ru-RU" sz="2800" dirty="0" smtClean="0">
                <a:latin typeface="Cambria" pitchFamily="18" charset="0"/>
              </a:rPr>
              <a:t>- недоступна информация о радиационном фоне</a:t>
            </a:r>
          </a:p>
          <a:p>
            <a:pPr marL="342870" indent="-342870" defTabSz="914321" eaLnBrk="1" fontAlgn="auto" hangingPunct="1">
              <a:spcAft>
                <a:spcPts val="0"/>
              </a:spcAft>
              <a:buFont typeface="Arial" pitchFamily="34" charset="0"/>
              <a:buBlip>
                <a:blip r:embed="rId3"/>
              </a:buBlip>
              <a:defRPr/>
            </a:pPr>
            <a:r>
              <a:rPr lang="ru-RU" sz="2800" b="1" dirty="0" smtClean="0">
                <a:effectLst>
                  <a:glow rad="63500">
                    <a:srgbClr val="AEF303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90%</a:t>
            </a:r>
            <a:r>
              <a:rPr lang="ru-RU" sz="28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ru-RU" sz="2800" dirty="0" smtClean="0">
                <a:latin typeface="Cambria" pitchFamily="18" charset="0"/>
              </a:rPr>
              <a:t>- не знают, что предпринимать при радиационном заражении </a:t>
            </a:r>
          </a:p>
          <a:p>
            <a:pPr marL="342870" indent="-342870" defTabSz="914321" eaLnBrk="1" fontAlgn="auto" hangingPunct="1">
              <a:spcAft>
                <a:spcPts val="0"/>
              </a:spcAft>
              <a:buFont typeface="Arial" pitchFamily="34" charset="0"/>
              <a:buBlip>
                <a:blip r:embed="rId3"/>
              </a:buBlip>
              <a:defRPr/>
            </a:pPr>
            <a:endParaRPr lang="ru-RU" sz="2000" dirty="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10080625" cy="1125538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Гипотеза, цель, структура исследования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800" y="1203325"/>
            <a:ext cx="8712200" cy="3671888"/>
          </a:xfrm>
          <a:solidFill>
            <a:srgbClr val="42522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marL="342870" indent="-342870" defTabSz="914321" eaLnBrk="1" fontAlgn="auto" hangingPunct="1">
              <a:spcAft>
                <a:spcPts val="0"/>
              </a:spcAft>
              <a:buFont typeface="Arial" pitchFamily="34" charset="0"/>
              <a:buBlip>
                <a:blip r:embed="rId3"/>
              </a:buBlip>
              <a:defRPr/>
            </a:pPr>
            <a:r>
              <a:rPr lang="ru-RU" sz="2800" b="1" u="sng" dirty="0" smtClean="0">
                <a:latin typeface="Cambria" pitchFamily="18" charset="0"/>
              </a:rPr>
              <a:t>Гипотеза: </a:t>
            </a:r>
            <a:r>
              <a:rPr lang="ru-RU" sz="2800" dirty="0" smtClean="0">
                <a:latin typeface="Cambria" pitchFamily="18" charset="0"/>
              </a:rPr>
              <a:t>в районе есть зоны повышенного радиационного фона</a:t>
            </a:r>
          </a:p>
          <a:p>
            <a:pPr marL="342870" indent="-342870" defTabSz="914321" eaLnBrk="1" fontAlgn="auto" hangingPunct="1">
              <a:spcAft>
                <a:spcPts val="0"/>
              </a:spcAft>
              <a:buFont typeface="Arial" pitchFamily="34" charset="0"/>
              <a:buBlip>
                <a:blip r:embed="rId3"/>
              </a:buBlip>
              <a:defRPr/>
            </a:pPr>
            <a:r>
              <a:rPr lang="ru-RU" sz="2800" b="1" u="sng" dirty="0" smtClean="0">
                <a:latin typeface="Cambria" pitchFamily="18" charset="0"/>
              </a:rPr>
              <a:t>Цель:</a:t>
            </a:r>
            <a:r>
              <a:rPr lang="ru-RU" sz="2800" dirty="0" smtClean="0">
                <a:latin typeface="Cambria" pitchFamily="18" charset="0"/>
              </a:rPr>
              <a:t> установить эти зоны</a:t>
            </a:r>
          </a:p>
          <a:p>
            <a:pPr marL="342870" indent="-342870" defTabSz="914321" eaLnBrk="1" fontAlgn="auto" hangingPunct="1">
              <a:spcAft>
                <a:spcPts val="0"/>
              </a:spcAft>
              <a:buFont typeface="Arial" pitchFamily="34" charset="0"/>
              <a:buBlip>
                <a:blip r:embed="rId3"/>
              </a:buBlip>
              <a:defRPr/>
            </a:pPr>
            <a:r>
              <a:rPr lang="ru-RU" sz="2800" b="1" u="sng" dirty="0" smtClean="0">
                <a:latin typeface="Cambria" pitchFamily="18" charset="0"/>
              </a:rPr>
              <a:t>Структура:</a:t>
            </a:r>
          </a:p>
          <a:p>
            <a:pPr marL="742886" lvl="1" indent="-285725" defTabSz="914321" eaLnBrk="1" fontAlgn="auto" hangingPunct="1">
              <a:spcAft>
                <a:spcPts val="0"/>
              </a:spcAft>
              <a:buFont typeface="Arial" pitchFamily="34" charset="0"/>
              <a:buBlip>
                <a:blip r:embed="rId3"/>
              </a:buBlip>
              <a:defRPr/>
            </a:pPr>
            <a:r>
              <a:rPr lang="ru-RU" sz="2400" dirty="0" smtClean="0">
                <a:latin typeface="Cambria" pitchFamily="18" charset="0"/>
              </a:rPr>
              <a:t>Сбор теоретического материала</a:t>
            </a:r>
          </a:p>
          <a:p>
            <a:pPr marL="742886" lvl="1" indent="-285725" defTabSz="914321" eaLnBrk="1" fontAlgn="auto" hangingPunct="1">
              <a:spcAft>
                <a:spcPts val="0"/>
              </a:spcAft>
              <a:buFont typeface="Arial" pitchFamily="34" charset="0"/>
              <a:buBlip>
                <a:blip r:embed="rId3"/>
              </a:buBlip>
              <a:defRPr/>
            </a:pPr>
            <a:r>
              <a:rPr lang="ru-RU" sz="2400" dirty="0" smtClean="0">
                <a:latin typeface="Cambria" pitchFamily="18" charset="0"/>
              </a:rPr>
              <a:t>Измерение выбранных объектов</a:t>
            </a:r>
          </a:p>
          <a:p>
            <a:pPr marL="742886" lvl="1" indent="-285725" defTabSz="914321" eaLnBrk="1" fontAlgn="auto" hangingPunct="1">
              <a:spcAft>
                <a:spcPts val="0"/>
              </a:spcAft>
              <a:buFont typeface="Arial" pitchFamily="34" charset="0"/>
              <a:buBlip>
                <a:blip r:embed="rId3"/>
              </a:buBlip>
              <a:defRPr/>
            </a:pPr>
            <a:r>
              <a:rPr lang="ru-RU" sz="2400" dirty="0" smtClean="0">
                <a:latin typeface="Cambria" pitchFamily="18" charset="0"/>
              </a:rPr>
              <a:t>Анализ результатов</a:t>
            </a:r>
          </a:p>
          <a:p>
            <a:pPr marL="742886" lvl="1" indent="-285725" defTabSz="914321" eaLnBrk="1" fontAlgn="auto" hangingPunct="1">
              <a:spcAft>
                <a:spcPts val="0"/>
              </a:spcAft>
              <a:buFont typeface="Arial" pitchFamily="34" charset="0"/>
              <a:buBlip>
                <a:blip r:embed="rId3"/>
              </a:buBlip>
              <a:defRPr/>
            </a:pPr>
            <a:r>
              <a:rPr lang="ru-RU" sz="2400" dirty="0" smtClean="0">
                <a:latin typeface="Cambria" pitchFamily="18" charset="0"/>
              </a:rPr>
              <a:t>Выводы, рекомендации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DFEADF"/>
      </a:accent1>
      <a:accent2>
        <a:srgbClr val="B0CCB0"/>
      </a:accent2>
      <a:accent3>
        <a:srgbClr val="2D442D"/>
      </a:accent3>
      <a:accent4>
        <a:srgbClr val="C0BEAF"/>
      </a:accent4>
      <a:accent5>
        <a:srgbClr val="CEC597"/>
      </a:accent5>
      <a:accent6>
        <a:srgbClr val="B1A35A"/>
      </a:accent6>
      <a:hlink>
        <a:srgbClr val="F2F2F2"/>
      </a:hlink>
      <a:folHlink>
        <a:srgbClr val="B1A35A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1293</TotalTime>
  <Words>596</Words>
  <Application>Microsoft Office PowerPoint</Application>
  <PresentationFormat>Произвольный</PresentationFormat>
  <Paragraphs>120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Cambria</vt:lpstr>
      <vt:lpstr>Cambria Math</vt:lpstr>
      <vt:lpstr>Courier New</vt:lpstr>
      <vt:lpstr>Тема Office</vt:lpstr>
      <vt:lpstr> Радиационный фон микрорайона  Звездное </vt:lpstr>
      <vt:lpstr>Содержание</vt:lpstr>
      <vt:lpstr>Актуальность проблемы</vt:lpstr>
      <vt:lpstr>Существует ли опасность радиационного заражения?</vt:lpstr>
      <vt:lpstr>Чернобыльский след в Ленобласти</vt:lpstr>
      <vt:lpstr>Анкетирование</vt:lpstr>
      <vt:lpstr>Результаты анкетирования</vt:lpstr>
      <vt:lpstr>Результаты анкетирования</vt:lpstr>
      <vt:lpstr>Гипотеза, цель, структура исследования</vt:lpstr>
      <vt:lpstr>Радиация. Радиоактивнось</vt:lpstr>
      <vt:lpstr>Единицы измерения радиации</vt:lpstr>
      <vt:lpstr>Радиационный фон, его типы</vt:lpstr>
      <vt:lpstr>Влияние на живой организм</vt:lpstr>
      <vt:lpstr>Выбор объектов измерения</vt:lpstr>
      <vt:lpstr>Измерение радиационного фона</vt:lpstr>
      <vt:lpstr>Таблица результатов, ч. 1</vt:lpstr>
      <vt:lpstr>Таблица результатов, ч. 2</vt:lpstr>
      <vt:lpstr>Таблица результатов, ч. 3</vt:lpstr>
      <vt:lpstr>Наши результаты и гипотеза</vt:lpstr>
      <vt:lpstr>Карта микрорайона Звездное с указанием уровня радиационного фона </vt:lpstr>
      <vt:lpstr>Выводы</vt:lpstr>
      <vt:lpstr>Заключение</vt:lpstr>
      <vt:lpstr>Список литературы</vt:lpstr>
      <vt:lpstr>Слайд 24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Юра</cp:lastModifiedBy>
  <cp:revision>62</cp:revision>
  <dcterms:created xsi:type="dcterms:W3CDTF">2013-01-18T10:37:48Z</dcterms:created>
  <dcterms:modified xsi:type="dcterms:W3CDTF">2014-01-29T05:28:08Z</dcterms:modified>
</cp:coreProperties>
</file>