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70" r:id="rId9"/>
    <p:sldId id="267" r:id="rId10"/>
    <p:sldId id="263" r:id="rId11"/>
    <p:sldId id="264" r:id="rId12"/>
    <p:sldId id="265" r:id="rId13"/>
    <p:sldId id="266" r:id="rId14"/>
    <p:sldId id="275" r:id="rId15"/>
    <p:sldId id="278" r:id="rId16"/>
    <p:sldId id="279" r:id="rId17"/>
    <p:sldId id="280" r:id="rId18"/>
    <p:sldId id="281" r:id="rId19"/>
    <p:sldId id="273" r:id="rId20"/>
    <p:sldId id="274" r:id="rId21"/>
    <p:sldId id="276" r:id="rId22"/>
    <p:sldId id="286" r:id="rId23"/>
    <p:sldId id="269" r:id="rId24"/>
    <p:sldId id="272" r:id="rId25"/>
    <p:sldId id="268" r:id="rId26"/>
    <p:sldId id="27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osternazakaz.ru/shop/makeframe/32667/743/82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ing.com/images/search?q=%d1%86%d0%b0%d1%80%d0%b5%d0%b2%d0%bd%d0%b0-%d0%bb%d1%8f%d0%b3%d1%83%d1%88%d0%ba%d0%b0&amp;qpvt=%d1%86%d0%b0%d1%80%d0%b5%d0%b2%d0%bd%d0%b0-%d0%bb%d1%8f%d0%b3%d1%83%d1%88%d0%ba%d0%b0&amp;FORM=IQFRML#view=detail&amp;id=47E768196CC6CE7F2CD6E944892E1D63FD4F1D98&amp;selectedIndex=2" TargetMode="External"/><Relationship Id="rId1" Type="http://schemas.openxmlformats.org/officeDocument/2006/relationships/slideLayout" Target="../slideLayouts/slideLayout8.xml"/><Relationship Id="rId4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ing.com/images/search?q=%d0%b6%d0%b0%d0%b1%d0%b0-%d0%b0%d0%b3%d0%b0&amp;id=E7D5DED2E2F0B0262C6309B3B40A72C998090C48&amp;FORM=IQFRBA#view=detail&amp;id=804B449434D2E0B2418CB13DCC1252931879625C&amp;selectedIndex=18" TargetMode="External"/><Relationship Id="rId1" Type="http://schemas.openxmlformats.org/officeDocument/2006/relationships/slideLayout" Target="../slideLayouts/slideLayout8.xml"/><Relationship Id="rId4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%d1%81%d0%b0%d0%bb%d0%b0%d0%bc%d0%b0%d0%bd%d0%b4%d1%80%d0%b0&amp;id=D42F3F8182D05F9A6ED04EEEEBA651502A7969A8&amp;FORM=IQFRBA#view=detail&amp;id=D42F3F8182D05F9A6ED04EEEEBA651502A7969A8&amp;selectedIndex=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2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%d1%82%d1%80%d0%b8%d1%82%d0%be%d0%bd%d1%8b&amp;id=1E74AAE5D83F1C578B530B091FDCB2304C22CCC5&amp;FORM=IQFRBA#view=detail&amp;id=097828681524A08507F689433B14E5210CF80F1E&amp;selectedIndex=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2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commons.wikimedia.org/wiki/File:Siphonops_paulensis02.jpg?uselang=ru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ommons.wikimedia.org/wiki/File:Caecilian_wynaad1.jpg?uselang=ru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commons.wikimedia.org/wiki/File:Dermophis_mexicanus.jpg?uselang=r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7.jpeg"/><Relationship Id="rId7" Type="http://schemas.openxmlformats.org/officeDocument/2006/relationships/image" Target="../media/image14.jpeg"/><Relationship Id="rId2" Type="http://schemas.openxmlformats.org/officeDocument/2006/relationships/hyperlink" Target="http://commons.wikimedia.org/wiki/File:Rana_esculenta_on_Nymphaea_edit.JPG?uselang=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ing.com/images/search?q=%d1%82%d1%80%d0%b8%d1%82%d0%be%d0%bd%d1%8b&amp;id=1E74AAE5D83F1C578B530B091FDCB2304C22CCC5&amp;FORM=IQFRBA#view=detail&amp;id=097828681524A08507F689433B14E5210CF80F1E&amp;selectedIndex=9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bing.com/images/search?q=%d1%81%d0%b0%d0%bb%d0%b0%d0%bc%d0%b0%d0%bd%d0%b4%d1%80%d0%b0&amp;id=D42F3F8182D05F9A6ED04EEEEBA651502A7969A8&amp;FORM=IQFRBA#view=detail&amp;id=D42F3F8182D05F9A6ED04EEEEBA651502A7969A8&amp;selectedIndex=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commons.wikimedia.org/wiki/File:Aneides_lugubris.jpg?uselang=ru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commons.wikimedia.org/wiki/File:Onychodactylus_fischeri01.jpeg?uselang=ru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ommons.wikimedia.org/wiki/File:Oophaga_pumilio01a.jpg?uselang=r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268760"/>
            <a:ext cx="6912768" cy="144016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</a:t>
            </a:r>
            <a:b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 шестью печатями»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717032"/>
            <a:ext cx="2448272" cy="1524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теме 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«Многообразие и значение земноводных»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 класс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FN001411. Земноводные фото, фотогхрафии земноводных, постеры Земноводные, плакат Земноводные">
            <a:hlinkClick r:id="rId2" tooltip="&quot;Постер FN001411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03" y="3140968"/>
            <a:ext cx="3417570" cy="232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1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3972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26934" y="1195428"/>
            <a:ext cx="3048891" cy="452890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</a:rPr>
              <a:t>Команда «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anose="02040502050405020303" pitchFamily="18" charset="0"/>
              </a:rPr>
              <a:t>Лягушки</a:t>
            </a:r>
            <a:r>
              <a:rPr lang="ru-RU" sz="2400" b="1" dirty="0">
                <a:latin typeface="Georgia" panose="02040502050405020303" pitchFamily="18" charset="0"/>
              </a:rPr>
              <a:t>»</a:t>
            </a:r>
            <a:endParaRPr lang="ru-RU" sz="2400" dirty="0">
              <a:latin typeface="Georgia" panose="02040502050405020303" pitchFamily="18" charset="0"/>
            </a:endParaRPr>
          </a:p>
          <a:p>
            <a:pPr algn="ctr"/>
            <a:r>
              <a:rPr lang="ru-RU" sz="2000" b="1" dirty="0">
                <a:latin typeface="Georgia" panose="02040502050405020303" pitchFamily="18" charset="0"/>
              </a:rPr>
              <a:t> </a:t>
            </a:r>
            <a:endParaRPr lang="ru-RU" sz="2000" dirty="0">
              <a:latin typeface="Georgia" panose="02040502050405020303" pitchFamily="18" charset="0"/>
            </a:endParaRPr>
          </a:p>
          <a:p>
            <a:pPr algn="ctr"/>
            <a:r>
              <a:rPr lang="ru-RU" sz="2000" dirty="0">
                <a:latin typeface="Georgia" panose="02040502050405020303" pitchFamily="18" charset="0"/>
              </a:rPr>
              <a:t>В сказке про царевну-лягушку лягушка сбрасывает с себя кожу и превращается в прекрасную царевну. Может ли лягушка сбрасывать с себя кожу? Почему?</a:t>
            </a:r>
          </a:p>
          <a:p>
            <a:r>
              <a:rPr lang="ru-RU" dirty="0"/>
              <a:t> </a:t>
            </a:r>
          </a:p>
          <a:p>
            <a:pPr algn="ctr"/>
            <a:endParaRPr lang="ru-RU" dirty="0"/>
          </a:p>
        </p:txBody>
      </p:sp>
      <p:pic>
        <p:nvPicPr>
          <p:cNvPr id="5" name="Объект 4" descr="http://ts3.mm.bing.net/th?id=H.4619994496567018&amp;w=157&amp;h=150&amp;c=7&amp;rs=1&amp;pid=1.7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312367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1331640" y="530120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26306" y="1123437"/>
            <a:ext cx="3048891" cy="460090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</a:rPr>
              <a:t>Команда «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anose="02040502050405020303" pitchFamily="18" charset="0"/>
              </a:rPr>
              <a:t>Червяги</a:t>
            </a:r>
            <a:r>
              <a:rPr lang="ru-RU" sz="2400" b="1" dirty="0">
                <a:latin typeface="Georgia" panose="02040502050405020303" pitchFamily="18" charset="0"/>
              </a:rPr>
              <a:t>»</a:t>
            </a:r>
            <a:endParaRPr lang="ru-RU" sz="2400" dirty="0">
              <a:latin typeface="Georgia" panose="02040502050405020303" pitchFamily="18" charset="0"/>
            </a:endParaRPr>
          </a:p>
          <a:p>
            <a:pPr algn="ctr"/>
            <a:r>
              <a:rPr lang="ru-RU" sz="1800" dirty="0">
                <a:latin typeface="Georgia" panose="02040502050405020303" pitchFamily="18" charset="0"/>
              </a:rPr>
              <a:t> </a:t>
            </a:r>
          </a:p>
          <a:p>
            <a:pPr algn="ctr"/>
            <a:r>
              <a:rPr lang="ru-RU" sz="1600" dirty="0">
                <a:latin typeface="Georgia" panose="02040502050405020303" pitchFamily="18" charset="0"/>
              </a:rPr>
              <a:t>Садовники Великобритании, Нидерландов и Венгрии завозили жаб из других стран и выпускали их в сады и оранжереи. В середине 30-х </a:t>
            </a:r>
            <a:r>
              <a:rPr lang="ru-RU" sz="1600" dirty="0" err="1">
                <a:latin typeface="Georgia" panose="02040502050405020303" pitchFamily="18" charset="0"/>
              </a:rPr>
              <a:t>г.г</a:t>
            </a:r>
            <a:r>
              <a:rPr lang="ru-RU" sz="1600" dirty="0">
                <a:latin typeface="Georgia" panose="02040502050405020303" pitchFamily="18" charset="0"/>
              </a:rPr>
              <a:t>. ХХ в. С Антильских островов на Гавайские привезли около 150 экземпляров жабы-аги. Их размножили и более 1 млн особей выпустили на плантации сахарного тростника и батата. Объясните, зачем переселяли жаб-</a:t>
            </a:r>
            <a:r>
              <a:rPr lang="ru-RU" sz="1600" dirty="0" err="1">
                <a:latin typeface="Georgia" panose="02040502050405020303" pitchFamily="18" charset="0"/>
              </a:rPr>
              <a:t>аг</a:t>
            </a:r>
            <a:r>
              <a:rPr lang="ru-RU" sz="1600" dirty="0">
                <a:latin typeface="Georgia" panose="02040502050405020303" pitchFamily="18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5" name="Объект 4" descr="http://ts2.mm.bing.net/th?id=H.5024661994275601&amp;w=203&amp;h=150&amp;c=7&amp;rs=1&amp;pid=1.7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096344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12160" y="502486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Жаба-ага</a:t>
            </a:r>
            <a:endParaRPr lang="ru-RU" sz="1600" dirty="0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1403648" y="573325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4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18856" cy="13161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692696"/>
            <a:ext cx="3744416" cy="54006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Georgia" panose="02040502050405020303" pitchFamily="18" charset="0"/>
              </a:rPr>
              <a:t>Команда «</a:t>
            </a:r>
            <a:r>
              <a:rPr lang="ru-RU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anose="02040502050405020303" pitchFamily="18" charset="0"/>
              </a:rPr>
              <a:t>Саламандры</a:t>
            </a:r>
            <a:r>
              <a:rPr lang="ru-RU" sz="1800" b="1" dirty="0">
                <a:latin typeface="Georgia" panose="02040502050405020303" pitchFamily="18" charset="0"/>
              </a:rPr>
              <a:t>»</a:t>
            </a:r>
            <a:endParaRPr lang="ru-RU" sz="1800" dirty="0">
              <a:latin typeface="Georgia" panose="02040502050405020303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</a:rPr>
              <a:t>В романе «Война с саламандрами» чешского писателя К.Чапека есть такие строчки: «После захода солнца из воды показались головы саламандр – сравнительно крупные и умеренно сплюснутые. Вскоре саламандры вылезли на песок; они раскачивались при ходьбе, но довольно быстро передвигались на задних ногах. В сидячем положении их рост немного превышал метр. Клейншмидт привстал, чтобы лучше увидеть. Тогда саламандры повернули к нему головы и на мгновенье совершенно замерли, потом стали приближаться к нему с большой быстротой, издавая свистящие и лающие звуки. Когда они были на расстоянии примерно семи шагов, мы выстрелили в них из ружей. Они обратились в поспешное бегство и бросились в море».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Какую ошибку допустил здесь писатель?</a:t>
            </a:r>
            <a:endParaRPr lang="ru-RU" sz="14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http://ts1.mm.bing.net/th?id=H.4752167815152347&amp;pid=1.9&amp;m=&amp;w=300&amp;h=300&amp;p=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22288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ts3.mm.bing.net/th?id=H.4517658331055154&amp;w=186&amp;h=143&amp;c=7&amp;rs=1&amp;pid=1.7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66039"/>
            <a:ext cx="1991484" cy="16488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932040" y="3684998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Японская исполинская саламандра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5714876"/>
            <a:ext cx="199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Огненная саламандра</a:t>
            </a:r>
            <a:endParaRPr lang="ru-RU" sz="1200" dirty="0"/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1259632" y="5853375"/>
            <a:ext cx="432048" cy="239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27584" y="1269933"/>
            <a:ext cx="3048891" cy="445439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</a:rPr>
              <a:t>Команда «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anose="02040502050405020303" pitchFamily="18" charset="0"/>
              </a:rPr>
              <a:t>Тритоны</a:t>
            </a:r>
            <a:r>
              <a:rPr lang="ru-RU" sz="2400" b="1" dirty="0">
                <a:latin typeface="Georgia" panose="02040502050405020303" pitchFamily="18" charset="0"/>
              </a:rPr>
              <a:t>»</a:t>
            </a:r>
            <a:endParaRPr lang="ru-RU" sz="2400" dirty="0">
              <a:latin typeface="Georgia" panose="02040502050405020303" pitchFamily="18" charset="0"/>
            </a:endParaRPr>
          </a:p>
          <a:p>
            <a:pPr algn="ctr"/>
            <a:r>
              <a:rPr lang="ru-RU" sz="2000" b="1" dirty="0">
                <a:latin typeface="Georgia" panose="02040502050405020303" pitchFamily="18" charset="0"/>
              </a:rPr>
              <a:t> </a:t>
            </a:r>
            <a:endParaRPr lang="ru-RU" sz="2000" dirty="0">
              <a:latin typeface="Georgia" panose="02040502050405020303" pitchFamily="18" charset="0"/>
            </a:endParaRPr>
          </a:p>
          <a:p>
            <a:pPr algn="ctr"/>
            <a:r>
              <a:rPr lang="ru-RU" sz="2000" dirty="0">
                <a:latin typeface="Georgia" panose="02040502050405020303" pitchFamily="18" charset="0"/>
              </a:rPr>
              <a:t>     На головастика тритона напала рыба. Рванулся головастик, вырвался, а хвоста и ноги нет. Через некоторое время вместо хвоста выросла лапа, а вместо лапы появился хвост. Возможно ли это? Как это явление называется?</a:t>
            </a:r>
          </a:p>
          <a:p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5" name="Объект 4" descr="http://ts1.mm.bing.net/th?id=H.4707787925816436&amp;pid=1.9&amp;m=&amp;w=300&amp;h=300&amp;p=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285750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ts4.mm.bing.net/th?id=H.5021865923513203&amp;w=248&amp;h=126&amp;c=7&amp;rs=1&amp;pid=1.7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2792343" cy="15614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04048" y="342900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Гребенчатый тритон</a:t>
            </a:r>
            <a:endParaRPr lang="ru-RU" dirty="0"/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1547664" y="5710540"/>
            <a:ext cx="432048" cy="238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2736"/>
            <a:ext cx="7416824" cy="5016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70C0"/>
                  </a:solidFill>
                </a:ln>
                <a:latin typeface="Georgia" panose="02040502050405020303" pitchFamily="18" charset="0"/>
              </a:rPr>
              <a:t>Раз</a:t>
            </a:r>
            <a:r>
              <a:rPr lang="ru-RU" sz="4000" dirty="0" smtClean="0">
                <a:ln>
                  <a:solidFill>
                    <a:srgbClr val="0070C0"/>
                  </a:solidFill>
                </a:ln>
                <a:latin typeface="Georgia" panose="02040502050405020303" pitchFamily="18" charset="0"/>
              </a:rPr>
              <a:t> –подняться, потянуться,</a:t>
            </a:r>
          </a:p>
          <a:p>
            <a:pPr algn="ctr"/>
            <a:r>
              <a:rPr lang="ru-RU" sz="4000" b="1" dirty="0" smtClean="0">
                <a:ln>
                  <a:solidFill>
                    <a:srgbClr val="0070C0"/>
                  </a:solidFill>
                </a:ln>
                <a:latin typeface="Georgia" panose="02040502050405020303" pitchFamily="18" charset="0"/>
              </a:rPr>
              <a:t>Два</a:t>
            </a:r>
            <a:r>
              <a:rPr lang="ru-RU" sz="4000" dirty="0" smtClean="0">
                <a:ln>
                  <a:solidFill>
                    <a:srgbClr val="0070C0"/>
                  </a:solidFill>
                </a:ln>
                <a:latin typeface="Georgia" panose="02040502050405020303" pitchFamily="18" charset="0"/>
              </a:rPr>
              <a:t> – согнуться, разогнуться,</a:t>
            </a:r>
          </a:p>
          <a:p>
            <a:pPr algn="ctr"/>
            <a:r>
              <a:rPr lang="ru-RU" sz="4000" b="1" dirty="0" smtClean="0">
                <a:ln>
                  <a:solidFill>
                    <a:srgbClr val="0070C0"/>
                  </a:solidFill>
                </a:ln>
                <a:latin typeface="Georgia" panose="02040502050405020303" pitchFamily="18" charset="0"/>
              </a:rPr>
              <a:t>Три</a:t>
            </a:r>
            <a:r>
              <a:rPr lang="ru-RU" sz="4000" dirty="0" smtClean="0">
                <a:ln>
                  <a:solidFill>
                    <a:srgbClr val="0070C0"/>
                  </a:solidFill>
                </a:ln>
                <a:latin typeface="Georgia" panose="02040502050405020303" pitchFamily="18" charset="0"/>
              </a:rPr>
              <a:t> – в ладоши три хлопка,</a:t>
            </a:r>
          </a:p>
          <a:p>
            <a:pPr algn="ctr"/>
            <a:r>
              <a:rPr lang="ru-RU" sz="4000" dirty="0" smtClean="0">
                <a:ln>
                  <a:solidFill>
                    <a:srgbClr val="0070C0"/>
                  </a:solidFill>
                </a:ln>
                <a:latin typeface="Georgia" panose="02040502050405020303" pitchFamily="18" charset="0"/>
              </a:rPr>
              <a:t>Головою три кивка,</a:t>
            </a:r>
          </a:p>
          <a:p>
            <a:pPr algn="ctr"/>
            <a:r>
              <a:rPr lang="ru-RU" sz="4000" b="1" dirty="0" smtClean="0">
                <a:ln>
                  <a:solidFill>
                    <a:srgbClr val="0070C0"/>
                  </a:solidFill>
                </a:ln>
                <a:latin typeface="Georgia" panose="02040502050405020303" pitchFamily="18" charset="0"/>
              </a:rPr>
              <a:t>На четыре </a:t>
            </a:r>
            <a:r>
              <a:rPr lang="ru-RU" sz="4000" dirty="0" smtClean="0">
                <a:ln>
                  <a:solidFill>
                    <a:srgbClr val="0070C0"/>
                  </a:solidFill>
                </a:ln>
                <a:latin typeface="Georgia" panose="02040502050405020303" pitchFamily="18" charset="0"/>
              </a:rPr>
              <a:t>– руки шире, </a:t>
            </a:r>
          </a:p>
          <a:p>
            <a:pPr algn="ctr"/>
            <a:r>
              <a:rPr lang="ru-RU" sz="4000" b="1" dirty="0" smtClean="0">
                <a:ln>
                  <a:solidFill>
                    <a:srgbClr val="0070C0"/>
                  </a:solidFill>
                </a:ln>
                <a:latin typeface="Georgia" panose="02040502050405020303" pitchFamily="18" charset="0"/>
              </a:rPr>
              <a:t>Пять</a:t>
            </a:r>
            <a:r>
              <a:rPr lang="ru-RU" sz="4000" dirty="0" smtClean="0">
                <a:ln>
                  <a:solidFill>
                    <a:srgbClr val="0070C0"/>
                  </a:solidFill>
                </a:ln>
                <a:latin typeface="Georgia" panose="02040502050405020303" pitchFamily="18" charset="0"/>
              </a:rPr>
              <a:t> – руками помахать,</a:t>
            </a:r>
          </a:p>
          <a:p>
            <a:pPr algn="ctr"/>
            <a:r>
              <a:rPr lang="ru-RU" sz="4000" b="1" dirty="0" smtClean="0">
                <a:ln>
                  <a:solidFill>
                    <a:srgbClr val="0070C0"/>
                  </a:solidFill>
                </a:ln>
                <a:latin typeface="Georgia" panose="02040502050405020303" pitchFamily="18" charset="0"/>
              </a:rPr>
              <a:t>Шесть</a:t>
            </a:r>
            <a:r>
              <a:rPr lang="ru-RU" sz="4000" dirty="0" smtClean="0">
                <a:ln>
                  <a:solidFill>
                    <a:srgbClr val="0070C0"/>
                  </a:solidFill>
                </a:ln>
                <a:latin typeface="Georgia" panose="02040502050405020303" pitchFamily="18" charset="0"/>
              </a:rPr>
              <a:t> – за парту сесть опять.</a:t>
            </a:r>
            <a:endParaRPr lang="ru-RU" sz="4000" dirty="0">
              <a:ln>
                <a:solidFill>
                  <a:srgbClr val="0070C0"/>
                </a:solidFill>
              </a:ln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Отряд Хвостатые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700808"/>
            <a:ext cx="2286000" cy="1828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7664" y="3459778"/>
            <a:ext cx="17800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уссурийский когтистый тритон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3995936" y="1772816"/>
            <a:ext cx="3825935" cy="12838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48064" y="3136612"/>
            <a:ext cx="10711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/>
              <a:t>сибирский углозуб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3327672" y="3694986"/>
            <a:ext cx="3055432" cy="20134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39952" y="5661248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800" dirty="0"/>
              <a:t>огненная саламандра</a:t>
            </a:r>
          </a:p>
        </p:txBody>
      </p:sp>
    </p:spTree>
    <p:extLst>
      <p:ext uri="{BB962C8B-B14F-4D97-AF65-F5344CB8AC3E}">
        <p14:creationId xmlns:p14="http://schemas.microsoft.com/office/powerpoint/2010/main" val="27917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b/bf/Siphonops_paulensis02.jpg/220px-Siphonops_paulensis0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69" y="4005064"/>
            <a:ext cx="2926107" cy="175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upload.wikimedia.org/wikipedia/commons/thumb/d/d4/Dermophis_mexicanus.jpg/220px-Dermophis_mexicanus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74" y="1628800"/>
            <a:ext cx="2975222" cy="177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upload.wikimedia.org/wikipedia/commons/thumb/6/66/Caecilian_wynaad1.jpg/250px-Caecilian_wynaad1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51" y="4005063"/>
            <a:ext cx="2941766" cy="17550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82234" y="576014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Кольчатая червяга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67933" y="3406254"/>
            <a:ext cx="248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Толстокожая червяга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66226" y="5877272"/>
            <a:ext cx="1944216" cy="37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рыбозмей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Отряд Безногие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3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аба-ага (Bufo marinus) - живой пример естественного отбора в действии (фото с сайта frogs.org.au) &#10;Toad. Лягушки. Земноводные, амфибии. Зоология. Фото. Дикие животные. Природа. Картинки. Изображения. Рисунки. Фотографии. Текст. &#10;Frogs. Amphibious. Amphibia. Photo. Wild animals. Species animals. Wild nature. Zoo. Pictures. Text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41" y="3788066"/>
            <a:ext cx="2693293" cy="19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100643" y="586775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Жаба-ага</a:t>
            </a:r>
            <a:endParaRPr lang="ru-RU" sz="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Отряд Бесхвостые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1547664" y="1484785"/>
            <a:ext cx="2664296" cy="19442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8226" y="3459778"/>
            <a:ext cx="10118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/>
              <a:t>камышовая жаба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4788024" y="1484785"/>
            <a:ext cx="2664296" cy="19442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62965" y="3464900"/>
            <a:ext cx="11448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/>
              <a:t>обыкновенная жаба</a:t>
            </a:r>
          </a:p>
        </p:txBody>
      </p:sp>
    </p:spTree>
    <p:extLst>
      <p:ext uri="{BB962C8B-B14F-4D97-AF65-F5344CB8AC3E}">
        <p14:creationId xmlns:p14="http://schemas.microsoft.com/office/powerpoint/2010/main" val="31546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Отряд Бесхвостые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355155" y="1484783"/>
            <a:ext cx="2937321" cy="198602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48063" y="3810297"/>
            <a:ext cx="2493818" cy="180506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1601891" y="3793637"/>
            <a:ext cx="2540834" cy="17973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5624253"/>
            <a:ext cx="12314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/>
              <a:t>остромордая лягушка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43555" y="3478653"/>
            <a:ext cx="9605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/>
              <a:t>лягушка-голиаф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99484" y="5620695"/>
            <a:ext cx="9909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/>
              <a:t>озерная лягушка</a:t>
            </a:r>
          </a:p>
        </p:txBody>
      </p:sp>
    </p:spTree>
    <p:extLst>
      <p:ext uri="{BB962C8B-B14F-4D97-AF65-F5344CB8AC3E}">
        <p14:creationId xmlns:p14="http://schemas.microsoft.com/office/powerpoint/2010/main" val="9851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217" y="63949"/>
            <a:ext cx="7782336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Тест</a:t>
            </a:r>
          </a:p>
          <a:p>
            <a:pPr algn="ctr"/>
            <a:endParaRPr lang="ru-RU" sz="1400" b="1" dirty="0" smtClean="0">
              <a:latin typeface="Georgia" panose="02040502050405020303" pitchFamily="18" charset="0"/>
            </a:endParaRPr>
          </a:p>
          <a:p>
            <a:pPr algn="ctr"/>
            <a:endParaRPr lang="ru-RU" sz="2000" b="1" dirty="0">
              <a:latin typeface="Georgia" panose="02040502050405020303" pitchFamily="18" charset="0"/>
            </a:endParaRPr>
          </a:p>
          <a:p>
            <a:pPr algn="ctr"/>
            <a:endParaRPr lang="ru-RU" sz="2000" b="1" dirty="0" smtClean="0">
              <a:latin typeface="Georgia" panose="02040502050405020303" pitchFamily="18" charset="0"/>
            </a:endParaRPr>
          </a:p>
          <a:p>
            <a:pPr algn="ctr"/>
            <a:endParaRPr lang="ru-RU" sz="2000" b="1" dirty="0" smtClean="0">
              <a:latin typeface="Georgia" panose="02040502050405020303" pitchFamily="18" charset="0"/>
            </a:endParaRPr>
          </a:p>
          <a:p>
            <a:pPr algn="ctr"/>
            <a:endParaRPr lang="ru-RU" sz="2000" b="1" dirty="0">
              <a:latin typeface="Georgia" panose="02040502050405020303" pitchFamily="18" charset="0"/>
            </a:endParaRPr>
          </a:p>
          <a:p>
            <a:pPr algn="ctr"/>
            <a:endParaRPr lang="ru-RU" sz="2000" b="1" dirty="0">
              <a:latin typeface="Georgia" panose="02040502050405020303" pitchFamily="18" charset="0"/>
            </a:endParaRPr>
          </a:p>
          <a:p>
            <a:r>
              <a:rPr lang="ru-RU" sz="1600" b="1" dirty="0" smtClean="0">
                <a:latin typeface="Georgia" panose="02040502050405020303" pitchFamily="18" charset="0"/>
              </a:rPr>
              <a:t>                А                       Б                        В                        Г</a:t>
            </a:r>
          </a:p>
          <a:p>
            <a:pPr algn="ctr"/>
            <a:endParaRPr lang="ru-RU" sz="300" dirty="0">
              <a:latin typeface="Georgia" panose="02040502050405020303" pitchFamily="18" charset="0"/>
            </a:endParaRPr>
          </a:p>
          <a:p>
            <a:pPr lvl="0"/>
            <a:r>
              <a:rPr lang="ru-RU" sz="1600" dirty="0">
                <a:latin typeface="Georgia" panose="02040502050405020303" pitchFamily="18" charset="0"/>
              </a:rPr>
              <a:t>      </a:t>
            </a:r>
            <a:r>
              <a:rPr lang="ru-RU" sz="1600" dirty="0" smtClean="0">
                <a:latin typeface="Georgia" panose="02040502050405020303" pitchFamily="18" charset="0"/>
              </a:rPr>
              <a:t>1.  Сидящая </a:t>
            </a:r>
            <a:r>
              <a:rPr lang="ru-RU" sz="1600" dirty="0">
                <a:latin typeface="Georgia" panose="02040502050405020303" pitchFamily="18" charset="0"/>
              </a:rPr>
              <a:t>лягушка не видит неподвижные предметы.</a:t>
            </a:r>
          </a:p>
          <a:p>
            <a:pPr lvl="0"/>
            <a:r>
              <a:rPr lang="ru-RU" sz="1600" dirty="0">
                <a:latin typeface="Georgia" panose="02040502050405020303" pitchFamily="18" charset="0"/>
              </a:rPr>
              <a:t>      </a:t>
            </a:r>
            <a:r>
              <a:rPr lang="ru-RU" sz="1600" dirty="0" smtClean="0">
                <a:latin typeface="Georgia" panose="02040502050405020303" pitchFamily="18" charset="0"/>
              </a:rPr>
              <a:t>2.  Глаза </a:t>
            </a:r>
            <a:r>
              <a:rPr lang="ru-RU" sz="1600" dirty="0">
                <a:latin typeface="Georgia" panose="02040502050405020303" pitchFamily="18" charset="0"/>
              </a:rPr>
              <a:t>земноводных защищены веками.</a:t>
            </a:r>
          </a:p>
          <a:p>
            <a:pPr lvl="0"/>
            <a:r>
              <a:rPr lang="ru-RU" sz="1600" dirty="0">
                <a:latin typeface="Georgia" panose="02040502050405020303" pitchFamily="18" charset="0"/>
              </a:rPr>
              <a:t>      </a:t>
            </a:r>
            <a:r>
              <a:rPr lang="ru-RU" sz="1600" dirty="0" smtClean="0">
                <a:latin typeface="Georgia" panose="02040502050405020303" pitchFamily="18" charset="0"/>
              </a:rPr>
              <a:t>3.  Земноводное </a:t>
            </a:r>
            <a:r>
              <a:rPr lang="ru-RU" sz="1600" dirty="0">
                <a:latin typeface="Georgia" panose="02040502050405020303" pitchFamily="18" charset="0"/>
              </a:rPr>
              <a:t>на рисунке </a:t>
            </a:r>
            <a:r>
              <a:rPr lang="ru-RU" sz="1600" b="1" dirty="0">
                <a:latin typeface="Georgia" panose="02040502050405020303" pitchFamily="18" charset="0"/>
              </a:rPr>
              <a:t>А </a:t>
            </a:r>
            <a:r>
              <a:rPr lang="ru-RU" sz="1600" dirty="0">
                <a:latin typeface="Georgia" panose="02040502050405020303" pitchFamily="18" charset="0"/>
              </a:rPr>
              <a:t>зиму проводит в состоянии </a:t>
            </a:r>
            <a:r>
              <a:rPr lang="ru-RU" sz="1600" dirty="0" smtClean="0">
                <a:latin typeface="Georgia" panose="02040502050405020303" pitchFamily="18" charset="0"/>
              </a:rPr>
              <a:t>оцепенения в  </a:t>
            </a:r>
          </a:p>
          <a:p>
            <a:pPr lvl="0"/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         укрытиях на </a:t>
            </a:r>
            <a:r>
              <a:rPr lang="ru-RU" sz="1600" dirty="0">
                <a:latin typeface="Georgia" panose="02040502050405020303" pitchFamily="18" charset="0"/>
              </a:rPr>
              <a:t>земле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</a:p>
          <a:p>
            <a:pPr lvl="0"/>
            <a:r>
              <a:rPr lang="ru-RU" sz="1600" dirty="0" smtClean="0">
                <a:latin typeface="Georgia" panose="02040502050405020303" pitchFamily="18" charset="0"/>
              </a:rPr>
              <a:t>      4.  На </a:t>
            </a:r>
            <a:r>
              <a:rPr lang="ru-RU" sz="1600" dirty="0">
                <a:latin typeface="Georgia" panose="02040502050405020303" pitchFamily="18" charset="0"/>
              </a:rPr>
              <a:t>пальцах задних конечностей у бесхвостых земноводных есть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lvl="0"/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         плавательные перепонки</a:t>
            </a:r>
            <a:r>
              <a:rPr lang="ru-RU" sz="1600" dirty="0">
                <a:latin typeface="Georgia" panose="02040502050405020303" pitchFamily="18" charset="0"/>
              </a:rPr>
              <a:t>.</a:t>
            </a:r>
          </a:p>
          <a:p>
            <a:pPr lvl="0"/>
            <a:r>
              <a:rPr lang="ru-RU" sz="1600" dirty="0">
                <a:latin typeface="Georgia" panose="02040502050405020303" pitchFamily="18" charset="0"/>
              </a:rPr>
              <a:t>      </a:t>
            </a:r>
            <a:r>
              <a:rPr lang="ru-RU" sz="1600" dirty="0" smtClean="0">
                <a:latin typeface="Georgia" panose="02040502050405020303" pitchFamily="18" charset="0"/>
              </a:rPr>
              <a:t>5.  У </a:t>
            </a:r>
            <a:r>
              <a:rPr lang="ru-RU" sz="1600" dirty="0">
                <a:latin typeface="Georgia" panose="02040502050405020303" pitchFamily="18" charset="0"/>
              </a:rPr>
              <a:t>земноводных, изображенных на рисунках </a:t>
            </a:r>
            <a:r>
              <a:rPr lang="ru-RU" sz="1600" b="1" dirty="0">
                <a:latin typeface="Georgia" panose="02040502050405020303" pitchFamily="18" charset="0"/>
              </a:rPr>
              <a:t>Б</a:t>
            </a:r>
            <a:r>
              <a:rPr lang="ru-RU" sz="1600" dirty="0">
                <a:latin typeface="Georgia" panose="02040502050405020303" pitchFamily="18" charset="0"/>
              </a:rPr>
              <a:t> и </a:t>
            </a:r>
            <a:r>
              <a:rPr lang="ru-RU" sz="1600" b="1" dirty="0">
                <a:latin typeface="Georgia" panose="02040502050405020303" pitchFamily="18" charset="0"/>
              </a:rPr>
              <a:t>В </a:t>
            </a:r>
            <a:r>
              <a:rPr lang="ru-RU" sz="1600" dirty="0">
                <a:latin typeface="Georgia" panose="02040502050405020303" pitchFamily="18" charset="0"/>
              </a:rPr>
              <a:t>сухая </a:t>
            </a:r>
            <a:r>
              <a:rPr lang="ru-RU" sz="1600" dirty="0" smtClean="0">
                <a:latin typeface="Georgia" panose="02040502050405020303" pitchFamily="18" charset="0"/>
              </a:rPr>
              <a:t>бугристая кожа</a:t>
            </a:r>
            <a:r>
              <a:rPr lang="ru-RU" sz="1600" dirty="0">
                <a:latin typeface="Georgia" panose="02040502050405020303" pitchFamily="18" charset="0"/>
              </a:rPr>
              <a:t>.</a:t>
            </a:r>
          </a:p>
          <a:p>
            <a:pPr lvl="0"/>
            <a:r>
              <a:rPr lang="ru-RU" sz="1600" dirty="0">
                <a:latin typeface="Georgia" panose="02040502050405020303" pitchFamily="18" charset="0"/>
              </a:rPr>
              <a:t>      </a:t>
            </a:r>
            <a:r>
              <a:rPr lang="ru-RU" sz="1600" dirty="0" smtClean="0">
                <a:latin typeface="Georgia" panose="02040502050405020303" pitchFamily="18" charset="0"/>
              </a:rPr>
              <a:t>6.  Изображённые </a:t>
            </a:r>
            <a:r>
              <a:rPr lang="ru-RU" sz="1600" dirty="0">
                <a:latin typeface="Georgia" panose="02040502050405020303" pitchFamily="18" charset="0"/>
              </a:rPr>
              <a:t>на рисунках животные</a:t>
            </a:r>
            <a:r>
              <a:rPr lang="ru-RU" sz="1600" b="1" dirty="0">
                <a:latin typeface="Georgia" panose="02040502050405020303" pitchFamily="18" charset="0"/>
              </a:rPr>
              <a:t> </a:t>
            </a:r>
            <a:r>
              <a:rPr lang="ru-RU" sz="1600" dirty="0">
                <a:latin typeface="Georgia" panose="02040502050405020303" pitchFamily="18" charset="0"/>
              </a:rPr>
              <a:t> – раздельнополые.</a:t>
            </a:r>
          </a:p>
          <a:p>
            <a:pPr lvl="0"/>
            <a:r>
              <a:rPr lang="ru-RU" sz="1600" dirty="0">
                <a:latin typeface="Georgia" panose="02040502050405020303" pitchFamily="18" charset="0"/>
              </a:rPr>
              <a:t>      </a:t>
            </a:r>
            <a:r>
              <a:rPr lang="ru-RU" sz="1600" dirty="0" smtClean="0">
                <a:latin typeface="Georgia" panose="02040502050405020303" pitchFamily="18" charset="0"/>
              </a:rPr>
              <a:t>7.  Лягушки </a:t>
            </a:r>
            <a:r>
              <a:rPr lang="ru-RU" sz="1600" dirty="0">
                <a:latin typeface="Georgia" panose="02040502050405020303" pitchFamily="18" charset="0"/>
              </a:rPr>
              <a:t>дышат с помощью жабр.</a:t>
            </a:r>
          </a:p>
          <a:p>
            <a:pPr lvl="0"/>
            <a:r>
              <a:rPr lang="ru-RU" sz="1600" dirty="0">
                <a:latin typeface="Georgia" panose="02040502050405020303" pitchFamily="18" charset="0"/>
              </a:rPr>
              <a:t>      </a:t>
            </a:r>
            <a:r>
              <a:rPr lang="ru-RU" sz="1600" dirty="0" smtClean="0">
                <a:latin typeface="Georgia" panose="02040502050405020303" pitchFamily="18" charset="0"/>
              </a:rPr>
              <a:t>8.  Животное </a:t>
            </a:r>
            <a:r>
              <a:rPr lang="ru-RU" sz="1600" dirty="0">
                <a:latin typeface="Georgia" panose="02040502050405020303" pitchFamily="18" charset="0"/>
              </a:rPr>
              <a:t>на рисунка </a:t>
            </a:r>
            <a:r>
              <a:rPr lang="ru-RU" sz="1600" b="1" dirty="0">
                <a:latin typeface="Georgia" panose="02040502050405020303" pitchFamily="18" charset="0"/>
              </a:rPr>
              <a:t>Г </a:t>
            </a:r>
            <a:r>
              <a:rPr lang="ru-RU" sz="1600" dirty="0">
                <a:latin typeface="Georgia" panose="02040502050405020303" pitchFamily="18" charset="0"/>
              </a:rPr>
              <a:t>– кольчатый червь.</a:t>
            </a:r>
          </a:p>
          <a:p>
            <a:pPr lvl="0"/>
            <a:r>
              <a:rPr lang="ru-RU" sz="1600" dirty="0">
                <a:latin typeface="Georgia" panose="02040502050405020303" pitchFamily="18" charset="0"/>
              </a:rPr>
              <a:t>      </a:t>
            </a:r>
            <a:r>
              <a:rPr lang="ru-RU" sz="1600" dirty="0" smtClean="0">
                <a:latin typeface="Georgia" panose="02040502050405020303" pitchFamily="18" charset="0"/>
              </a:rPr>
              <a:t>9.  Голова </a:t>
            </a:r>
            <a:r>
              <a:rPr lang="ru-RU" sz="1600" dirty="0">
                <a:latin typeface="Georgia" panose="02040502050405020303" pitchFamily="18" charset="0"/>
              </a:rPr>
              <a:t>земноводных подвижно соединена с туловищем.</a:t>
            </a:r>
          </a:p>
          <a:p>
            <a:pPr lvl="0"/>
            <a:r>
              <a:rPr lang="ru-RU" sz="1600" dirty="0" smtClean="0">
                <a:latin typeface="Georgia" panose="02040502050405020303" pitchFamily="18" charset="0"/>
              </a:rPr>
              <a:t>     10.  Оплодотворение </a:t>
            </a:r>
            <a:r>
              <a:rPr lang="ru-RU" sz="1600" dirty="0">
                <a:latin typeface="Georgia" panose="02040502050405020303" pitchFamily="18" charset="0"/>
              </a:rPr>
              <a:t>у бесхвостых земноводных в основном </a:t>
            </a:r>
            <a:r>
              <a:rPr lang="ru-RU" sz="1600" dirty="0" smtClean="0">
                <a:latin typeface="Georgia" panose="02040502050405020303" pitchFamily="18" charset="0"/>
              </a:rPr>
              <a:t>внутреннее</a:t>
            </a:r>
            <a:r>
              <a:rPr lang="ru-RU" sz="1600" dirty="0">
                <a:latin typeface="Georgia" panose="02040502050405020303" pitchFamily="18" charset="0"/>
              </a:rPr>
              <a:t>.</a:t>
            </a:r>
          </a:p>
          <a:p>
            <a:pPr lvl="0"/>
            <a:r>
              <a:rPr lang="ru-RU" sz="1600" dirty="0" smtClean="0">
                <a:latin typeface="Georgia" panose="02040502050405020303" pitchFamily="18" charset="0"/>
              </a:rPr>
              <a:t>     11.  Взрослые </a:t>
            </a:r>
            <a:r>
              <a:rPr lang="ru-RU" sz="1600" dirty="0">
                <a:latin typeface="Georgia" panose="02040502050405020303" pitchFamily="18" charset="0"/>
              </a:rPr>
              <a:t>земноводные и их личинки питаются насекомыми и </a:t>
            </a:r>
            <a:r>
              <a:rPr lang="ru-RU" sz="1600" dirty="0" smtClean="0">
                <a:latin typeface="Georgia" panose="02040502050405020303" pitchFamily="18" charset="0"/>
              </a:rPr>
              <a:t>другой </a:t>
            </a:r>
          </a:p>
          <a:p>
            <a:pPr lvl="0"/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         животной пищей.</a:t>
            </a:r>
          </a:p>
          <a:p>
            <a:pPr lvl="0"/>
            <a:r>
              <a:rPr lang="ru-RU" sz="1600" dirty="0" smtClean="0">
                <a:latin typeface="Georgia" panose="02040502050405020303" pitchFamily="18" charset="0"/>
              </a:rPr>
              <a:t>     12.  Отсутствие </a:t>
            </a:r>
            <a:r>
              <a:rPr lang="ru-RU" sz="1600" dirty="0">
                <a:latin typeface="Georgia" panose="02040502050405020303" pitchFamily="18" charset="0"/>
              </a:rPr>
              <a:t>земноводных – это один из признаков </a:t>
            </a:r>
            <a:r>
              <a:rPr lang="ru-RU" sz="1600" dirty="0" smtClean="0">
                <a:latin typeface="Georgia" panose="02040502050405020303" pitchFamily="18" charset="0"/>
              </a:rPr>
              <a:t>загрязнения </a:t>
            </a:r>
            <a:r>
              <a:rPr lang="ru-RU" sz="1600" dirty="0">
                <a:latin typeface="Georgia" panose="02040502050405020303" pitchFamily="18" charset="0"/>
              </a:rPr>
              <a:t>водоёма.</a:t>
            </a:r>
          </a:p>
        </p:txBody>
      </p:sp>
      <p:pic>
        <p:nvPicPr>
          <p:cNvPr id="3" name="Рисунок 2" descr="Rana esculenta on Nymphaea edit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1728192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ts3.mm.bing.net/th?id=H.4517658331055154&amp;w=186&amp;h=143&amp;c=7&amp;rs=1&amp;pid=1.7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7052"/>
            <a:ext cx="1545435" cy="122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ts4.mm.bing.net/th?id=H.5021865923513203&amp;w=248&amp;h=126&amp;c=7&amp;rs=1&amp;pid=1.7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58" y="768510"/>
            <a:ext cx="1766934" cy="122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ts1.mm.bing.net/th?id=H.4568377566168678&amp;pid=1.9&amp;m=&amp;w=300&amp;h=300&amp;p=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05"/>
            <a:ext cx="1627058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6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6965245" cy="120248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Цель  урока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780928"/>
            <a:ext cx="6196405" cy="201622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Расширить представления о многообразии, строении и роли земноводных в природе и жизни человека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454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8531"/>
            <a:ext cx="812304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</a:rPr>
              <a:t>Тест</a:t>
            </a:r>
            <a:endParaRPr lang="ru-RU" sz="2400" dirty="0">
              <a:latin typeface="Georgia" panose="02040502050405020303" pitchFamily="18" charset="0"/>
            </a:endParaRPr>
          </a:p>
          <a:p>
            <a:r>
              <a:rPr lang="ru-RU" b="1" dirty="0">
                <a:latin typeface="Georgia" panose="02040502050405020303" pitchFamily="18" charset="0"/>
              </a:rPr>
              <a:t> </a:t>
            </a:r>
            <a:endParaRPr lang="ru-RU" dirty="0">
              <a:latin typeface="Georgia" panose="02040502050405020303" pitchFamily="18" charset="0"/>
            </a:endParaRPr>
          </a:p>
          <a:p>
            <a:pPr lvl="0"/>
            <a:r>
              <a:rPr lang="ru-RU" dirty="0">
                <a:latin typeface="Georgia" panose="02040502050405020303" pitchFamily="18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ДА       1.</a:t>
            </a:r>
            <a:r>
              <a:rPr lang="ru-RU" dirty="0" smtClean="0">
                <a:latin typeface="Georgia" panose="02040502050405020303" pitchFamily="18" charset="0"/>
              </a:rPr>
              <a:t>  Сидящая </a:t>
            </a:r>
            <a:r>
              <a:rPr lang="ru-RU" dirty="0">
                <a:latin typeface="Georgia" panose="02040502050405020303" pitchFamily="18" charset="0"/>
              </a:rPr>
              <a:t>лягушка не видит неподвижные предметы.</a:t>
            </a:r>
          </a:p>
          <a:p>
            <a:pPr lvl="0"/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ДА       2</a:t>
            </a:r>
            <a:r>
              <a:rPr lang="ru-RU" dirty="0" smtClean="0">
                <a:latin typeface="Georgia" panose="02040502050405020303" pitchFamily="18" charset="0"/>
              </a:rPr>
              <a:t>.  Глаза </a:t>
            </a:r>
            <a:r>
              <a:rPr lang="ru-RU" dirty="0">
                <a:latin typeface="Georgia" panose="02040502050405020303" pitchFamily="18" charset="0"/>
              </a:rPr>
              <a:t>земноводных защищены веками.</a:t>
            </a:r>
          </a:p>
          <a:p>
            <a:pPr lvl="0"/>
            <a:r>
              <a:rPr lang="ru-RU" dirty="0">
                <a:latin typeface="Georgia" panose="02040502050405020303" pitchFamily="18" charset="0"/>
              </a:rPr>
              <a:t>  </a:t>
            </a:r>
            <a:r>
              <a:rPr lang="ru-RU" dirty="0" smtClean="0">
                <a:solidFill>
                  <a:srgbClr val="00B050"/>
                </a:solidFill>
                <a:latin typeface="Georgia" panose="02040502050405020303" pitchFamily="18" charset="0"/>
              </a:rPr>
              <a:t>НЕТ    3.  </a:t>
            </a:r>
            <a:r>
              <a:rPr lang="ru-RU" dirty="0" smtClean="0">
                <a:latin typeface="Georgia" panose="02040502050405020303" pitchFamily="18" charset="0"/>
              </a:rPr>
              <a:t>Земноводное </a:t>
            </a:r>
            <a:r>
              <a:rPr lang="ru-RU" dirty="0">
                <a:latin typeface="Georgia" panose="02040502050405020303" pitchFamily="18" charset="0"/>
              </a:rPr>
              <a:t>на рисунке </a:t>
            </a:r>
            <a:r>
              <a:rPr lang="ru-RU" b="1" dirty="0">
                <a:latin typeface="Georgia" panose="02040502050405020303" pitchFamily="18" charset="0"/>
              </a:rPr>
              <a:t>А </a:t>
            </a:r>
            <a:r>
              <a:rPr lang="ru-RU" dirty="0">
                <a:latin typeface="Georgia" panose="02040502050405020303" pitchFamily="18" charset="0"/>
              </a:rPr>
              <a:t>зиму проводит в состоянии </a:t>
            </a:r>
            <a:endParaRPr lang="ru-RU" dirty="0" smtClean="0">
              <a:latin typeface="Georgia" panose="02040502050405020303" pitchFamily="18" charset="0"/>
            </a:endParaRPr>
          </a:p>
          <a:p>
            <a:pPr lvl="0"/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                  оцепенения в </a:t>
            </a:r>
            <a:r>
              <a:rPr lang="ru-RU" dirty="0">
                <a:latin typeface="Georgia" panose="02040502050405020303" pitchFamily="18" charset="0"/>
              </a:rPr>
              <a:t>укрытиях на земле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pPr lvl="0"/>
            <a:r>
              <a:rPr lang="ru-RU" dirty="0" smtClean="0">
                <a:latin typeface="Georgia" panose="02040502050405020303" pitchFamily="18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ДА       4.  </a:t>
            </a:r>
            <a:r>
              <a:rPr lang="ru-RU" dirty="0" smtClean="0">
                <a:latin typeface="Georgia" panose="02040502050405020303" pitchFamily="18" charset="0"/>
              </a:rPr>
              <a:t>На </a:t>
            </a:r>
            <a:r>
              <a:rPr lang="ru-RU" dirty="0">
                <a:latin typeface="Georgia" panose="02040502050405020303" pitchFamily="18" charset="0"/>
              </a:rPr>
              <a:t>пальцах задних конечностей у бесхвостых земноводных </a:t>
            </a:r>
            <a:endParaRPr lang="ru-RU" dirty="0" smtClean="0">
              <a:latin typeface="Georgia" panose="02040502050405020303" pitchFamily="18" charset="0"/>
            </a:endParaRPr>
          </a:p>
          <a:p>
            <a:pPr lvl="0"/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                  есть плавательные </a:t>
            </a:r>
            <a:r>
              <a:rPr lang="ru-RU" dirty="0">
                <a:latin typeface="Georgia" panose="02040502050405020303" pitchFamily="18" charset="0"/>
              </a:rPr>
              <a:t>перепонки.</a:t>
            </a:r>
          </a:p>
          <a:p>
            <a:pPr lvl="0"/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Georgia" panose="02040502050405020303" pitchFamily="18" charset="0"/>
              </a:rPr>
              <a:t>НЕТ     5.  </a:t>
            </a:r>
            <a:r>
              <a:rPr lang="ru-RU" dirty="0" smtClean="0">
                <a:latin typeface="Georgia" panose="02040502050405020303" pitchFamily="18" charset="0"/>
              </a:rPr>
              <a:t>У </a:t>
            </a:r>
            <a:r>
              <a:rPr lang="ru-RU" dirty="0">
                <a:latin typeface="Georgia" panose="02040502050405020303" pitchFamily="18" charset="0"/>
              </a:rPr>
              <a:t>земноводных, изображенных на рисунках </a:t>
            </a:r>
            <a:r>
              <a:rPr lang="ru-RU" b="1" dirty="0">
                <a:latin typeface="Georgia" panose="02040502050405020303" pitchFamily="18" charset="0"/>
              </a:rPr>
              <a:t>Б</a:t>
            </a:r>
            <a:r>
              <a:rPr lang="ru-RU" dirty="0">
                <a:latin typeface="Georgia" panose="02040502050405020303" pitchFamily="18" charset="0"/>
              </a:rPr>
              <a:t> и </a:t>
            </a:r>
            <a:r>
              <a:rPr lang="ru-RU" b="1" dirty="0">
                <a:latin typeface="Georgia" panose="02040502050405020303" pitchFamily="18" charset="0"/>
              </a:rPr>
              <a:t>В </a:t>
            </a:r>
            <a:r>
              <a:rPr lang="ru-RU" dirty="0">
                <a:latin typeface="Georgia" panose="02040502050405020303" pitchFamily="18" charset="0"/>
              </a:rPr>
              <a:t>сухая </a:t>
            </a:r>
            <a:endParaRPr lang="ru-RU" dirty="0" smtClean="0">
              <a:latin typeface="Georgia" panose="02040502050405020303" pitchFamily="18" charset="0"/>
            </a:endParaRPr>
          </a:p>
          <a:p>
            <a:pPr lvl="0"/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                  бугристая кожа</a:t>
            </a:r>
            <a:r>
              <a:rPr lang="ru-RU" dirty="0">
                <a:latin typeface="Georgia" panose="02040502050405020303" pitchFamily="18" charset="0"/>
              </a:rPr>
              <a:t>.</a:t>
            </a:r>
          </a:p>
          <a:p>
            <a:pPr lvl="0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ДА        6.  </a:t>
            </a:r>
            <a:r>
              <a:rPr lang="ru-RU" dirty="0" smtClean="0">
                <a:latin typeface="Georgia" panose="02040502050405020303" pitchFamily="18" charset="0"/>
              </a:rPr>
              <a:t>Изображённые </a:t>
            </a:r>
            <a:r>
              <a:rPr lang="ru-RU" dirty="0">
                <a:latin typeface="Georgia" panose="02040502050405020303" pitchFamily="18" charset="0"/>
              </a:rPr>
              <a:t>на рисунках животные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 – раздельнополые.</a:t>
            </a:r>
          </a:p>
          <a:p>
            <a:pPr lvl="0"/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Georgia" panose="02040502050405020303" pitchFamily="18" charset="0"/>
              </a:rPr>
              <a:t>НЕТ     7.  </a:t>
            </a:r>
            <a:r>
              <a:rPr lang="ru-RU" dirty="0" smtClean="0">
                <a:latin typeface="Georgia" panose="02040502050405020303" pitchFamily="18" charset="0"/>
              </a:rPr>
              <a:t>Лягушки </a:t>
            </a:r>
            <a:r>
              <a:rPr lang="ru-RU" dirty="0">
                <a:latin typeface="Georgia" panose="02040502050405020303" pitchFamily="18" charset="0"/>
              </a:rPr>
              <a:t>дышат с помощью жабр.</a:t>
            </a:r>
          </a:p>
          <a:p>
            <a:pPr lvl="0"/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Georgia" panose="02040502050405020303" pitchFamily="18" charset="0"/>
              </a:rPr>
              <a:t>НЕТ     8.  </a:t>
            </a:r>
            <a:r>
              <a:rPr lang="ru-RU" dirty="0" smtClean="0">
                <a:latin typeface="Georgia" panose="02040502050405020303" pitchFamily="18" charset="0"/>
              </a:rPr>
              <a:t>Животное </a:t>
            </a:r>
            <a:r>
              <a:rPr lang="ru-RU" dirty="0">
                <a:latin typeface="Georgia" panose="02040502050405020303" pitchFamily="18" charset="0"/>
              </a:rPr>
              <a:t>на рисунка </a:t>
            </a:r>
            <a:r>
              <a:rPr lang="ru-RU" b="1" dirty="0">
                <a:latin typeface="Georgia" panose="02040502050405020303" pitchFamily="18" charset="0"/>
              </a:rPr>
              <a:t>Г </a:t>
            </a:r>
            <a:r>
              <a:rPr lang="ru-RU" dirty="0">
                <a:latin typeface="Georgia" panose="02040502050405020303" pitchFamily="18" charset="0"/>
              </a:rPr>
              <a:t>– кольчатый червь.</a:t>
            </a:r>
          </a:p>
          <a:p>
            <a:pPr lvl="0"/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ДА        9.  </a:t>
            </a:r>
            <a:r>
              <a:rPr lang="ru-RU" dirty="0" smtClean="0">
                <a:latin typeface="Georgia" panose="02040502050405020303" pitchFamily="18" charset="0"/>
              </a:rPr>
              <a:t>Голова </a:t>
            </a:r>
            <a:r>
              <a:rPr lang="ru-RU" dirty="0">
                <a:latin typeface="Georgia" panose="02040502050405020303" pitchFamily="18" charset="0"/>
              </a:rPr>
              <a:t>земноводных подвижно соединена с туловищем.</a:t>
            </a:r>
          </a:p>
          <a:p>
            <a:pPr lvl="0"/>
            <a:r>
              <a:rPr lang="ru-RU" dirty="0" smtClean="0">
                <a:latin typeface="Georgia" panose="02040502050405020303" pitchFamily="18" charset="0"/>
              </a:rPr>
              <a:t>  </a:t>
            </a:r>
            <a:r>
              <a:rPr lang="ru-RU" dirty="0" smtClean="0">
                <a:solidFill>
                  <a:srgbClr val="00B050"/>
                </a:solidFill>
                <a:latin typeface="Georgia" panose="02040502050405020303" pitchFamily="18" charset="0"/>
              </a:rPr>
              <a:t>НЕТ    10.  </a:t>
            </a:r>
            <a:r>
              <a:rPr lang="ru-RU" dirty="0" smtClean="0">
                <a:latin typeface="Georgia" panose="02040502050405020303" pitchFamily="18" charset="0"/>
              </a:rPr>
              <a:t>Оплодотворение </a:t>
            </a:r>
            <a:r>
              <a:rPr lang="ru-RU" dirty="0">
                <a:latin typeface="Georgia" panose="02040502050405020303" pitchFamily="18" charset="0"/>
              </a:rPr>
              <a:t>у бесхвостых земноводных в основном </a:t>
            </a:r>
            <a:endParaRPr lang="ru-RU" dirty="0" smtClean="0">
              <a:latin typeface="Georgia" panose="02040502050405020303" pitchFamily="18" charset="0"/>
            </a:endParaRPr>
          </a:p>
          <a:p>
            <a:pPr lvl="0"/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                   внутреннее</a:t>
            </a:r>
            <a:r>
              <a:rPr lang="ru-RU" dirty="0">
                <a:latin typeface="Georgia" panose="02040502050405020303" pitchFamily="18" charset="0"/>
              </a:rPr>
              <a:t>.</a:t>
            </a:r>
          </a:p>
          <a:p>
            <a:pPr lvl="0"/>
            <a:r>
              <a:rPr lang="ru-RU" dirty="0" smtClean="0">
                <a:latin typeface="Georgia" panose="02040502050405020303" pitchFamily="18" charset="0"/>
              </a:rPr>
              <a:t>  </a:t>
            </a:r>
            <a:r>
              <a:rPr lang="ru-RU" dirty="0" smtClean="0">
                <a:solidFill>
                  <a:srgbClr val="00B050"/>
                </a:solidFill>
                <a:latin typeface="Georgia" panose="02040502050405020303" pitchFamily="18" charset="0"/>
              </a:rPr>
              <a:t>НЕТ    11.  </a:t>
            </a:r>
            <a:r>
              <a:rPr lang="ru-RU" dirty="0" smtClean="0">
                <a:latin typeface="Georgia" panose="02040502050405020303" pitchFamily="18" charset="0"/>
              </a:rPr>
              <a:t>Взрослые </a:t>
            </a:r>
            <a:r>
              <a:rPr lang="ru-RU" dirty="0">
                <a:latin typeface="Georgia" panose="02040502050405020303" pitchFamily="18" charset="0"/>
              </a:rPr>
              <a:t>земноводные и их </a:t>
            </a:r>
            <a:r>
              <a:rPr lang="ru-RU" dirty="0" smtClean="0">
                <a:latin typeface="Georgia" panose="02040502050405020303" pitchFamily="18" charset="0"/>
              </a:rPr>
              <a:t>головастики </a:t>
            </a:r>
            <a:r>
              <a:rPr lang="ru-RU" dirty="0">
                <a:latin typeface="Georgia" panose="02040502050405020303" pitchFamily="18" charset="0"/>
              </a:rPr>
              <a:t>питаются 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</a:p>
          <a:p>
            <a:pPr lvl="0"/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                  насекомыми и   другой </a:t>
            </a:r>
            <a:r>
              <a:rPr lang="ru-RU" dirty="0">
                <a:latin typeface="Georgia" panose="02040502050405020303" pitchFamily="18" charset="0"/>
              </a:rPr>
              <a:t>животной пищей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pPr lvl="0"/>
            <a:r>
              <a:rPr lang="ru-RU" dirty="0" smtClean="0">
                <a:latin typeface="Georgia" panose="02040502050405020303" pitchFamily="18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ДА       12.  </a:t>
            </a:r>
            <a:r>
              <a:rPr lang="ru-RU" dirty="0" smtClean="0">
                <a:latin typeface="Georgia" panose="02040502050405020303" pitchFamily="18" charset="0"/>
              </a:rPr>
              <a:t>Отсутствие </a:t>
            </a:r>
            <a:r>
              <a:rPr lang="ru-RU" dirty="0">
                <a:latin typeface="Georgia" panose="02040502050405020303" pitchFamily="18" charset="0"/>
              </a:rPr>
              <a:t>земноводных – это один из признаков </a:t>
            </a:r>
            <a:endParaRPr lang="ru-RU" dirty="0" smtClean="0">
              <a:latin typeface="Georgia" panose="02040502050405020303" pitchFamily="18" charset="0"/>
            </a:endParaRPr>
          </a:p>
          <a:p>
            <a:pPr lvl="0"/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                  загрязнения водоёма.</a:t>
            </a:r>
          </a:p>
          <a:p>
            <a:pPr lvl="0"/>
            <a:r>
              <a:rPr lang="ru-RU" dirty="0" smtClean="0">
                <a:latin typeface="Georgia" panose="02040502050405020303" pitchFamily="18" charset="0"/>
              </a:rPr>
              <a:t>_____________________________________________________</a:t>
            </a:r>
          </a:p>
          <a:p>
            <a:r>
              <a:rPr lang="ru-RU" dirty="0" smtClean="0"/>
              <a:t>    Нет </a:t>
            </a:r>
            <a:r>
              <a:rPr lang="ru-RU" dirty="0"/>
              <a:t>ошибок – «</a:t>
            </a:r>
            <a:r>
              <a:rPr lang="ru-RU" b="1" dirty="0">
                <a:solidFill>
                  <a:srgbClr val="FF0000"/>
                </a:solidFill>
              </a:rPr>
              <a:t>5</a:t>
            </a:r>
            <a:r>
              <a:rPr lang="ru-RU" dirty="0"/>
              <a:t>»;   </a:t>
            </a:r>
            <a:r>
              <a:rPr lang="ru-RU" dirty="0" smtClean="0"/>
              <a:t>     </a:t>
            </a:r>
            <a:r>
              <a:rPr lang="ru-RU" dirty="0"/>
              <a:t>1 – 3 ошибки – «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dirty="0"/>
              <a:t>» ;      </a:t>
            </a:r>
            <a:r>
              <a:rPr lang="ru-RU" dirty="0" smtClean="0"/>
              <a:t>     </a:t>
            </a:r>
            <a:r>
              <a:rPr lang="ru-RU" dirty="0"/>
              <a:t>4 – 6 ошибок – «</a:t>
            </a:r>
            <a:r>
              <a:rPr lang="ru-RU" b="1" dirty="0">
                <a:solidFill>
                  <a:srgbClr val="00B050"/>
                </a:solidFill>
              </a:rPr>
              <a:t>3</a:t>
            </a:r>
            <a:r>
              <a:rPr lang="ru-RU" dirty="0"/>
              <a:t>»;   </a:t>
            </a:r>
          </a:p>
          <a:p>
            <a:pPr lvl="0"/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2728064"/>
          <a:ext cx="8229600" cy="22702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5055"/>
                <a:gridCol w="2612669"/>
                <a:gridCol w="2771876"/>
              </a:tblGrid>
              <a:tr h="113511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>
                          <a:effectLst/>
                        </a:rPr>
                        <a:t>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79" marR="73179" marT="36310" marB="3631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>
                          <a:effectLst/>
                        </a:rPr>
                        <a:t>МЫ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79" marR="73179" marT="36310" marB="3631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>
                          <a:effectLst/>
                        </a:rPr>
                        <a:t>ДЕЛО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79" marR="73179" marT="36310" marB="36310" anchor="ctr"/>
                </a:tc>
              </a:tr>
              <a:tr h="113511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79" marR="73179" marT="36310" marB="3631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79" marR="73179" marT="36310" marB="3631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79" marR="73179" marT="36310" marB="3631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477416"/>
              </p:ext>
            </p:extLst>
          </p:nvPr>
        </p:nvGraphicFramePr>
        <p:xfrm>
          <a:off x="971600" y="980728"/>
          <a:ext cx="7200800" cy="4838912"/>
        </p:xfrm>
        <a:graphic>
          <a:graphicData uri="http://schemas.openxmlformats.org/drawingml/2006/table">
            <a:tbl>
              <a:tblPr/>
              <a:tblGrid>
                <a:gridCol w="2489389"/>
                <a:gridCol w="2286053"/>
                <a:gridCol w="2425358"/>
              </a:tblGrid>
              <a:tr h="129614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Gothic"/>
                          <a:cs typeface="MS Gothic"/>
                        </a:rPr>
                        <a:t>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79" marR="73179" marT="36310" marB="36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Gothic"/>
                          <a:cs typeface="MS Gothic"/>
                        </a:rPr>
                        <a:t>МЫ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79" marR="73179" marT="36310" marB="36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Gothic"/>
                          <a:cs typeface="MS Gothic"/>
                        </a:rPr>
                        <a:t>ДЕЛО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79" marR="73179" marT="36310" marB="36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46A"/>
                    </a:solidFill>
                  </a:tcPr>
                </a:tc>
              </a:tr>
              <a:tr h="2008785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Gothic"/>
                          <a:cs typeface="MS Gothic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Gothic"/>
                          <a:cs typeface="MS Gothic"/>
                        </a:rPr>
                        <a:t>Как чувствовал себя в процессе учения, с каким настроением работал, доволен ли собой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79" marR="73179" marT="36310" marB="363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Gothic"/>
                          <a:cs typeface="MS Gothic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Gothic"/>
                          <a:cs typeface="MS Gothic"/>
                        </a:rPr>
                        <a:t>Насколько мне  комфортно работалось в группе, я помогал товарищам – они помогали мне (чего было больше), были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Gothic"/>
                          <a:cs typeface="MS Gothic"/>
                        </a:rPr>
                        <a:t> ли у меня затруднения при работе в группе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Gothic"/>
                          <a:cs typeface="MS Gothic"/>
                        </a:rPr>
                        <a:t>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79" marR="73179" marT="36310" marB="363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Gothic"/>
                          <a:cs typeface="MS Gothic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Gothic"/>
                          <a:cs typeface="MS Gothic"/>
                        </a:rPr>
                        <a:t>Я достиг цели учения, мне этот материал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Gothic"/>
                          <a:cs typeface="MS Gothic"/>
                        </a:rPr>
                        <a:t> нужен для дальнейшей учёбы, практики, просто интересен, в чём я затруднялся, как мне преодолеть свои проблемы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179" marR="73179" marT="36310" marB="363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6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204864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Спасибо, Молодцы!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83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268760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Кожа лягушки – одежда, которая прикрывает и защищает тело от различных воздействий двух сред – суши и воды. Кожа лягушки со временем стареет и изнашивается. Линька у обычных лягушек происходит до четырёх раз в год. Старую кожу земноводные съедают.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3" name="Рисунок 2" descr="http://ts1.mm.bing.net/th?id=H.4869476211821091&amp;pid=1.9&amp;m=&amp;w=300&amp;h=300&amp;p=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2860040" cy="2424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331640" y="5085184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0919" y="753553"/>
            <a:ext cx="724012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Жабы – полезные животные, заслуживают защиты и охраны. Охотятся жабы в сумеречное и ночное время, поедая вредных гусениц, слизней, жуков, мух и бабочек. В Париже в </a:t>
            </a:r>
            <a:r>
              <a:rPr lang="en-US" sz="2800" dirty="0" smtClean="0">
                <a:latin typeface="Georgia" panose="02040502050405020303" pitchFamily="18" charset="0"/>
              </a:rPr>
              <a:t>XIX</a:t>
            </a:r>
            <a:r>
              <a:rPr lang="ru-RU" sz="2800" dirty="0" smtClean="0">
                <a:latin typeface="Georgia" panose="02040502050405020303" pitchFamily="18" charset="0"/>
              </a:rPr>
              <a:t> в. Существовал даже специальный жабий рынок. Крестьяне Франции и Англии закупали жаб и завозили 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их на свои 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сельскохозяйственные 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угодья.</a:t>
            </a:r>
          </a:p>
          <a:p>
            <a:endParaRPr lang="ru-RU" dirty="0"/>
          </a:p>
        </p:txBody>
      </p:sp>
      <p:pic>
        <p:nvPicPr>
          <p:cNvPr id="3" name="Рисунок 2" descr="http://ts2.mm.bing.net/th?id=H.4798557745711629&amp;w=220&amp;h=151&amp;c=7&amp;rs=1&amp;pid=1.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2814945" cy="21391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475656" y="5733256"/>
            <a:ext cx="576064" cy="3389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7354" y="1052736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Georgia" panose="02040502050405020303" pitchFamily="18" charset="0"/>
              </a:rPr>
              <a:t>Среда жизни саламандр – пресные, </a:t>
            </a:r>
          </a:p>
          <a:p>
            <a:r>
              <a:rPr lang="ru-RU" sz="3600" dirty="0" smtClean="0">
                <a:latin typeface="Georgia" panose="02040502050405020303" pitchFamily="18" charset="0"/>
              </a:rPr>
              <a:t>а не солёные морские воды.</a:t>
            </a:r>
            <a:endParaRPr lang="ru-RU" sz="3600" dirty="0">
              <a:latin typeface="Georgia" panose="02040502050405020303" pitchFamily="18" charset="0"/>
            </a:endParaRPr>
          </a:p>
        </p:txBody>
      </p:sp>
      <p:pic>
        <p:nvPicPr>
          <p:cNvPr id="3" name="Рисунок 2" descr="Хвостатые земноводные">
            <a:hlinkClick r:id="rId2" tooltip="&quot;Хвостатые земноводные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620014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трелка влево 1">
            <a:hlinkClick r:id="rId4" action="ppaction://hlinksldjump"/>
          </p:cNvPr>
          <p:cNvSpPr/>
          <p:nvPr/>
        </p:nvSpPr>
        <p:spPr>
          <a:xfrm>
            <a:off x="1403648" y="5877272"/>
            <a:ext cx="43204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Georgia" panose="02040502050405020303" pitchFamily="18" charset="0"/>
              </a:rPr>
              <a:t>Да, возможно. </a:t>
            </a:r>
          </a:p>
          <a:p>
            <a:r>
              <a:rPr lang="ru-RU" sz="3600" dirty="0" smtClean="0">
                <a:latin typeface="Georgia" panose="02040502050405020303" pitchFamily="18" charset="0"/>
              </a:rPr>
              <a:t>У тритона хорошо развита способность к регенерации, но вместо одного органа может вырасти другой.</a:t>
            </a:r>
            <a:endParaRPr lang="ru-RU" sz="3600" dirty="0">
              <a:latin typeface="Georgia" panose="02040502050405020303" pitchFamily="18" charset="0"/>
            </a:endParaRPr>
          </a:p>
        </p:txBody>
      </p:sp>
      <p:pic>
        <p:nvPicPr>
          <p:cNvPr id="3" name="Рисунок 2" descr="Onychodactylus fischeri01.jpe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940" y="3940016"/>
            <a:ext cx="4319761" cy="18652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72000" y="580526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Уссурийский когтистый тритон</a:t>
            </a:r>
            <a:endParaRPr lang="ru-RU" sz="1400" dirty="0"/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1403648" y="5589240"/>
            <a:ext cx="504056" cy="369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953566"/>
              </p:ext>
            </p:extLst>
          </p:nvPr>
        </p:nvGraphicFramePr>
        <p:xfrm>
          <a:off x="971600" y="836712"/>
          <a:ext cx="7240123" cy="524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212"/>
                <a:gridCol w="2275135"/>
                <a:gridCol w="1082535"/>
                <a:gridCol w="1118759"/>
                <a:gridCol w="1316597"/>
                <a:gridCol w="1051885"/>
              </a:tblGrid>
              <a:tr h="699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Задание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(макс. баллов)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команда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«Тритоны»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команда </a:t>
                      </a:r>
                      <a:r>
                        <a:rPr lang="ru-RU" sz="900">
                          <a:effectLst/>
                        </a:rPr>
                        <a:t>«Саламандры»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команда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«Червяги»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команда </a:t>
                      </a:r>
                      <a:r>
                        <a:rPr lang="ru-RU" sz="1200">
                          <a:effectLst/>
                        </a:rPr>
                        <a:t>«Лягушки»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 anchor="ctr"/>
                </a:tc>
              </a:tr>
              <a:tr h="349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Эмблема (1)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349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Девиз (2)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699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Слова-перевертыши (6*1=6)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349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Ромашка (3+3=6)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699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«Мы можем всё!» (3)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699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Конкурс капитанов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«Узнай своих» (3)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349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Презентации (2)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349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Дисциплина (-1)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  <a:tr h="69984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Максимальный  балл - 23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97707" y="138698"/>
            <a:ext cx="1696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Протокол №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4673" y="2924944"/>
            <a:ext cx="6048672" cy="26407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90600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Скачет зверушка,</a:t>
            </a:r>
            <a:endParaRPr lang="ru-RU" dirty="0">
              <a:ea typeface="Calibri"/>
              <a:cs typeface="Times New Roman"/>
            </a:endParaRPr>
          </a:p>
          <a:p>
            <a:pPr indent="990600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Не рот, а ловушка.</a:t>
            </a:r>
            <a:endParaRPr lang="ru-RU" dirty="0">
              <a:ea typeface="Calibri"/>
              <a:cs typeface="Times New Roman"/>
            </a:endParaRPr>
          </a:p>
          <a:p>
            <a:pPr indent="990600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Попадают в ловушку</a:t>
            </a:r>
            <a:endParaRPr lang="ru-RU" dirty="0">
              <a:ea typeface="Calibri"/>
              <a:cs typeface="Times New Roman"/>
            </a:endParaRPr>
          </a:p>
          <a:p>
            <a:pPr indent="990600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И комар, и мушка.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7662" y="1412776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</a:rPr>
              <a:t>Конкурс 1.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</a:endParaRPr>
          </a:p>
        </p:txBody>
      </p:sp>
      <p:pic>
        <p:nvPicPr>
          <p:cNvPr id="5" name="Рисунок 4" descr="http://upload.wikimedia.org/wikipedia/commons/thumb/2/27/Oophaga_pumilio01a.jpg/220px-Oophaga_pumilio01a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2520280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1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20688"/>
            <a:ext cx="6768752" cy="540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ea typeface="Calibri"/>
                <a:cs typeface="Times New Roman"/>
              </a:rPr>
              <a:t>В О Д О Р Х Ы Е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ea typeface="Calibri"/>
                <a:cs typeface="Times New Roman"/>
              </a:rPr>
              <a:t>З В О Н О Ч О П Н Ы Е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ea typeface="Calibri"/>
                <a:cs typeface="Times New Roman"/>
              </a:rPr>
              <a:t> Б И Ф А М И И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ea typeface="Calibri"/>
                <a:cs typeface="Times New Roman"/>
              </a:rPr>
              <a:t>К О Л О Г А В Т И С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ea typeface="Calibri"/>
                <a:cs typeface="Times New Roman"/>
              </a:rPr>
              <a:t>Т А Ф Е М О З О Р М 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ea typeface="Calibri"/>
                <a:cs typeface="Times New Roman"/>
              </a:rPr>
              <a:t>К А Л О К А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13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6675" y="620688"/>
            <a:ext cx="4572000" cy="5830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ea typeface="Calibri"/>
                <a:cs typeface="Times New Roman"/>
              </a:rPr>
              <a:t>хордовые</a:t>
            </a:r>
            <a:endParaRPr lang="ru-RU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ea typeface="Calibri"/>
                <a:cs typeface="Times New Roman"/>
              </a:rPr>
              <a:t>позвоночные</a:t>
            </a:r>
            <a:endParaRPr lang="ru-RU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ea typeface="Calibri"/>
                <a:cs typeface="Times New Roman"/>
              </a:rPr>
              <a:t>амфибии</a:t>
            </a:r>
            <a:endParaRPr lang="ru-RU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ea typeface="Calibri"/>
                <a:cs typeface="Times New Roman"/>
              </a:rPr>
              <a:t>головастик</a:t>
            </a:r>
            <a:endParaRPr lang="ru-RU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ea typeface="Calibri"/>
                <a:cs typeface="Times New Roman"/>
              </a:rPr>
              <a:t>метаморфоз</a:t>
            </a:r>
            <a:endParaRPr lang="ru-RU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ea typeface="Calibri"/>
                <a:cs typeface="Times New Roman"/>
              </a:rPr>
              <a:t>клоака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30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3312368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Конкурс 2.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«Ромашка»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844824"/>
            <a:ext cx="3744416" cy="3938116"/>
          </a:xfrm>
        </p:spPr>
        <p:txBody>
          <a:bodyPr>
            <a:normAutofit/>
          </a:bodyPr>
          <a:lstStyle/>
          <a:p>
            <a:endParaRPr lang="ru-RU" sz="2200" dirty="0"/>
          </a:p>
          <a:p>
            <a:endParaRPr lang="ru-RU" sz="2200" dirty="0"/>
          </a:p>
          <a:p>
            <a:pPr algn="l"/>
            <a:r>
              <a:rPr lang="ru-RU" sz="2200" b="1" dirty="0" smtClean="0"/>
              <a:t>Подрастала </a:t>
            </a:r>
            <a:r>
              <a:rPr lang="ru-RU" sz="2200" b="1" dirty="0"/>
              <a:t>– </a:t>
            </a:r>
            <a:endParaRPr lang="ru-RU" sz="2200" b="1" dirty="0" smtClean="0"/>
          </a:p>
          <a:p>
            <a:pPr algn="l"/>
            <a:r>
              <a:rPr lang="ru-RU" sz="2200" b="1" dirty="0"/>
              <a:t> </a:t>
            </a:r>
            <a:r>
              <a:rPr lang="ru-RU" sz="2200" b="1" dirty="0" smtClean="0"/>
              <a:t>              хвост </a:t>
            </a:r>
            <a:r>
              <a:rPr lang="ru-RU" sz="2200" b="1" dirty="0"/>
              <a:t>растила, </a:t>
            </a:r>
          </a:p>
          <a:p>
            <a:pPr algn="l"/>
            <a:r>
              <a:rPr lang="ru-RU" sz="2200" b="1" dirty="0"/>
              <a:t>Платье тёмное носила.</a:t>
            </a:r>
          </a:p>
          <a:p>
            <a:pPr algn="l"/>
            <a:r>
              <a:rPr lang="ru-RU" sz="2200" b="1" dirty="0"/>
              <a:t>Подросла – </a:t>
            </a:r>
            <a:endParaRPr lang="ru-RU" sz="2200" b="1" dirty="0" smtClean="0"/>
          </a:p>
          <a:p>
            <a:pPr algn="l"/>
            <a:r>
              <a:rPr lang="ru-RU" sz="2200" b="1" dirty="0"/>
              <a:t> </a:t>
            </a:r>
            <a:r>
              <a:rPr lang="ru-RU" sz="2200" b="1" dirty="0" smtClean="0"/>
              <a:t>              зелёной </a:t>
            </a:r>
            <a:r>
              <a:rPr lang="ru-RU" sz="2200" b="1" dirty="0"/>
              <a:t>стала,</a:t>
            </a:r>
          </a:p>
          <a:p>
            <a:pPr algn="l"/>
            <a:r>
              <a:rPr lang="ru-RU" sz="2200" b="1" dirty="0"/>
              <a:t>Хвост </a:t>
            </a:r>
            <a:endParaRPr lang="ru-RU" sz="2200" b="1" dirty="0" smtClean="0"/>
          </a:p>
          <a:p>
            <a:pPr algn="l"/>
            <a:r>
              <a:rPr lang="ru-RU" sz="2200" b="1" dirty="0"/>
              <a:t> </a:t>
            </a:r>
            <a:r>
              <a:rPr lang="ru-RU" sz="2200" b="1" dirty="0" smtClean="0"/>
              <a:t>      на </a:t>
            </a:r>
            <a:r>
              <a:rPr lang="ru-RU" sz="2200" b="1" dirty="0"/>
              <a:t>вёсла поменяла.</a:t>
            </a:r>
          </a:p>
          <a:p>
            <a:pPr algn="l"/>
            <a:endParaRPr lang="ru-RU" dirty="0"/>
          </a:p>
        </p:txBody>
      </p:sp>
      <p:pic>
        <p:nvPicPr>
          <p:cNvPr id="5" name="Объект 4" descr="http://ts3.mm.bing.net/th?id=H.4572247343562870&amp;w=202&amp;h=141&amp;c=7&amp;rs=1&amp;pid=1.7">
            <a:hlinkClick r:id="" action="ppaction://noaction" highlightClick="1"/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168352" cy="2808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4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3600400" cy="2075830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Конкурс капитанов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«Убери лишнее»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2780928"/>
            <a:ext cx="3008313" cy="32180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>
                <a:latin typeface="Georgia" panose="02040502050405020303" pitchFamily="18" charset="0"/>
              </a:rPr>
              <a:t>Выпучив глаза, сидит,</a:t>
            </a:r>
          </a:p>
          <a:p>
            <a:pPr algn="ctr"/>
            <a:r>
              <a:rPr lang="ru-RU" sz="2400" dirty="0">
                <a:latin typeface="Georgia" panose="02040502050405020303" pitchFamily="18" charset="0"/>
              </a:rPr>
              <a:t>По-французски говорит,</a:t>
            </a:r>
          </a:p>
          <a:p>
            <a:pPr algn="ctr"/>
            <a:r>
              <a:rPr lang="ru-RU" sz="2400" dirty="0">
                <a:latin typeface="Georgia" panose="02040502050405020303" pitchFamily="18" charset="0"/>
              </a:rPr>
              <a:t>По-блошьи прыгает, </a:t>
            </a:r>
          </a:p>
          <a:p>
            <a:pPr algn="ctr"/>
            <a:r>
              <a:rPr lang="ru-RU" sz="2400" dirty="0">
                <a:latin typeface="Georgia" panose="02040502050405020303" pitchFamily="18" charset="0"/>
              </a:rPr>
              <a:t>по-человечьи плавает.</a:t>
            </a:r>
          </a:p>
          <a:p>
            <a:endParaRPr lang="ru-RU" dirty="0"/>
          </a:p>
        </p:txBody>
      </p:sp>
      <p:pic>
        <p:nvPicPr>
          <p:cNvPr id="7" name="Объект 6" descr="http://ts1.mm.bing.net/th?id=H.4752386873886442&amp;pid=1.9&amp;m=&amp;w=300&amp;h=300&amp;p=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456384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49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268760"/>
            <a:ext cx="6048672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Конкурс  3.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«Включи логику»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3356992"/>
            <a:ext cx="5616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latin typeface="Georgia" panose="02040502050405020303" pitchFamily="18" charset="0"/>
              </a:rPr>
              <a:t>Задание: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</a:p>
          <a:p>
            <a:pPr algn="r"/>
            <a:r>
              <a:rPr lang="ru-RU" sz="2800" dirty="0" smtClean="0">
                <a:latin typeface="Georgia" panose="02040502050405020303" pitchFamily="18" charset="0"/>
              </a:rPr>
              <a:t>             Используя знания, полученные на предыдущих уроках, решите задачу</a:t>
            </a:r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562</TotalTime>
  <Words>766</Words>
  <Application>Microsoft Office PowerPoint</Application>
  <PresentationFormat>Экран (4:3)</PresentationFormat>
  <Paragraphs>214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Кнопка</vt:lpstr>
      <vt:lpstr>Игра  «За шестью печатями»</vt:lpstr>
      <vt:lpstr>Цель 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2. «Ромашка»</vt:lpstr>
      <vt:lpstr>Конкурс капитанов «Убери лишнее»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Отряд Хвостатые</vt:lpstr>
      <vt:lpstr>Отряд Безногие</vt:lpstr>
      <vt:lpstr>Отряд Бесхвостые</vt:lpstr>
      <vt:lpstr>Отряд Бесхвостые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«За шестью печатями»</dc:title>
  <dc:creator>Елена</dc:creator>
  <cp:lastModifiedBy>Елена</cp:lastModifiedBy>
  <cp:revision>34</cp:revision>
  <dcterms:created xsi:type="dcterms:W3CDTF">2014-01-27T01:49:55Z</dcterms:created>
  <dcterms:modified xsi:type="dcterms:W3CDTF">2014-01-30T09:31:14Z</dcterms:modified>
</cp:coreProperties>
</file>