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2" r:id="rId5"/>
    <p:sldId id="270" r:id="rId6"/>
    <p:sldId id="259" r:id="rId7"/>
    <p:sldId id="271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F3893-5E17-41D2-8787-9B7C55FE3415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6D9DCF-F47F-4E28-93A4-91B4D3DE7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ublic\Videos\Sample%20Videos\Lake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215370" cy="30003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Тема урока: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«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Линейные графики в </a:t>
            </a:r>
            <a:r>
              <a:rPr lang="ru-RU" i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равномерном движении</a:t>
            </a:r>
            <a:r>
              <a:rPr lang="ru-RU" b="1" i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»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</a:br>
            <a:endParaRPr lang="ru-RU" i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14612" y="428604"/>
            <a:ext cx="5929354" cy="10001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Чему равна скорость утки в любой момент времени?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16200000" flipV="1">
            <a:off x="-32" y="3857628"/>
            <a:ext cx="335758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714480" y="5572140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428596" y="2071678"/>
            <a:ext cx="8258204" cy="4786322"/>
          </a:xfrm>
        </p:spPr>
        <p:txBody>
          <a:bodyPr/>
          <a:lstStyle/>
          <a:p>
            <a:endParaRPr lang="ru-RU" dirty="0" smtClean="0"/>
          </a:p>
          <a:p>
            <a:pPr lvl="5">
              <a:buNone/>
            </a:pPr>
            <a:endParaRPr lang="ru-RU" dirty="0" smtClean="0"/>
          </a:p>
          <a:p>
            <a:pPr lvl="5">
              <a:buNone/>
            </a:pPr>
            <a:endParaRPr lang="ru-RU" dirty="0" smtClean="0"/>
          </a:p>
          <a:p>
            <a:pPr lvl="5">
              <a:buNone/>
            </a:pPr>
            <a:endParaRPr lang="ru-RU" dirty="0" smtClean="0"/>
          </a:p>
          <a:p>
            <a:pPr lvl="5">
              <a:buNone/>
            </a:pPr>
            <a:endParaRPr lang="ru-RU" dirty="0" smtClean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439419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75125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03687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32249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1571604" y="271462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1571604" y="342900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1571604" y="414338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1571604" y="485776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85984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928926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714744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429124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714876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t, c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57224" y="2571744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27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857224" y="3286124"/>
            <a:ext cx="48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25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85786" y="4000504"/>
            <a:ext cx="54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23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5786" y="4714884"/>
            <a:ext cx="53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21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57224" y="2143116"/>
            <a:ext cx="73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S, </a:t>
            </a:r>
            <a:r>
              <a:rPr lang="en-US" sz="1200" b="1" dirty="0" smtClean="0"/>
              <a:t>M</a:t>
            </a:r>
            <a:endParaRPr lang="ru-RU" sz="1200" b="1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1714480" y="2714620"/>
            <a:ext cx="2857520" cy="2857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5" name="Рисунок 64" descr="ptic-14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5" y="5286388"/>
            <a:ext cx="890591" cy="404814"/>
          </a:xfrm>
          <a:prstGeom prst="rect">
            <a:avLst/>
          </a:prstGeom>
        </p:spPr>
      </p:pic>
      <p:cxnSp>
        <p:nvCxnSpPr>
          <p:cNvPr id="70" name="Прямая соединительная линия 69"/>
          <p:cNvCxnSpPr/>
          <p:nvPr/>
        </p:nvCxnSpPr>
        <p:spPr>
          <a:xfrm>
            <a:off x="1928794" y="4857760"/>
            <a:ext cx="428628" cy="158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143902" y="5214156"/>
            <a:ext cx="571504" cy="158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928794" y="4143380"/>
            <a:ext cx="1143008" cy="158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2500298" y="4857760"/>
            <a:ext cx="1285884" cy="158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1928794" y="3429000"/>
            <a:ext cx="1857388" cy="1588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928926" y="4429132"/>
            <a:ext cx="1857388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928794" y="2714620"/>
            <a:ext cx="2571768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14678" y="4071942"/>
            <a:ext cx="2643206" cy="714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163625799" descr="http://fokart.net/_ph/30/2/16362579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242889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4857752" y="1500174"/>
            <a:ext cx="4071966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2. Какое это движение? </a:t>
            </a:r>
          </a:p>
          <a:p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57752" y="2428868"/>
            <a:ext cx="4055791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3. Чему равна скорость утки в момент времени 3с?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857752" y="3786190"/>
            <a:ext cx="4000528" cy="15001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Что вы можете сказать про движение, описанного этим графиком? Является ли оно равномерным?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2 -0.07708 L 0.30312 -0.410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6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ЛУХАР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264320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715040" cy="6429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1. Найдите скорость глухаря в начале движения.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762" y="392827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43042" y="5572140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8" y="57864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t, c</a:t>
            </a:r>
            <a:endParaRPr lang="ru-RU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446563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25105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96543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67981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571604" y="485776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1571604" y="414338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571604" y="342900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571604" y="271462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0036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14546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1474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2912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00100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28662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722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85786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16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85786" y="214311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V,</a:t>
            </a:r>
            <a:r>
              <a:rPr lang="ru-RU" b="1" dirty="0" smtClean="0"/>
              <a:t> м/с</a:t>
            </a:r>
            <a:endParaRPr lang="ru-RU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643042" y="3429000"/>
            <a:ext cx="307183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1785918" y="3429000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/>
          <p:cNvSpPr txBox="1">
            <a:spLocks/>
          </p:cNvSpPr>
          <p:nvPr/>
        </p:nvSpPr>
        <p:spPr>
          <a:xfrm>
            <a:off x="3214678" y="2285992"/>
            <a:ext cx="5729270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4. Какой вид движения описан на графике?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3214678" y="1571612"/>
            <a:ext cx="5715040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3. Чему равна скорость в конце пути?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3214678" y="928670"/>
            <a:ext cx="5715040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2. Чему равна его скорость в середины пути?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3" name="Рисунок 42" descr="ptic-14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7" y="3214686"/>
            <a:ext cx="733427" cy="333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3 -0.00347 L 0.34253 -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priruchi.ru/files/products/5s.800x600w.jpg?f2b931729c1bc7f04841f5e117dd2e6b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477164" cy="125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85728"/>
            <a:ext cx="721523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Рябок летит над болотом так, как показано на графике. Ответьте на вопрос: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2357430"/>
            <a:ext cx="4643470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</a:rPr>
              <a:t>2.Чему равна его скорость в середине пути?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3500438"/>
            <a:ext cx="4714908" cy="71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</a:rPr>
              <a:t>3. Чему равна скорость в конце пути?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4500570"/>
            <a:ext cx="4714908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</a:rPr>
              <a:t>4. Какой вид движения описан на графике</a:t>
            </a:r>
            <a:r>
              <a:rPr lang="ru-RU" sz="1600" b="1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1285860"/>
            <a:ext cx="4643470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</a:rPr>
              <a:t>1. Какова  скорость рябка в начале движения?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-714412" y="3929066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28662" y="5572140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28662" y="2714620"/>
            <a:ext cx="2928958" cy="2857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25105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03687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75125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60811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857224" y="271462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857224" y="342900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857224" y="414338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857224" y="4857760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7160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42844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14282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2571744"/>
            <a:ext cx="56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0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42844" y="3286124"/>
            <a:ext cx="48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00036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714744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2844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V,</a:t>
            </a:r>
            <a:r>
              <a:rPr lang="ru-RU" b="1" dirty="0" smtClean="0"/>
              <a:t> м/с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57864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t, c</a:t>
            </a:r>
            <a:endParaRPr lang="ru-RU" b="1" dirty="0"/>
          </a:p>
        </p:txBody>
      </p:sp>
      <p:pic>
        <p:nvPicPr>
          <p:cNvPr id="40" name="Рисунок 39" descr="ptic-14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571744"/>
            <a:ext cx="571504" cy="357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7801 L 0.32552 0.4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210419/img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928670"/>
            <a:ext cx="53578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7620" y="428604"/>
            <a:ext cx="492922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Можно ли, используя график зависимости скорости от времени,  построить график зависимости пути от времени? 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643050"/>
            <a:ext cx="485778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Какому из графиков скорости соответствует предложенный график  пути от времени? 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307181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Найдите по графику путь, пройденный телом за …с? 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210419/img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344488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Два способа решения задач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8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формул (аналитический)           графическим способом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3286124"/>
            <a:ext cx="8001056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1 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Глухарь  за 5 минут пролетел  4800м. Какой путь он пролетит  за 0,5 ч,  двигаясь с той же скоростью? (Задачу  решить и с помощью формул, и с использованием графика зависимости пути от времени).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ГЛУХАР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42148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2857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2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Кулик за 40 минут пролетел 60 км. За сколько времени он пролетит  еще 25 км, двигаясь с той же скоростью? (Задачу решить аналитически и с использованием графика зависимости пути от времени.).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КУЛИК-ВОРОБЕ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500066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ak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2938" y="714375"/>
            <a:ext cx="8143875" cy="542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09" y="357166"/>
          <a:ext cx="7572429" cy="928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26670"/>
                <a:gridCol w="1626670"/>
                <a:gridCol w="1626670"/>
                <a:gridCol w="1626670"/>
                <a:gridCol w="1065749"/>
              </a:tblGrid>
              <a:tr h="46434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У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rot="5400000" flipH="1" flipV="1">
            <a:off x="-820775" y="3749677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00100" y="5572140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607323" y="5607859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357422" y="55721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01158" y="55713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89343" y="5597541"/>
            <a:ext cx="203996" cy="103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394199" y="5607065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251059" y="5607065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965439" y="5607065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57224" y="4857760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57224" y="2714620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57224" y="3429000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57224" y="407194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57224" y="5786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0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71604" y="5786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5984" y="5786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28926" y="5786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3306" y="5786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8596" y="40005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8596" y="47148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8596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5720" y="25717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12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 flipH="1" flipV="1">
            <a:off x="4357686" y="578645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х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8596" y="1714488"/>
            <a:ext cx="36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928926" y="2714620"/>
            <a:ext cx="37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51" name="TextBox 50"/>
          <p:cNvSpPr txBox="1"/>
          <p:nvPr/>
        </p:nvSpPr>
        <p:spPr>
          <a:xfrm>
            <a:off x="1500166" y="414338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52" name="TextBox 51"/>
          <p:cNvSpPr txBox="1"/>
          <p:nvPr/>
        </p:nvSpPr>
        <p:spPr>
          <a:xfrm>
            <a:off x="2214546" y="3429000"/>
            <a:ext cx="307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53" name="TextBox 52"/>
          <p:cNvSpPr txBox="1"/>
          <p:nvPr/>
        </p:nvSpPr>
        <p:spPr>
          <a:xfrm>
            <a:off x="3643306" y="1928802"/>
            <a:ext cx="307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.</a:t>
            </a:r>
            <a:endParaRPr lang="ru-RU" sz="600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928662" y="2643182"/>
            <a:ext cx="3000396" cy="28575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500174"/>
          <a:ext cx="6810380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6"/>
                <a:gridCol w="1362076"/>
                <a:gridCol w="1362076"/>
                <a:gridCol w="1362076"/>
                <a:gridCol w="1362076"/>
              </a:tblGrid>
              <a:tr h="139304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Х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 anchor="ctr"/>
                </a:tc>
              </a:tr>
              <a:tr h="139304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У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одержимое 30"/>
          <p:cNvSpPr txBox="1">
            <a:spLocks noGrp="1"/>
          </p:cNvSpPr>
          <p:nvPr>
            <p:ph idx="1"/>
          </p:nvPr>
        </p:nvSpPr>
        <p:spPr>
          <a:xfrm>
            <a:off x="1500166" y="5715016"/>
            <a:ext cx="400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dirty="0" smtClean="0"/>
              <a:t>1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750131" y="3821909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28662" y="5572140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28662" y="2714620"/>
            <a:ext cx="2928958" cy="2857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5786" y="407194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85786" y="335756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5786" y="257174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7224" y="478632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53667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251059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03687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51257" y="553562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Содержимое 30"/>
          <p:cNvSpPr txBox="1">
            <a:spLocks/>
          </p:cNvSpPr>
          <p:nvPr/>
        </p:nvSpPr>
        <p:spPr>
          <a:xfrm>
            <a:off x="2214546" y="5715016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30"/>
          <p:cNvSpPr txBox="1">
            <a:spLocks/>
          </p:cNvSpPr>
          <p:nvPr/>
        </p:nvSpPr>
        <p:spPr>
          <a:xfrm>
            <a:off x="2928926" y="5715016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Содержимое 30"/>
          <p:cNvSpPr txBox="1">
            <a:spLocks/>
          </p:cNvSpPr>
          <p:nvPr/>
        </p:nvSpPr>
        <p:spPr>
          <a:xfrm>
            <a:off x="3714744" y="5715016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4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Содержимое 30"/>
          <p:cNvSpPr txBox="1">
            <a:spLocks/>
          </p:cNvSpPr>
          <p:nvPr/>
        </p:nvSpPr>
        <p:spPr>
          <a:xfrm>
            <a:off x="285720" y="4572008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Содержимое 30"/>
          <p:cNvSpPr txBox="1">
            <a:spLocks/>
          </p:cNvSpPr>
          <p:nvPr/>
        </p:nvSpPr>
        <p:spPr>
          <a:xfrm>
            <a:off x="214282" y="3786190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4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30"/>
          <p:cNvSpPr txBox="1">
            <a:spLocks/>
          </p:cNvSpPr>
          <p:nvPr/>
        </p:nvSpPr>
        <p:spPr>
          <a:xfrm>
            <a:off x="285720" y="3071810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Содержимое 30"/>
          <p:cNvSpPr txBox="1">
            <a:spLocks/>
          </p:cNvSpPr>
          <p:nvPr/>
        </p:nvSpPr>
        <p:spPr>
          <a:xfrm>
            <a:off x="285720" y="2428868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Содержимое 30"/>
          <p:cNvSpPr txBox="1">
            <a:spLocks/>
          </p:cNvSpPr>
          <p:nvPr/>
        </p:nvSpPr>
        <p:spPr>
          <a:xfrm>
            <a:off x="4572000" y="5715016"/>
            <a:ext cx="400024" cy="59429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 smtClean="0"/>
              <a:t>х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30"/>
          <p:cNvSpPr txBox="1">
            <a:spLocks/>
          </p:cNvSpPr>
          <p:nvPr/>
        </p:nvSpPr>
        <p:spPr>
          <a:xfrm>
            <a:off x="357158" y="1785926"/>
            <a:ext cx="4000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785786" y="50004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22960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t</a:t>
                      </a:r>
                      <a:r>
                        <a:rPr lang="ru-RU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, с</a:t>
                      </a:r>
                      <a:endParaRPr lang="ru-RU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u-RU" b="1" baseline="0" dirty="0" smtClean="0"/>
                        <a:t>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62" name="Group 38"/>
          <p:cNvGrpSpPr>
            <a:grpSpLocks/>
          </p:cNvGrpSpPr>
          <p:nvPr/>
        </p:nvGrpSpPr>
        <p:grpSpPr bwMode="auto">
          <a:xfrm>
            <a:off x="2428860" y="2143116"/>
            <a:ext cx="3977271" cy="4000198"/>
            <a:chOff x="3141" y="6354"/>
            <a:chExt cx="4020" cy="4838"/>
          </a:xfrm>
        </p:grpSpPr>
        <p:sp>
          <p:nvSpPr>
            <p:cNvPr id="1063" name="AutoShape 39"/>
            <p:cNvSpPr>
              <a:spLocks noChangeShapeType="1"/>
            </p:cNvSpPr>
            <p:nvPr/>
          </p:nvSpPr>
          <p:spPr bwMode="auto">
            <a:xfrm flipV="1">
              <a:off x="3141" y="6354"/>
              <a:ext cx="1" cy="414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AutoShape 40"/>
            <p:cNvSpPr>
              <a:spLocks noChangeShapeType="1"/>
            </p:cNvSpPr>
            <p:nvPr/>
          </p:nvSpPr>
          <p:spPr bwMode="auto">
            <a:xfrm>
              <a:off x="3142" y="10494"/>
              <a:ext cx="401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AutoShape 41"/>
            <p:cNvSpPr>
              <a:spLocks noChangeShapeType="1"/>
            </p:cNvSpPr>
            <p:nvPr/>
          </p:nvSpPr>
          <p:spPr bwMode="auto">
            <a:xfrm>
              <a:off x="4581" y="10314"/>
              <a:ext cx="0" cy="18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AutoShape 42"/>
            <p:cNvSpPr>
              <a:spLocks noChangeShapeType="1"/>
            </p:cNvSpPr>
            <p:nvPr/>
          </p:nvSpPr>
          <p:spPr bwMode="auto">
            <a:xfrm>
              <a:off x="3861" y="10314"/>
              <a:ext cx="0" cy="18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AutoShape 43"/>
            <p:cNvSpPr>
              <a:spLocks noChangeShapeType="1"/>
            </p:cNvSpPr>
            <p:nvPr/>
          </p:nvSpPr>
          <p:spPr bwMode="auto">
            <a:xfrm>
              <a:off x="5301" y="10314"/>
              <a:ext cx="0" cy="18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AutoShape 44"/>
            <p:cNvSpPr>
              <a:spLocks noChangeShapeType="1"/>
            </p:cNvSpPr>
            <p:nvPr/>
          </p:nvSpPr>
          <p:spPr bwMode="auto">
            <a:xfrm>
              <a:off x="6021" y="10314"/>
              <a:ext cx="0" cy="18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AutoShape 45"/>
            <p:cNvSpPr>
              <a:spLocks noChangeShapeType="1"/>
            </p:cNvSpPr>
            <p:nvPr/>
          </p:nvSpPr>
          <p:spPr bwMode="auto">
            <a:xfrm flipH="1">
              <a:off x="3141" y="7614"/>
              <a:ext cx="17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AutoShape 46"/>
            <p:cNvSpPr>
              <a:spLocks noChangeShapeType="1"/>
            </p:cNvSpPr>
            <p:nvPr/>
          </p:nvSpPr>
          <p:spPr bwMode="auto">
            <a:xfrm flipH="1">
              <a:off x="3141" y="8334"/>
              <a:ext cx="17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AutoShape 47"/>
            <p:cNvSpPr>
              <a:spLocks noChangeShapeType="1"/>
            </p:cNvSpPr>
            <p:nvPr/>
          </p:nvSpPr>
          <p:spPr bwMode="auto">
            <a:xfrm flipH="1">
              <a:off x="3142" y="9054"/>
              <a:ext cx="17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AutoShape 48"/>
            <p:cNvSpPr>
              <a:spLocks noChangeShapeType="1"/>
            </p:cNvSpPr>
            <p:nvPr/>
          </p:nvSpPr>
          <p:spPr bwMode="auto">
            <a:xfrm flipH="1">
              <a:off x="3142" y="9774"/>
              <a:ext cx="17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Text Box 49"/>
            <p:cNvSpPr txBox="1">
              <a:spLocks noChangeArrowheads="1"/>
            </p:cNvSpPr>
            <p:nvPr/>
          </p:nvSpPr>
          <p:spPr bwMode="auto">
            <a:xfrm>
              <a:off x="3681" y="10674"/>
              <a:ext cx="412" cy="5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latin typeface="Calibri" pitchFamily="34" charset="0"/>
                  <a:cs typeface="Arial" pitchFamily="34" charset="0"/>
                </a:rPr>
                <a:t>2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 flipH="1">
            <a:off x="3643306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 flipH="1">
            <a:off x="4429124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 flipH="1">
            <a:off x="5072066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 flipH="1">
            <a:off x="192879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 flipH="1">
            <a:off x="1785918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 flipH="1">
            <a:off x="1785918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18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 flipH="1">
            <a:off x="1785918" y="2928934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 flipH="1">
            <a:off x="6000760" y="5715016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t</a:t>
            </a:r>
            <a:r>
              <a:rPr lang="en-US" b="1" dirty="0" err="1" smtClean="0"/>
              <a:t>,c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 flipH="1">
            <a:off x="1714480" y="2000240"/>
            <a:ext cx="7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S, </a:t>
            </a:r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928926" y="4357694"/>
            <a:ext cx="28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77" name="TextBox 76"/>
          <p:cNvSpPr txBox="1"/>
          <p:nvPr/>
        </p:nvSpPr>
        <p:spPr>
          <a:xfrm>
            <a:off x="3643306" y="3786190"/>
            <a:ext cx="28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78" name="TextBox 77"/>
          <p:cNvSpPr txBox="1"/>
          <p:nvPr/>
        </p:nvSpPr>
        <p:spPr>
          <a:xfrm>
            <a:off x="4429124" y="3143248"/>
            <a:ext cx="28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79" name="TextBox 78"/>
          <p:cNvSpPr txBox="1"/>
          <p:nvPr/>
        </p:nvSpPr>
        <p:spPr>
          <a:xfrm>
            <a:off x="5072066" y="2643182"/>
            <a:ext cx="28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2428860" y="3214686"/>
            <a:ext cx="2857520" cy="235745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Содержимое 37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75724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86"/>
                <a:gridCol w="1514486"/>
                <a:gridCol w="1514486"/>
                <a:gridCol w="1514486"/>
                <a:gridCol w="15144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t.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S, 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39"/>
          <p:cNvSpPr>
            <a:spLocks noChangeShapeType="1"/>
          </p:cNvSpPr>
          <p:nvPr/>
        </p:nvSpPr>
        <p:spPr bwMode="auto">
          <a:xfrm flipV="1">
            <a:off x="2428860" y="2143116"/>
            <a:ext cx="989" cy="3423071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0"/>
          <p:cNvSpPr>
            <a:spLocks noChangeShapeType="1"/>
          </p:cNvSpPr>
          <p:nvPr/>
        </p:nvSpPr>
        <p:spPr bwMode="auto">
          <a:xfrm>
            <a:off x="2429849" y="5566187"/>
            <a:ext cx="3976282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1"/>
          <p:cNvSpPr>
            <a:spLocks noChangeShapeType="1"/>
          </p:cNvSpPr>
          <p:nvPr/>
        </p:nvSpPr>
        <p:spPr bwMode="auto">
          <a:xfrm>
            <a:off x="3853554" y="5417358"/>
            <a:ext cx="0" cy="14882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2"/>
          <p:cNvSpPr>
            <a:spLocks noChangeShapeType="1"/>
          </p:cNvSpPr>
          <p:nvPr/>
        </p:nvSpPr>
        <p:spPr bwMode="auto">
          <a:xfrm>
            <a:off x="3141207" y="5417358"/>
            <a:ext cx="0" cy="14882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3"/>
          <p:cNvSpPr>
            <a:spLocks noChangeShapeType="1"/>
          </p:cNvSpPr>
          <p:nvPr/>
        </p:nvSpPr>
        <p:spPr bwMode="auto">
          <a:xfrm>
            <a:off x="4565901" y="5417358"/>
            <a:ext cx="0" cy="14882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44"/>
          <p:cNvSpPr>
            <a:spLocks noChangeShapeType="1"/>
          </p:cNvSpPr>
          <p:nvPr/>
        </p:nvSpPr>
        <p:spPr bwMode="auto">
          <a:xfrm>
            <a:off x="5278248" y="5417358"/>
            <a:ext cx="0" cy="14882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5"/>
          <p:cNvSpPr>
            <a:spLocks noChangeShapeType="1"/>
          </p:cNvSpPr>
          <p:nvPr/>
        </p:nvSpPr>
        <p:spPr bwMode="auto">
          <a:xfrm flipH="1">
            <a:off x="2428860" y="3184920"/>
            <a:ext cx="17709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6"/>
          <p:cNvSpPr>
            <a:spLocks noChangeShapeType="1"/>
          </p:cNvSpPr>
          <p:nvPr/>
        </p:nvSpPr>
        <p:spPr bwMode="auto">
          <a:xfrm flipH="1">
            <a:off x="2428860" y="3780237"/>
            <a:ext cx="17709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7"/>
          <p:cNvSpPr>
            <a:spLocks noChangeShapeType="1"/>
          </p:cNvSpPr>
          <p:nvPr/>
        </p:nvSpPr>
        <p:spPr bwMode="auto">
          <a:xfrm flipH="1">
            <a:off x="2429849" y="4375554"/>
            <a:ext cx="17709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48"/>
          <p:cNvSpPr>
            <a:spLocks noChangeShapeType="1"/>
          </p:cNvSpPr>
          <p:nvPr/>
        </p:nvSpPr>
        <p:spPr bwMode="auto">
          <a:xfrm flipH="1">
            <a:off x="2429849" y="4970871"/>
            <a:ext cx="17709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3000364" y="5786454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714480" y="2000240"/>
            <a:ext cx="7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S, </a:t>
            </a:r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3643306" y="5786454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4357686" y="5786454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5072066" y="5786454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Calibri" pitchFamily="34" charset="0"/>
                <a:cs typeface="Arial" pitchFamily="34" charset="0"/>
              </a:rPr>
              <a:t>2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6072198" y="5857892"/>
            <a:ext cx="704856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t. c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1785918" y="2928934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24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1785918" y="3571876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18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1785918" y="4214818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12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1857356" y="4857760"/>
            <a:ext cx="407621" cy="428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2500298" y="3214686"/>
            <a:ext cx="2500330" cy="235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285720" y="3429000"/>
            <a:ext cx="4143404" cy="3000396"/>
            <a:chOff x="285720" y="3429000"/>
            <a:chExt cx="4143404" cy="300039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85720" y="3429000"/>
              <a:ext cx="4143404" cy="30003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http://imagesland.ru/images/photo/small_9761326977663368964.jpg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4071942"/>
              <a:ext cx="1714512" cy="1643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2214546" y="3714752"/>
              <a:ext cx="214314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ru-RU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 Движутся или покоятся относительно друг друга два гуся, плывущие: </a:t>
              </a:r>
              <a:endParaRPr lang="ru-RU" sz="1050" b="1" dirty="0" smtClean="0">
                <a:latin typeface="Arial" pitchFamily="34" charset="0"/>
                <a:cs typeface="Arial" pitchFamily="34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а) рядом ; </a:t>
              </a: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б) навстречу?</a:t>
              </a:r>
              <a:endParaRPr lang="ru-RU" sz="28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85721" y="571480"/>
            <a:ext cx="4143404" cy="2571768"/>
            <a:chOff x="285721" y="571480"/>
            <a:chExt cx="4143404" cy="257176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85721" y="571480"/>
              <a:ext cx="4143404" cy="25717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14546" y="714356"/>
              <a:ext cx="214314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1. Стая птиц перелетает через реку Лену. Относительно, каких тел летящая утка, находятся в движении:</a:t>
              </a:r>
              <a:endParaRPr lang="ru-RU" sz="1600" b="1" dirty="0" smtClean="0">
                <a:latin typeface="Arial" pitchFamily="34" charset="0"/>
                <a:cs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а)реки; б) соседней птицы; с)берега?</a:t>
              </a:r>
              <a:endParaRPr lang="ru-RU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Рисунок 13" descr="Стая летящих стройными рядами уток, фото № 2296967, снято 7 января 2011 г. (c) Анатолий Ковтун / Фотобанк Лори"/>
            <p:cNvPicPr/>
            <p:nvPr/>
          </p:nvPicPr>
          <p:blipFill>
            <a:blip r:embed="rId3" cstate="print"/>
            <a:srcRect b="14182"/>
            <a:stretch>
              <a:fillRect/>
            </a:stretch>
          </p:blipFill>
          <p:spPr bwMode="auto">
            <a:xfrm>
              <a:off x="428596" y="1071546"/>
              <a:ext cx="1714512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30"/>
          <p:cNvGrpSpPr/>
          <p:nvPr/>
        </p:nvGrpSpPr>
        <p:grpSpPr>
          <a:xfrm>
            <a:off x="4714876" y="571480"/>
            <a:ext cx="3857652" cy="2571768"/>
            <a:chOff x="4714876" y="571480"/>
            <a:chExt cx="3857652" cy="257176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4714876" y="571480"/>
              <a:ext cx="3786182" cy="25717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4929190" y="928670"/>
              <a:ext cx="3643338" cy="2062103"/>
              <a:chOff x="4929190" y="928670"/>
              <a:chExt cx="3643338" cy="2062103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6500826" y="928670"/>
                <a:ext cx="207170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dirty="0" smtClean="0"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1. Летящий над озером рябок несет в клюве перо. Относительно каких тел перо  находится в покое: </a:t>
                </a:r>
                <a:endParaRPr lang="ru-RU" sz="1600" b="1" dirty="0" smtClean="0"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dirty="0" smtClean="0"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а)деревья; б)озеро; с)рябок?</a:t>
                </a:r>
                <a:endParaRPr lang="ru-RU" sz="16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5" name="Рисунок 14" descr="РЯБОК БЕЛОБРЮХИЙ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929190" y="1357298"/>
                <a:ext cx="1571636" cy="1214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4" name="Группа 33"/>
          <p:cNvGrpSpPr/>
          <p:nvPr/>
        </p:nvGrpSpPr>
        <p:grpSpPr>
          <a:xfrm>
            <a:off x="4857752" y="3429000"/>
            <a:ext cx="3929090" cy="3000396"/>
            <a:chOff x="4857752" y="3429000"/>
            <a:chExt cx="3929090" cy="3000396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857752" y="3429000"/>
              <a:ext cx="3786214" cy="30003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72264" y="3500438"/>
              <a:ext cx="2214578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2. Относительно  каких тел кулик, сидящий за кочкой  находится в движении:</a:t>
              </a:r>
              <a:endPara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42900" lvl="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lphaLcParenR"/>
              </a:pPr>
              <a:r>
                <a:rPr lang="ru-RU" sz="1400" b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относительно кочки;</a:t>
              </a:r>
            </a:p>
            <a:p>
              <a:pPr marL="342900" lvl="0" indent="-3429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б) относительно Солнца; </a:t>
              </a:r>
            </a:p>
            <a:p>
              <a:pPr marL="342900" lvl="0" indent="-3429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с) относительно Земли?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pic>
          <p:nvPicPr>
            <p:cNvPr id="16" name="Рисунок 15" descr="КУЛИК-ВОРОБЕЙ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57752" y="4000504"/>
              <a:ext cx="1571636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214414" y="285728"/>
            <a:ext cx="4040188" cy="4286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Задача № 1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1714480" y="3286124"/>
            <a:ext cx="3786214" cy="496886"/>
          </a:xfrm>
        </p:spPr>
        <p:txBody>
          <a:bodyPr/>
          <a:lstStyle/>
          <a:p>
            <a:pPr algn="ctr"/>
            <a:r>
              <a:rPr lang="ru-RU" dirty="0" smtClean="0"/>
              <a:t>Задача №2</a:t>
            </a:r>
            <a:endParaRPr lang="ru-RU" dirty="0"/>
          </a:p>
        </p:txBody>
      </p:sp>
      <p:pic>
        <p:nvPicPr>
          <p:cNvPr id="15" name="p687165448" descr="http://fokart.net/_ph/30/2/687165448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214422"/>
            <a:ext cx="4041775" cy="491174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785794"/>
            <a:ext cx="5929354" cy="15001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Гусь, летящий над речкой Синяя, за 5 мин., переместился на расстояние 5700 м. Какова его  скорость, если считать полет гуся равномерным?   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3857628"/>
            <a:ext cx="6500858" cy="16430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Сколько времени займет перелет бекаса через реку Лена  при скорости равномерного движения 18 м/с, если ширина реки составляет 21,6 км? </a:t>
            </a:r>
          </a:p>
        </p:txBody>
      </p:sp>
      <p:pic>
        <p:nvPicPr>
          <p:cNvPr id="13" name="Рисунок 12" descr="БЕКАС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857628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071934" y="2571744"/>
            <a:ext cx="4143404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19 м/с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5786454"/>
            <a:ext cx="4000528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1200с=20 мин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0" grpId="0" animBg="1"/>
      <p:bldP spid="12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719</TotalTime>
  <Words>568</Words>
  <Application>Microsoft Office PowerPoint</Application>
  <PresentationFormat>Экран (4:3)</PresentationFormat>
  <Paragraphs>172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Тема урока: «Линейные графики в равномерном движении»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1. Найдите скорость глухаря в начале движения.</vt:lpstr>
      <vt:lpstr>Слайд 12</vt:lpstr>
      <vt:lpstr>Слайд 13</vt:lpstr>
      <vt:lpstr>Два способа решения задач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76</cp:revision>
  <dcterms:created xsi:type="dcterms:W3CDTF">2012-03-16T05:33:46Z</dcterms:created>
  <dcterms:modified xsi:type="dcterms:W3CDTF">2014-01-21T11:51:35Z</dcterms:modified>
</cp:coreProperties>
</file>