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2" r:id="rId2"/>
    <p:sldId id="304" r:id="rId3"/>
    <p:sldId id="271" r:id="rId4"/>
    <p:sldId id="276" r:id="rId5"/>
    <p:sldId id="277" r:id="rId6"/>
    <p:sldId id="284" r:id="rId7"/>
    <p:sldId id="285" r:id="rId8"/>
    <p:sldId id="288" r:id="rId9"/>
    <p:sldId id="286" r:id="rId10"/>
    <p:sldId id="287" r:id="rId11"/>
    <p:sldId id="289" r:id="rId12"/>
    <p:sldId id="297" r:id="rId13"/>
    <p:sldId id="290" r:id="rId14"/>
    <p:sldId id="292" r:id="rId15"/>
    <p:sldId id="298" r:id="rId16"/>
    <p:sldId id="302" r:id="rId17"/>
    <p:sldId id="300" r:id="rId18"/>
    <p:sldId id="301" r:id="rId19"/>
    <p:sldId id="303" r:id="rId20"/>
    <p:sldId id="29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Раздел по умолчанию" id="{B7650F0C-A0E6-47A2-A6A3-7CAF6A4B34C4}">
          <p14:sldIdLst>
            <p14:sldId id="264"/>
            <p14:sldId id="256"/>
            <p14:sldId id="261"/>
            <p14:sldId id="262"/>
            <p14:sldId id="268"/>
            <p14:sldId id="271"/>
            <p14:sldId id="276"/>
            <p14:sldId id="277"/>
            <p14:sldId id="273"/>
            <p14:sldId id="275"/>
            <p14:sldId id="274"/>
            <p14:sldId id="27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99CCFF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6E29D1-7EF5-4EEC-AA08-560A8493D1EE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1139B-6966-4DDE-97E4-A9AE8C6D9E4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Кликом </a:t>
            </a:r>
            <a:r>
              <a:rPr lang="ru-RU" smtClean="0"/>
              <a:t>мышки </a:t>
            </a:r>
            <a:r>
              <a:rPr lang="ru-RU" smtClean="0"/>
              <a:t>на медальку вызвать </a:t>
            </a:r>
            <a:r>
              <a:rPr lang="ru-RU" dirty="0" smtClean="0"/>
              <a:t>вопрос.</a:t>
            </a:r>
            <a:r>
              <a:rPr lang="ru-RU" baseline="0" dirty="0" smtClean="0"/>
              <a:t> Степень сложности вопроса зависит от места. Самый сложный вопрос соответствует первому месту. Оцениваться вопросы должны по разному.</a:t>
            </a:r>
            <a:r>
              <a:rPr lang="ru-RU" dirty="0" smtClean="0"/>
              <a:t> Для возврата на игровое поле кликните на кнопочку в правом нижнем углу.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1139B-6966-4DDE-97E4-A9AE8C6D9E4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Кликом мышки на олимпийскую символику Вы вызываете вопрос. Для возврата на игровое поле кликните на кнопочку в правом нижнем углу.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1139B-6966-4DDE-97E4-A9AE8C6D9E4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Кликом мышки на олимпийскую символику Вы вызываете вопрос. Для возврата на игровое поле кликните на кнопочку в правом нижнем углу.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1139B-6966-4DDE-97E4-A9AE8C6D9E4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Вопрос задается устно.</a:t>
            </a:r>
            <a:r>
              <a:rPr lang="ru-RU" baseline="0" dirty="0" smtClean="0"/>
              <a:t> </a:t>
            </a:r>
            <a:r>
              <a:rPr lang="ru-RU" dirty="0" smtClean="0"/>
              <a:t>Для возврата на игровое поле кликните на кнопочку в правом нижнем углу.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1139B-6966-4DDE-97E4-A9AE8C6D9E4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Кликом мышки </a:t>
            </a:r>
            <a:r>
              <a:rPr lang="ru-RU" dirty="0" smtClean="0"/>
              <a:t>на медальку вызвать </a:t>
            </a:r>
            <a:r>
              <a:rPr lang="ru-RU" dirty="0" smtClean="0"/>
              <a:t>вопрос.</a:t>
            </a:r>
            <a:r>
              <a:rPr lang="ru-RU" baseline="0" dirty="0" smtClean="0"/>
              <a:t> Степень сложности вопроса зависит от места. Самый сложный вопрос соответствует первому месту. Оцениваться вопросы должны по разному.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1139B-6966-4DDE-97E4-A9AE8C6D9E4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Кликом мышки на олимпийскую символику Вы вызываете вопрос. Для возврата на игровое поле кликните на кнопочку в правом нижнем углу.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1139B-6966-4DDE-97E4-A9AE8C6D9E4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Кликом мышки на олимпийскую символику Вы вызываете вопрос. Для возврата на игровое поле кликните на кнопочку в правом нижнем углу.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1139B-6966-4DDE-97E4-A9AE8C6D9E4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Кликом мышки на олимпийскую символику Вы вызываете вопрос. Для возврата на игровое поле кликните на кнопочку в правом нижнем углу.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1139B-6966-4DDE-97E4-A9AE8C6D9E4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Вопрос задается устно. На обсуждение вопроса</a:t>
            </a:r>
            <a:r>
              <a:rPr lang="ru-RU" baseline="0" dirty="0" smtClean="0"/>
              <a:t> дается 2 минуты, отсчитываемые часами. По истечении 2 мин. звенит будильник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2B525-7337-421A-B6D8-EF97029EC7C2}" type="slidenum">
              <a:rPr lang="ru-RU" smtClean="0"/>
              <a:pPr/>
              <a:t>19</a:t>
            </a:fld>
            <a:endParaRPr lang="ru-RU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На обсуждение вопроса</a:t>
            </a:r>
            <a:r>
              <a:rPr lang="ru-RU" baseline="0" dirty="0" smtClean="0"/>
              <a:t> дается 2 минуты, отсчитываемые часами. По истечении 2 мин. звенит будильник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E2B525-7337-421A-B6D8-EF97029EC7C2}" type="slidenum">
              <a:rPr lang="ru-RU" smtClean="0"/>
              <a:pPr/>
              <a:t>20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 задается устно.</a:t>
            </a:r>
            <a:r>
              <a:rPr lang="ru-RU" baseline="0" dirty="0" smtClean="0"/>
              <a:t> </a:t>
            </a:r>
            <a:r>
              <a:rPr lang="ru-RU" dirty="0" smtClean="0"/>
              <a:t>Для возврата на игровое поле кликните на кнопочку в правом нижнем углу.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1139B-6966-4DDE-97E4-A9AE8C6D9E4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Кликом мышки на олимпийскую символику Вы вызываете вопрос. Для возврата на игровое поле кликните на кнопочку в правом нижнем углу. Для возврата на игровое поле кликните на кнопочку в правом нижнем углу.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1139B-6966-4DDE-97E4-A9AE8C6D9E4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Кликом мышки на олимпийскую символику Вы вызываете вопрос. Для возврата на игровое поле кликните на кнопочку в правом нижнем углу.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1139B-6966-4DDE-97E4-A9AE8C6D9E4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Кликом </a:t>
            </a:r>
            <a:r>
              <a:rPr lang="ru-RU" dirty="0" smtClean="0"/>
              <a:t>мышки на медальку </a:t>
            </a:r>
            <a:r>
              <a:rPr lang="ru-RU" dirty="0" smtClean="0"/>
              <a:t>вызвать вопрос.</a:t>
            </a:r>
            <a:r>
              <a:rPr lang="ru-RU" baseline="0" dirty="0" smtClean="0"/>
              <a:t> Степень сложности вопроса зависит от места. Самый сложный вопрос соответствует первому месту. Оцениваться вопросы должны по разному.</a:t>
            </a:r>
            <a:r>
              <a:rPr lang="ru-RU" dirty="0" smtClean="0"/>
              <a:t> Для возврата на игровое поле кликните на кнопочку в правом нижнем углу.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1139B-6966-4DDE-97E4-A9AE8C6D9E4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Вопрос задается устно.</a:t>
            </a:r>
            <a:r>
              <a:rPr lang="ru-RU" baseline="0" dirty="0" smtClean="0"/>
              <a:t> </a:t>
            </a:r>
            <a:r>
              <a:rPr lang="ru-RU" dirty="0" smtClean="0"/>
              <a:t>Для возврата на игровое поле кликните на кнопочку в правом нижнем углу.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1139B-6966-4DDE-97E4-A9AE8C6D9E4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Кликом мышки на олимпийскую символику Вы вызываете вопрос. Для возврата на игровое поле кликните на кнопочку в правом нижнем углу. Для возврата на игровое поле кликните на кнопочку в правом нижнем углу.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1139B-6966-4DDE-97E4-A9AE8C6D9E4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Кликом мышки на олимпийскую символику Вы вызываете вопрос. Для возврата на игровое поле кликните на кнопочку в правом нижнем углу. Для возврата на игровое поле кликните на кнопочку в правом нижнем углу.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1139B-6966-4DDE-97E4-A9AE8C6D9E4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Кликом мышки </a:t>
            </a:r>
            <a:r>
              <a:rPr lang="ru-RU" dirty="0" smtClean="0"/>
              <a:t>на медальку вызвать </a:t>
            </a:r>
            <a:r>
              <a:rPr lang="ru-RU" dirty="0" smtClean="0"/>
              <a:t>вопрос.</a:t>
            </a:r>
            <a:r>
              <a:rPr lang="ru-RU" baseline="0" dirty="0" smtClean="0"/>
              <a:t> Степень сложности вопроса зависит от места. Самый сложный вопрос соответствует первому месту. Оцениваться вопросы должны по разному.</a:t>
            </a:r>
            <a:r>
              <a:rPr lang="ru-RU" dirty="0" smtClean="0"/>
              <a:t> Для возврата на игровое поле кликните на кнопочку в правом нижнем углу.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21139B-6966-4DDE-97E4-A9AE8C6D9E4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000">
              <a:schemeClr val="tx2">
                <a:lumMod val="40000"/>
                <a:lumOff val="60000"/>
                <a:alpha val="23000"/>
              </a:schemeClr>
            </a:gs>
            <a:gs pos="30000">
              <a:schemeClr val="accent2">
                <a:lumMod val="40000"/>
                <a:lumOff val="60000"/>
              </a:schemeClr>
            </a:gs>
            <a:gs pos="55000">
              <a:srgbClr val="FFFF00">
                <a:alpha val="10000"/>
              </a:srgbClr>
            </a:gs>
            <a:gs pos="61000">
              <a:srgbClr val="00B050">
                <a:alpha val="10000"/>
              </a:srgbClr>
            </a:gs>
            <a:gs pos="100000">
              <a:srgbClr val="FFEBFA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3.jpeg"/><Relationship Id="rId18" Type="http://schemas.openxmlformats.org/officeDocument/2006/relationships/image" Target="../media/image16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openxmlformats.org/officeDocument/2006/relationships/hyperlink" Target="http://www.google.ru/url?sa=i&amp;rct=j&amp;q=%D0%BE%D0%BB%D0%B8%D0%BC%D0%BF%D0%B8%D0%B0%D0%B4%D0%B0&amp;source=images&amp;cd=&amp;cad=rja&amp;docid=WP8unDx37IynmM&amp;tbnid=MqIURQlZquqEVM:&amp;ved=0CAUQjRw&amp;url=http://www.liveinternet.ru/users/yulija555/post120392839/&amp;ei=-JcLUuOMFcyQ4gT_94GABA&amp;bvm=bv.50723672,d.bGE&amp;psig=AFQjCNFW7CHrhJrtanAeud-MwYMAGRb1yA&amp;ust=1376577881516128" TargetMode="External"/><Relationship Id="rId17" Type="http://schemas.openxmlformats.org/officeDocument/2006/relationships/slide" Target="slide13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5.jpeg"/><Relationship Id="rId20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2.xml"/><Relationship Id="rId11" Type="http://schemas.microsoft.com/office/2007/relationships/hdphoto" Target="../media/hdphoto1.wdp"/><Relationship Id="rId5" Type="http://schemas.openxmlformats.org/officeDocument/2006/relationships/image" Target="../media/image10.jpeg"/><Relationship Id="rId15" Type="http://schemas.openxmlformats.org/officeDocument/2006/relationships/image" Target="../media/image14.jpeg"/><Relationship Id="rId19" Type="http://schemas.openxmlformats.org/officeDocument/2006/relationships/hyperlink" Target="http://www.google.ru/url?sa=i&amp;rct=j&amp;q=%D0%BE%D0%BB%D0%B8%D0%BC%D0%BF%D0%B8%D0%B9%D1%81%D0%BA%D0%B8%D0%B5%20%D0%B8%D0%B3%D1%80%D1%8B%20%D0%B3%D1%80%D0%B5%D1%86%D0%B8%D1%8F%20%D0%B8%D1%81%D1%82%D0%BE%D1%80%D0%B8%D1%8F&amp;source=images&amp;cd=&amp;cad=rja&amp;docid=_oOc3VUQmDGufM&amp;tbnid=3eojp10ZL3iNLM:&amp;ved=0CAUQjRw&amp;url=http://www.aucland.ru/marktApi?item=386985&amp;ei=oQAJUuC6GaOR4AS0_oH4Ag&amp;bvm=bv.50500085,d.bGE&amp;psig=AFQjCNEp8phcog0OcRyDZbtO78zNw1G_oA&amp;ust=1376406895208189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2.jpeg"/><Relationship Id="rId14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microsoft.com/office/2007/relationships/hdphoto" Target="../media/hdphoto1.wdp"/><Relationship Id="rId5" Type="http://schemas.openxmlformats.org/officeDocument/2006/relationships/image" Target="../media/image30.jpe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microsoft.com/office/2007/relationships/hdphoto" Target="../media/hdphoto1.wdp"/><Relationship Id="rId5" Type="http://schemas.openxmlformats.org/officeDocument/2006/relationships/image" Target="../media/image32.jpe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.jpeg"/><Relationship Id="rId3" Type="http://schemas.openxmlformats.org/officeDocument/2006/relationships/slide" Target="slide11.xml"/><Relationship Id="rId12" Type="http://schemas.openxmlformats.org/officeDocument/2006/relationships/image" Target="../media/image33.jpeg"/><Relationship Id="rId17" Type="http://schemas.openxmlformats.org/officeDocument/2006/relationships/image" Target="../media/image38.gif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7.gif"/><Relationship Id="rId1" Type="http://schemas.openxmlformats.org/officeDocument/2006/relationships/slideLayout" Target="../slideLayouts/slideLayout2.xml"/><Relationship Id="rId11" Type="http://schemas.microsoft.com/office/2007/relationships/hdphoto" Target="../media/hdphoto1.wdp"/><Relationship Id="rId15" Type="http://schemas.openxmlformats.org/officeDocument/2006/relationships/image" Target="../media/image36.jpeg"/><Relationship Id="rId4" Type="http://schemas.openxmlformats.org/officeDocument/2006/relationships/image" Target="../media/image12.jpeg"/><Relationship Id="rId1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16.xml"/><Relationship Id="rId18" Type="http://schemas.openxmlformats.org/officeDocument/2006/relationships/hyperlink" Target="http://www.google.ru/url?sa=i&amp;rct=j&amp;q=%D0%BE%D0%BB%D0%B8%D0%BC%D0%BF%D0%B8%D0%B9%D1%81%D0%BA%D0%B8%D0%B5%20%D0%B8%D0%B3%D1%80%D1%8B%20%D0%B3%D1%80%D0%B5%D1%86%D0%B8%D1%8F%20%D0%B8%D1%81%D1%82%D0%BE%D1%80%D0%B8%D1%8F&amp;source=images&amp;cd=&amp;cad=rja&amp;docid=_oOc3VUQmDGufM&amp;tbnid=3eojp10ZL3iNLM:&amp;ved=0CAUQjRw&amp;url=http://www.aucland.ru/marktApi?item=624571&amp;ei=6gAJUsmqAoim4ASh_ICQAg&amp;bvm=bv.50500085,d.bGE&amp;psig=AFQjCNEp8phcog0OcRyDZbtO78zNw1G_oA&amp;ust=1376406895208189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openxmlformats.org/officeDocument/2006/relationships/image" Target="../media/image13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11" Type="http://schemas.microsoft.com/office/2007/relationships/hdphoto" Target="../media/hdphoto1.wdp"/><Relationship Id="rId5" Type="http://schemas.openxmlformats.org/officeDocument/2006/relationships/image" Target="../media/image10.jpeg"/><Relationship Id="rId15" Type="http://schemas.openxmlformats.org/officeDocument/2006/relationships/image" Target="../media/image15.jpeg"/><Relationship Id="rId19" Type="http://schemas.openxmlformats.org/officeDocument/2006/relationships/image" Target="../media/image5.jpeg"/><Relationship Id="rId4" Type="http://schemas.openxmlformats.org/officeDocument/2006/relationships/image" Target="../media/image9.jpeg"/><Relationship Id="rId9" Type="http://schemas.openxmlformats.org/officeDocument/2006/relationships/image" Target="../media/image12.jpeg"/><Relationship Id="rId1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microsoft.com/office/2007/relationships/hdphoto" Target="../media/hdphoto1.wdp"/><Relationship Id="rId5" Type="http://schemas.openxmlformats.org/officeDocument/2006/relationships/slide" Target="slide15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png"/><Relationship Id="rId3" Type="http://schemas.openxmlformats.org/officeDocument/2006/relationships/slide" Target="slide15.xml"/><Relationship Id="rId12" Type="http://schemas.openxmlformats.org/officeDocument/2006/relationships/image" Target="../media/image4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11" Type="http://schemas.microsoft.com/office/2007/relationships/hdphoto" Target="../media/hdphoto1.wdp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2.jpeg"/><Relationship Id="rId3" Type="http://schemas.openxmlformats.org/officeDocument/2006/relationships/slide" Target="slide15.xml"/><Relationship Id="rId12" Type="http://schemas.openxmlformats.org/officeDocument/2006/relationships/image" Target="../media/image4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11" Type="http://schemas.microsoft.com/office/2007/relationships/hdphoto" Target="../media/hdphoto1.wdp"/><Relationship Id="rId4" Type="http://schemas.openxmlformats.org/officeDocument/2006/relationships/image" Target="../media/image12.jpeg"/><Relationship Id="rId1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audio" Target="../media/audio1.wav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hyperlink" Target="http://images.yandex.ru/yandsearch?source=wiz&amp;text=%D1%81%D0%B5%D1%80%D0%B3%D0%B5%D0%B9%20%D0%BA%D0%BB%D1%8E%D0%B3%D0%B8%D0%BD%20%D1%84%D0%BE%D1%82%D0%BE&amp;noreask=1&amp;pos=28&amp;rpt=simage&amp;lr=5&amp;uinfo=sw-1349-sh-651-fw-1124-fh-448-pd-1&amp;img_url=http://kazan2013.ru:8080/uploads/torchbearer/photo/165/_____________.jpg" TargetMode="External"/><Relationship Id="rId10" Type="http://schemas.openxmlformats.org/officeDocument/2006/relationships/image" Target="../media/image48.jpeg"/><Relationship Id="rId4" Type="http://schemas.openxmlformats.org/officeDocument/2006/relationships/image" Target="../media/image43.png"/><Relationship Id="rId9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slide" Target="slide15.xml"/><Relationship Id="rId12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11" Type="http://schemas.openxmlformats.org/officeDocument/2006/relationships/image" Target="../media/image5.jpeg"/><Relationship Id="rId5" Type="http://schemas.openxmlformats.org/officeDocument/2006/relationships/slide" Target="slide7.xml"/><Relationship Id="rId10" Type="http://schemas.openxmlformats.org/officeDocument/2006/relationships/image" Target="../media/image4.jpeg"/><Relationship Id="rId4" Type="http://schemas.openxmlformats.org/officeDocument/2006/relationships/slide" Target="slide3.xml"/><Relationship Id="rId9" Type="http://schemas.openxmlformats.org/officeDocument/2006/relationships/image" Target="../media/image2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audio" Target="../media/audio1.wav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11" Type="http://schemas.openxmlformats.org/officeDocument/2006/relationships/image" Target="../media/image49.gif"/><Relationship Id="rId5" Type="http://schemas.openxmlformats.org/officeDocument/2006/relationships/hyperlink" Target="http://images.yandex.ru/yandsearch?source=wiz&amp;text=%D1%81%D0%B5%D1%80%D0%B3%D0%B5%D0%B9%20%D0%BA%D0%BB%D1%8E%D0%B3%D0%B8%D0%BD%20%D1%84%D0%BE%D1%82%D0%BE&amp;noreask=1&amp;pos=28&amp;rpt=simage&amp;lr=5&amp;uinfo=sw-1349-sh-651-fw-1124-fh-448-pd-1&amp;img_url=http://kazan2013.ru:8080/uploads/torchbearer/photo/165/_____________.jpg" TargetMode="External"/><Relationship Id="rId10" Type="http://schemas.openxmlformats.org/officeDocument/2006/relationships/image" Target="../media/image48.jpeg"/><Relationship Id="rId4" Type="http://schemas.openxmlformats.org/officeDocument/2006/relationships/image" Target="../media/image43.png"/><Relationship Id="rId9" Type="http://schemas.openxmlformats.org/officeDocument/2006/relationships/image" Target="../media/image4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slide" Target="slide4.xml"/><Relationship Id="rId18" Type="http://schemas.openxmlformats.org/officeDocument/2006/relationships/hyperlink" Target="http://www.google.ru/url?sa=i&amp;rct=j&amp;q=%D0%BE%D0%BB%D0%B8%D0%BC%D0%BF%D0%B8%D0%B9%D1%81%D0%BA%D0%B8%D0%B5%20%D0%B8%D0%B3%D1%80%D1%8B%20%D0%B3%D1%80%D0%B5%D1%86%D0%B8%D1%8F%20%D0%B8%D1%81%D1%82%D0%BE%D1%80%D0%B8%D1%8F&amp;source=images&amp;cd=&amp;cad=rja&amp;docid=fcbGCk3J674cuM&amp;tbnid=4Ji8OcWnwYdZgM:&amp;ved=0CAUQjRw&amp;url=http://www.grekomania.ru/greek-articles/other/85-istoriya-greko-rimskoj-borby&amp;ei=QgIJUvacHqvc4QT9loCYBA&amp;bvm=bv.50500085,d.bGE&amp;psig=AFQjCNEp8phcog0OcRyDZbtO78zNw1G_oA&amp;ust=1376406895208189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openxmlformats.org/officeDocument/2006/relationships/image" Target="../media/image13.jpeg"/><Relationship Id="rId17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6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11" Type="http://schemas.microsoft.com/office/2007/relationships/hdphoto" Target="../media/hdphoto1.wdp"/><Relationship Id="rId5" Type="http://schemas.openxmlformats.org/officeDocument/2006/relationships/image" Target="../media/image10.jpeg"/><Relationship Id="rId15" Type="http://schemas.openxmlformats.org/officeDocument/2006/relationships/image" Target="../media/image15.jpeg"/><Relationship Id="rId19" Type="http://schemas.openxmlformats.org/officeDocument/2006/relationships/image" Target="../media/image6.jpeg"/><Relationship Id="rId4" Type="http://schemas.openxmlformats.org/officeDocument/2006/relationships/image" Target="../media/image9.jpeg"/><Relationship Id="rId9" Type="http://schemas.openxmlformats.org/officeDocument/2006/relationships/image" Target="../media/image12.jpeg"/><Relationship Id="rId1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8.jpe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microsoft.com/office/2007/relationships/hdphoto" Target="../media/hdphoto1.wdp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11" Type="http://schemas.microsoft.com/office/2007/relationships/hdphoto" Target="../media/hdphoto1.wdp"/><Relationship Id="rId5" Type="http://schemas.openxmlformats.org/officeDocument/2006/relationships/slide" Target="slide3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11" Type="http://schemas.microsoft.com/office/2007/relationships/hdphoto" Target="../media/hdphoto1.wdp"/><Relationship Id="rId5" Type="http://schemas.openxmlformats.org/officeDocument/2006/relationships/image" Target="../media/image12.jpeg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13" Type="http://schemas.openxmlformats.org/officeDocument/2006/relationships/image" Target="../media/image13.jpeg"/><Relationship Id="rId18" Type="http://schemas.openxmlformats.org/officeDocument/2006/relationships/image" Target="../media/image16.jpeg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openxmlformats.org/officeDocument/2006/relationships/hyperlink" Target="http://www.google.ru/url?sa=i&amp;rct=j&amp;q=%D0%BE%D0%BB%D0%B8%D0%BC%D0%BF%D0%B8%D0%B0%D0%B4%D0%B0&amp;source=images&amp;cd=&amp;cad=rja&amp;docid=WP8unDx37IynmM&amp;tbnid=MqIURQlZquqEVM:&amp;ved=0CAUQjRw&amp;url=http://www.liveinternet.ru/users/yulija555/post120392839/&amp;ei=-JcLUuOMFcyQ4gT_94GABA&amp;bvm=bv.50723672,d.bGE&amp;psig=AFQjCNFW7CHrhJrtanAeud-MwYMAGRb1yA&amp;ust=1376577881516128" TargetMode="External"/><Relationship Id="rId17" Type="http://schemas.openxmlformats.org/officeDocument/2006/relationships/slide" Target="slide10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5.jpeg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microsoft.com/office/2007/relationships/hdphoto" Target="../media/hdphoto1.wdp"/><Relationship Id="rId5" Type="http://schemas.openxmlformats.org/officeDocument/2006/relationships/image" Target="../media/image10.jpeg"/><Relationship Id="rId15" Type="http://schemas.openxmlformats.org/officeDocument/2006/relationships/image" Target="../media/image14.jpeg"/><Relationship Id="rId19" Type="http://schemas.openxmlformats.org/officeDocument/2006/relationships/hyperlink" Target="http://www.google.ru/url?sa=i&amp;rct=j&amp;q=%D0%BE%D0%BB%D0%B8%D0%BC%D0%BF%D0%B8%D0%B9%D1%81%D0%BA%D0%B8%D0%B5%20%D0%B8%D0%B3%D1%80%D1%8B%20%D0%B3%D1%80%D0%B5%D1%86%D0%B8%D1%8F%20%D0%B8%D1%81%D1%82%D0%BE%D1%80%D0%B8%D1%8F&amp;source=images&amp;cd=&amp;cad=rja&amp;docid=n6PlSEIn9ovPRM&amp;tbnid=Mp2g9TQoiJsv2M:&amp;ved=0CAUQjRw&amp;url=http://www.sportoterapiya.ru/category/iz-istorii-legkoj-atletiki/page/2/&amp;ei=UgEJUrHmD4nI4ATv5YH4DQ&amp;bvm=bv.50500085,d.bGE&amp;psig=AFQjCNEp8phcog0OcRyDZbtO78zNw1G_oA&amp;ust=1376406895208189" TargetMode="External"/><Relationship Id="rId4" Type="http://schemas.openxmlformats.org/officeDocument/2006/relationships/image" Target="../media/image9.jpeg"/><Relationship Id="rId9" Type="http://schemas.openxmlformats.org/officeDocument/2006/relationships/image" Target="../media/image12.jpeg"/><Relationship Id="rId1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microsoft.com/office/2007/relationships/hdphoto" Target="../media/hdphoto1.wdp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11" Type="http://schemas.microsoft.com/office/2007/relationships/hdphoto" Target="../media/hdphoto1.wdp"/><Relationship Id="rId5" Type="http://schemas.openxmlformats.org/officeDocument/2006/relationships/image" Target="../media/image12.jpeg"/><Relationship Id="rId4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rusverlag.de/wp-content/uploads/2010/12/olympia-flag.png"/>
          <p:cNvPicPr>
            <a:picLocks noChangeAspect="1" noChangeArrowheads="1"/>
          </p:cNvPicPr>
          <p:nvPr/>
        </p:nvPicPr>
        <p:blipFill>
          <a:blip r:embed="rId2" cstate="print">
            <a:lum bright="61000"/>
          </a:blip>
          <a:srcRect/>
          <a:stretch>
            <a:fillRect/>
          </a:stretch>
        </p:blipFill>
        <p:spPr bwMode="auto">
          <a:xfrm>
            <a:off x="0" y="0"/>
            <a:ext cx="912528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0872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Интеллектуальная спортивная викторина.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К открытию </a:t>
            </a:r>
            <a:r>
              <a:rPr lang="en-US" sz="3600" dirty="0" smtClean="0"/>
              <a:t>XXII</a:t>
            </a:r>
            <a:r>
              <a:rPr lang="ru-RU" sz="3600" dirty="0" smtClean="0"/>
              <a:t> зимних Олимпийских игр в Сочи.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9592" y="2636912"/>
            <a:ext cx="7524328" cy="820688"/>
          </a:xfrm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"О, СПОРТ, ТЫ МИР!"</a:t>
            </a:r>
            <a:endParaRPr lang="ru-RU" sz="48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5685055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Автор проекта: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учитель химии  муниципального образовательного учреждения средней общеобразовательной школы № 8 г. Иваново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r>
              <a:rPr lang="ru-RU" b="1" i="1" dirty="0" smtClean="0">
                <a:latin typeface="Arial" pitchFamily="34" charset="0"/>
                <a:cs typeface="Arial" pitchFamily="34" charset="0"/>
              </a:rPr>
              <a:t>Мишина Вера Викторовна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fire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717032"/>
            <a:ext cx="1381953" cy="1618109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672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На открытии Олимпийских игр команды идут в порядке алфавита страны – организатора.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229200"/>
            <a:ext cx="9144000" cy="14010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C00000"/>
                </a:solidFill>
                <a:latin typeface="Arial Black" pitchFamily="34" charset="0"/>
              </a:rPr>
              <a:t>Команда какой страны всегда шествует впереди?</a:t>
            </a:r>
            <a:endParaRPr lang="ru-RU" sz="4000" dirty="0">
              <a:solidFill>
                <a:srgbClr val="C00000"/>
              </a:solidFill>
              <a:latin typeface="Arial Black" pitchFamily="34" charset="0"/>
            </a:endParaRPr>
          </a:p>
        </p:txBody>
      </p:sp>
      <p:pic>
        <p:nvPicPr>
          <p:cNvPr id="31746" name="Picture 2" descr="http://cdn1.img22.rian.ru/images/71206/25/7120625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2060848"/>
            <a:ext cx="4825490" cy="273444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1748" name="Picture 4" descr="http://icdn.lenta.ru/images/2013/06/27/16/20130627162100830/pic_8fdedc7a21cea5b4ccf3a6f60b7a3f23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2060848"/>
            <a:ext cx="4000500" cy="2667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6" name="Picture 2" descr="http://gukovo.donland.ru/Data/Sites/43/media/%D1%81%D0%BF%D0%BE%D1%80%D1%82/%D0%BE%D1%82%D0%B4%D0%B5%D0%BB/cpor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1150" y="4869160"/>
            <a:ext cx="1094945" cy="1933930"/>
          </a:xfrm>
          <a:prstGeom prst="rect">
            <a:avLst/>
          </a:prstGeom>
          <a:noFill/>
        </p:spPr>
      </p:pic>
      <p:pic>
        <p:nvPicPr>
          <p:cNvPr id="7" name="Picture 13" descr="http://img-fotki.yandex.ru/get/9221/125705038.5b/0_c252f_a236e381_XL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colorTemperature colorTemp="5800"/>
                    </a14:imgEffect>
                    <a14:imgEffect>
                      <a14:saturation sat="13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49" y="6245129"/>
            <a:ext cx="640255" cy="640255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ua.all.biz/img/ua/catalog/2065540.jpe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http://www.sport-imp.ru/products_pictures/pedestal_fabirglas_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707" b="26846"/>
          <a:stretch/>
        </p:blipFill>
        <p:spPr bwMode="auto">
          <a:xfrm>
            <a:off x="1345631" y="4365104"/>
            <a:ext cx="6336704" cy="1527243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rudb.org/img/2010_03/i4b8b4e39e8ec8.jpg"/>
          <p:cNvPicPr>
            <a:picLocks noChangeAspect="1" noChangeArrowheads="1"/>
          </p:cNvPicPr>
          <p:nvPr/>
        </p:nvPicPr>
        <p:blipFill>
          <a:blip r:embed="rId5" cstate="print"/>
          <a:srcRect l="19564" r="20349" b="16208"/>
          <a:stretch>
            <a:fillRect/>
          </a:stretch>
        </p:blipFill>
        <p:spPr bwMode="auto">
          <a:xfrm>
            <a:off x="248320" y="1700808"/>
            <a:ext cx="3027536" cy="316835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6" name="Picture 14" descr="http://static.euronews.com/articles/226438/600x600_Olympics-silver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384376" cy="3384376"/>
          </a:xfrm>
          <a:prstGeom prst="ellipse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http://img-fotki.yandex.ru/get/9221/125705038.5b/0_c252f_a236e381_XL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colorTemperature colorTemp="5800"/>
                    </a14:imgEffect>
                    <a14:imgEffect>
                      <a14:saturation sat="13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49" y="6245129"/>
            <a:ext cx="640255" cy="640255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mg1.liveinternet.ru/images/attach/c/1/54/901/54901618_skijumping1550x412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 l="23685" t="5693" r="15200" b="8926"/>
          <a:stretch>
            <a:fillRect/>
          </a:stretch>
        </p:blipFill>
        <p:spPr bwMode="auto">
          <a:xfrm>
            <a:off x="2987824" y="1124744"/>
            <a:ext cx="3168352" cy="331571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7" name="Picture 12" descr="http://static.euronews.com/articles/226438/600x600_Olympics-Gold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24744"/>
            <a:ext cx="3384376" cy="3384376"/>
          </a:xfrm>
          <a:prstGeom prst="ellipse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ewallpapers.ru/wallpapers/originals/85/olimpiada_2010_vankuver_biatlon_1920x1200_4975.jpg"/>
          <p:cNvPicPr>
            <a:picLocks noChangeAspect="1" noChangeArrowheads="1"/>
          </p:cNvPicPr>
          <p:nvPr/>
        </p:nvPicPr>
        <p:blipFill>
          <a:blip r:embed="rId16" cstate="print"/>
          <a:srcRect l="17446" t="7448" r="33706" b="10622"/>
          <a:stretch>
            <a:fillRect/>
          </a:stretch>
        </p:blipFill>
        <p:spPr bwMode="auto">
          <a:xfrm>
            <a:off x="5796136" y="1844824"/>
            <a:ext cx="3024336" cy="3168352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4" name="Picture 10" descr="http://proxy11.media.online.ua/uol/r2-ed4d4406cf/51a8b8af27e2f.jpg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40" r="12192"/>
          <a:stretch/>
        </p:blipFill>
        <p:spPr bwMode="auto">
          <a:xfrm>
            <a:off x="5598718" y="1831729"/>
            <a:ext cx="3365770" cy="3253455"/>
          </a:xfrm>
          <a:prstGeom prst="ellipse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Кольцо 13"/>
          <p:cNvSpPr/>
          <p:nvPr/>
        </p:nvSpPr>
        <p:spPr>
          <a:xfrm>
            <a:off x="7740352" y="44624"/>
            <a:ext cx="1368152" cy="1440160"/>
          </a:xfrm>
          <a:prstGeom prst="donut">
            <a:avLst>
              <a:gd name="adj" fmla="val 1050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Picture 2" descr="http://img.aucland.ru/market-photos/189/OG8m8M.jp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858817" y="188640"/>
            <a:ext cx="1105671" cy="1152128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9411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2719461"/>
            <a:ext cx="4680520" cy="416592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9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Сколько видов спорта будет представлено на олимпиаде            в Сочи?    Назовите их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Picture 8" descr="http://dalinerechensk.ru/olympic_games/olympic-photo/mascots.jpg"/>
          <p:cNvPicPr>
            <a:picLocks noChangeAspect="1" noChangeArrowheads="1"/>
          </p:cNvPicPr>
          <p:nvPr/>
        </p:nvPicPr>
        <p:blipFill>
          <a:blip r:embed="rId3" cstate="print"/>
          <a:srcRect l="2323" r="2453"/>
          <a:stretch>
            <a:fillRect/>
          </a:stretch>
        </p:blipFill>
        <p:spPr bwMode="auto">
          <a:xfrm>
            <a:off x="179512" y="2852936"/>
            <a:ext cx="5904656" cy="38671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5" name="Picture 2" descr="http://gukovo.donland.ru/Data/Sites/43/media/%D1%81%D0%BF%D0%BE%D1%80%D1%82/%D0%BE%D1%82%D0%B4%D0%B5%D0%BB/cpo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356992"/>
            <a:ext cx="1584176" cy="2798026"/>
          </a:xfrm>
          <a:prstGeom prst="rect">
            <a:avLst/>
          </a:prstGeom>
          <a:noFill/>
        </p:spPr>
      </p:pic>
      <p:pic>
        <p:nvPicPr>
          <p:cNvPr id="6" name="Picture 4" descr="http://www.kpfu.ru/portal/docs/F406451350/6998756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831654"/>
            <a:ext cx="3888432" cy="3888432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0" y="130622"/>
            <a:ext cx="9144000" cy="24342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На летних Олимпийских играх 2012 года в Лондоне, соревнования проходили по 26 видам спорта            и 39 спортивным дисциплинам.</a:t>
            </a:r>
            <a:endParaRPr kumimoji="0" lang="ru-R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13" descr="http://img-fotki.yandex.ru/get/9221/125705038.5b/0_c252f_a236e381_XL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colorTemperature colorTemp="5800"/>
                    </a14:imgEffect>
                    <a14:imgEffect>
                      <a14:saturation sat="13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49" y="6245129"/>
            <a:ext cx="640255" cy="640255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http://olimpiada2014.org/assets/images/sports/freestyle.jpg"/>
          <p:cNvPicPr>
            <a:picLocks noChangeAspect="1" noChangeArrowheads="1"/>
          </p:cNvPicPr>
          <p:nvPr/>
        </p:nvPicPr>
        <p:blipFill>
          <a:blip r:embed="rId3" cstate="print"/>
          <a:srcRect l="11100" r="8425"/>
          <a:stretch>
            <a:fillRect/>
          </a:stretch>
        </p:blipFill>
        <p:spPr bwMode="auto">
          <a:xfrm>
            <a:off x="4860032" y="260648"/>
            <a:ext cx="4176464" cy="345638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37112"/>
            <a:ext cx="9144000" cy="201622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Какой зимний вид спорта может быть официально признан олимпийским?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5" name="Picture 2" descr="http://gukovo.donland.ru/Data/Sites/43/media/%D1%81%D0%BF%D0%BE%D1%80%D1%82/%D0%BE%D1%82%D0%B4%D0%B5%D0%BB/cpo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005064"/>
            <a:ext cx="1584176" cy="2798026"/>
          </a:xfrm>
          <a:prstGeom prst="rect">
            <a:avLst/>
          </a:prstGeom>
          <a:noFill/>
        </p:spPr>
      </p:pic>
      <p:pic>
        <p:nvPicPr>
          <p:cNvPr id="2052" name="Picture 4" descr="http://www.etoday.ru/uploads/2011/04/23/curling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505" y="116632"/>
            <a:ext cx="4608511" cy="374441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3779912" y="260648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1998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8028384" y="404664"/>
            <a:ext cx="8002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1988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331640" y="3861048"/>
            <a:ext cx="21146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 Black" pitchFamily="34" charset="0"/>
              </a:rPr>
              <a:t> </a:t>
            </a:r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Керлинг </a:t>
            </a:r>
            <a:endParaRPr lang="ru-RU" sz="2800" b="1" dirty="0">
              <a:latin typeface="Arial Black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652413" y="3861048"/>
            <a:ext cx="2375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 </a:t>
            </a:r>
            <a:r>
              <a:rPr lang="ru-RU" sz="2800" b="1" dirty="0" smtClean="0">
                <a:latin typeface="Arial Black" pitchFamily="34" charset="0"/>
                <a:cs typeface="Times New Roman" pitchFamily="18" charset="0"/>
              </a:rPr>
              <a:t>Фристайл</a:t>
            </a:r>
            <a:r>
              <a:rPr lang="ru-RU" sz="2800" dirty="0" smtClean="0">
                <a:latin typeface="Arial Black" pitchFamily="34" charset="0"/>
                <a:cs typeface="Times New Roman" pitchFamily="18" charset="0"/>
              </a:rPr>
              <a:t> 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12" name="Picture 13" descr="http://img-fotki.yandex.ru/get/9221/125705038.5b/0_c252f_a236e381_XL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colorTemperature colorTemp="5800"/>
                    </a14:imgEffect>
                    <a14:imgEffect>
                      <a14:saturation sat="13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49" y="6245129"/>
            <a:ext cx="640255" cy="640255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3" descr="http://img-fotki.yandex.ru/get/9221/125705038.5b/0_c252f_a236e381_XL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colorTemperature colorTemp="5800"/>
                    </a14:imgEffect>
                    <a14:imgEffect>
                      <a14:saturation sat="13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49" y="6245129"/>
            <a:ext cx="640255" cy="640255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http://sochi2013.com/wp-content/uploads/2013/03/%D0%91%D0%BE%D0%B1%D1%81%D0%BB%D0%B5%D0%B9-1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79512" y="188640"/>
            <a:ext cx="4571151" cy="30030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9704" name="Picture 8" descr="http://desktopclub.ru/files/wallpapers/source/desktopclub.ru_sport_slalom_4539_1600x1200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30475" y="188640"/>
            <a:ext cx="3934013" cy="295232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9706" name="Picture 10" descr="http://allsochi2014.info/up/photos/album/biatlon/biatlon3.jpe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012160" y="3322041"/>
            <a:ext cx="2880320" cy="341932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29708" name="Picture 12" descr="http://rsport.ru/images/65006/11/650061113.jpg"/>
          <p:cNvPicPr>
            <a:picLocks noChangeAspect="1" noChangeArrowheads="1"/>
          </p:cNvPicPr>
          <p:nvPr/>
        </p:nvPicPr>
        <p:blipFill>
          <a:blip r:embed="rId15" cstate="print"/>
          <a:srcRect l="2483" r="3174" b="12484"/>
          <a:stretch>
            <a:fillRect/>
          </a:stretch>
        </p:blipFill>
        <p:spPr bwMode="auto">
          <a:xfrm>
            <a:off x="251520" y="3356992"/>
            <a:ext cx="5472608" cy="338437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4398174" y="179929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460432" y="3284984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076056" y="188640"/>
            <a:ext cx="3930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3284984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35696" y="1281889"/>
            <a:ext cx="2880320" cy="707886"/>
          </a:xfrm>
          <a:prstGeom prst="rect">
            <a:avLst/>
          </a:prstGeom>
        </p:spPr>
        <p:txBody>
          <a:bodyPr vert="horz" wrap="square" anchor="ctr">
            <a:spAutoFit/>
          </a:bodyPr>
          <a:lstStyle/>
          <a:p>
            <a:r>
              <a:rPr lang="ru-RU" sz="4000" b="1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60000" endA="900" endPos="60000" dist="60007" dir="5400000" sy="-100000" algn="bl" rotWithShape="0"/>
                </a:effectLst>
                <a:latin typeface="Arial Black" pitchFamily="34" charset="0"/>
              </a:rPr>
              <a:t>Бобслей</a:t>
            </a:r>
            <a:endParaRPr lang="ru-RU" sz="4000" b="1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60000" endA="900" endPos="60000" dist="60007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04048" y="1268760"/>
            <a:ext cx="24352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Arial Black" pitchFamily="34" charset="0"/>
              </a:rPr>
              <a:t>Слалом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reflection blurRad="6350" stA="60000" endA="900" endPos="60000" dist="60007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619672" y="3573016"/>
            <a:ext cx="33137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Arial Black" pitchFamily="34" charset="0"/>
              </a:rPr>
              <a:t>Шорт -трек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reflection blurRad="6350" stA="60000" endA="900" endPos="60000" dist="60007" dir="5400000" sy="-100000" algn="bl" rotWithShape="0"/>
              </a:effectLst>
              <a:latin typeface="Arial Black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25630" y="3573016"/>
            <a:ext cx="26228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effectLst>
                  <a:reflection blurRad="6350" stA="60000" endA="900" endPos="60000" dist="60007" dir="5400000" sy="-100000" algn="bl" rotWithShape="0"/>
                </a:effectLst>
                <a:latin typeface="Arial Black" pitchFamily="34" charset="0"/>
              </a:rPr>
              <a:t>Биатлон</a:t>
            </a:r>
            <a:endParaRPr lang="ru-RU" sz="4000" dirty="0">
              <a:ln>
                <a:solidFill>
                  <a:schemeClr val="tx1"/>
                </a:solidFill>
              </a:ln>
              <a:solidFill>
                <a:srgbClr val="C00000"/>
              </a:solidFill>
              <a:effectLst>
                <a:reflection blurRad="6350" stA="60000" endA="900" endPos="60000" dist="60007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29710" name="Picture 14" descr="http://forsfortuna.ru/gallery/115_19_02_09_9_36_25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188640"/>
            <a:ext cx="2171700" cy="2495551"/>
          </a:xfrm>
          <a:prstGeom prst="rect">
            <a:avLst/>
          </a:prstGeom>
          <a:noFill/>
        </p:spPr>
      </p:pic>
      <p:pic>
        <p:nvPicPr>
          <p:cNvPr id="29712" name="Picture 16" descr="http://img0.liveinternet.ru/images/attach/c/0/53/96/53096996_salyut.gif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04248" y="188640"/>
            <a:ext cx="2171700" cy="2495551"/>
          </a:xfrm>
          <a:prstGeom prst="rect">
            <a:avLst/>
          </a:prstGeom>
          <a:noFill/>
        </p:spPr>
      </p:pic>
      <p:pic>
        <p:nvPicPr>
          <p:cNvPr id="26" name="Picture 4" descr="http://forsfortuna.ru/gallery/115_19_02_09_9_36_25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32240" y="4362449"/>
            <a:ext cx="2171700" cy="2495551"/>
          </a:xfrm>
          <a:prstGeom prst="rect">
            <a:avLst/>
          </a:prstGeom>
          <a:noFill/>
        </p:spPr>
      </p:pic>
      <p:pic>
        <p:nvPicPr>
          <p:cNvPr id="27" name="Picture 16" descr="http://img0.liveinternet.ru/images/attach/c/0/53/96/53096996_salyut.gif"/>
          <p:cNvPicPr>
            <a:picLocks noChangeAspect="1" noChangeArrowheads="1" noCrop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1520" y="4362449"/>
            <a:ext cx="2171700" cy="24955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97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97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" dur="5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97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706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ua.all.biz/img/ua/catalog/2065540.jpe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http://www.sport-imp.ru/products_pictures/pedestal_fabirglas_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707" b="26846"/>
          <a:stretch/>
        </p:blipFill>
        <p:spPr bwMode="auto">
          <a:xfrm>
            <a:off x="1345631" y="4365104"/>
            <a:ext cx="6336704" cy="1527243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rudb.org/img/2010_03/i4b8b4e39e8ec8.jpg"/>
          <p:cNvPicPr>
            <a:picLocks noChangeAspect="1" noChangeArrowheads="1"/>
          </p:cNvPicPr>
          <p:nvPr/>
        </p:nvPicPr>
        <p:blipFill>
          <a:blip r:embed="rId5" cstate="print"/>
          <a:srcRect l="19564" r="20349" b="16208"/>
          <a:stretch>
            <a:fillRect/>
          </a:stretch>
        </p:blipFill>
        <p:spPr bwMode="auto">
          <a:xfrm>
            <a:off x="248320" y="1700808"/>
            <a:ext cx="3027536" cy="316835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6" name="Picture 14" descr="http://static.euronews.com/articles/226438/600x600_Olympics-silver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384376" cy="3384376"/>
          </a:xfrm>
          <a:prstGeom prst="ellipse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http://img-fotki.yandex.ru/get/9221/125705038.5b/0_c252f_a236e381_XL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colorTemperature colorTemp="5800"/>
                    </a14:imgEffect>
                    <a14:imgEffect>
                      <a14:saturation sat="13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49" y="6245129"/>
            <a:ext cx="640255" cy="640255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mg1.liveinternet.ru/images/attach/c/1/54/901/54901618_skijumping1550x412.jpg"/>
          <p:cNvPicPr>
            <a:picLocks noChangeAspect="1" noChangeArrowheads="1"/>
          </p:cNvPicPr>
          <p:nvPr/>
        </p:nvPicPr>
        <p:blipFill>
          <a:blip r:embed="rId12" cstate="print"/>
          <a:srcRect l="23685" t="5693" r="15200" b="8926"/>
          <a:stretch>
            <a:fillRect/>
          </a:stretch>
        </p:blipFill>
        <p:spPr bwMode="auto">
          <a:xfrm>
            <a:off x="2987824" y="1124744"/>
            <a:ext cx="3168352" cy="331571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7" name="Picture 12" descr="http://static.euronews.com/articles/226438/600x600_Olympics-Gold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24744"/>
            <a:ext cx="3384376" cy="3384376"/>
          </a:xfrm>
          <a:prstGeom prst="ellipse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ewallpapers.ru/wallpapers/originals/85/olimpiada_2010_vankuver_biatlon_1920x1200_4975.jpg"/>
          <p:cNvPicPr>
            <a:picLocks noChangeAspect="1" noChangeArrowheads="1"/>
          </p:cNvPicPr>
          <p:nvPr/>
        </p:nvPicPr>
        <p:blipFill>
          <a:blip r:embed="rId15" cstate="print"/>
          <a:srcRect l="17446" t="7448" r="33706" b="10622"/>
          <a:stretch>
            <a:fillRect/>
          </a:stretch>
        </p:blipFill>
        <p:spPr bwMode="auto">
          <a:xfrm>
            <a:off x="5796136" y="1844824"/>
            <a:ext cx="3024336" cy="3168352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4" name="Picture 10" descr="http://proxy11.media.online.ua/uol/r2-ed4d4406cf/51a8b8af27e2f.jpg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40" r="12192"/>
          <a:stretch/>
        </p:blipFill>
        <p:spPr bwMode="auto">
          <a:xfrm>
            <a:off x="5598718" y="1831729"/>
            <a:ext cx="3365770" cy="3253455"/>
          </a:xfrm>
          <a:prstGeom prst="ellipse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Кольцо 13"/>
          <p:cNvSpPr/>
          <p:nvPr/>
        </p:nvSpPr>
        <p:spPr>
          <a:xfrm>
            <a:off x="7740352" y="44624"/>
            <a:ext cx="1368152" cy="1440160"/>
          </a:xfrm>
          <a:prstGeom prst="donut">
            <a:avLst>
              <a:gd name="adj" fmla="val 1050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Picture 4" descr="http://t3.gstatic.com/images?q=tbn:ANd9GcSLYHn5fzQMFXGQhJXOmWZhgulL1_gKS42SqbvuD9Y_GPk44VI0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884367" y="188640"/>
            <a:ext cx="1080121" cy="1152128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9411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gukovo.donland.ru/Data/Sites/43/media/%D1%81%D0%BF%D0%BE%D1%80%D1%82/%D0%BE%D1%82%D0%B4%D0%B5%D0%BB/cpo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54910"/>
            <a:ext cx="1584176" cy="2798026"/>
          </a:xfrm>
          <a:prstGeom prst="rect">
            <a:avLst/>
          </a:prstGeom>
          <a:noFill/>
        </p:spPr>
      </p:pic>
      <p:pic>
        <p:nvPicPr>
          <p:cNvPr id="5" name="Picture 2" descr="http://vkyrse.com/images/person/b_11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31267"/>
            <a:ext cx="3312368" cy="247765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sp>
        <p:nvSpPr>
          <p:cNvPr id="7" name="Содержимое 2"/>
          <p:cNvSpPr txBox="1">
            <a:spLocks/>
          </p:cNvSpPr>
          <p:nvPr/>
        </p:nvSpPr>
        <p:spPr>
          <a:xfrm>
            <a:off x="3563888" y="332656"/>
            <a:ext cx="5580112" cy="1772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+mn-cs"/>
              </a:rPr>
              <a:t>Кто это?                           В каком виде спорта она выступала?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2564904"/>
            <a:ext cx="8856984" cy="439248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Знаменитая спортсменка, 6-кратная олимпийская чемпионка, 3-кратная чемпионка мира, Заслуженный мастер спорта СССР и России,                             Герой Российской Федерации                         (1994, «за выдающиеся достижения в спорте, мужество и героизм, проявленные на </a:t>
            </a:r>
            <a:r>
              <a:rPr lang="en-US" sz="2800" dirty="0" smtClean="0">
                <a:latin typeface="Arial Black" pitchFamily="34" charset="0"/>
              </a:rPr>
              <a:t>XVII</a:t>
            </a:r>
            <a:r>
              <a:rPr lang="ru-RU" sz="2800" dirty="0" smtClean="0">
                <a:latin typeface="Arial Black" pitchFamily="34" charset="0"/>
              </a:rPr>
              <a:t> зимних Олимпийских играх 1994 года»).</a:t>
            </a:r>
            <a:endParaRPr lang="ru-RU" sz="2800" dirty="0">
              <a:latin typeface="Arial Black" pitchFamily="34" charset="0"/>
            </a:endParaRPr>
          </a:p>
        </p:txBody>
      </p:sp>
      <p:pic>
        <p:nvPicPr>
          <p:cNvPr id="9" name="Picture 13" descr="http://img-fotki.yandex.ru/get/9221/125705038.5b/0_c252f_a236e381_XL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colorTemperature colorTemp="5800"/>
                    </a14:imgEffect>
                    <a14:imgEffect>
                      <a14:saturation sat="13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49" y="6245129"/>
            <a:ext cx="640255" cy="640255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868144" cy="659735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Владислав Александрович Третьяк. </a:t>
            </a:r>
            <a:r>
              <a:rPr lang="ru-RU" sz="3200" dirty="0" smtClean="0">
                <a:latin typeface="Arial Black" pitchFamily="34" charset="0"/>
              </a:rPr>
              <a:t>Выдающийся советский хоккеист, вратарь, тренер. Заслуженный мастер спорта СССР, трехкратный олимпийский чемпион, десятикратный чемпион мира, девятикратный чемпион Европы, тринадцатикратный чемпион СССР.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52120" y="4581128"/>
            <a:ext cx="3491880" cy="1728192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А чем он занимается сейчас?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Picture 13" descr="http://img-fotki.yandex.ru/get/9221/125705038.5b/0_c252f_a236e381_XL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colorTemperature colorTemp="5800"/>
                    </a14:imgEffect>
                    <a14:imgEffect>
                      <a14:saturation sat="13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49" y="6245129"/>
            <a:ext cx="640255" cy="640255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mg1.liveinternet.ru/images/attach/c/0/42/986/42986299_tretjak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26596" y="44624"/>
            <a:ext cx="3009900" cy="3886201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6" name="Picture 2" descr="http://gukovo.donland.ru/Data/Sites/43/media/%D1%81%D0%BF%D0%BE%D1%80%D1%82/%D0%BE%D1%82%D0%B4%D0%B5%D0%BB/cport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0232" y="4005064"/>
            <a:ext cx="1584176" cy="279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5408" y="3212976"/>
            <a:ext cx="3621088" cy="3375248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rgbClr val="C00000"/>
                </a:solidFill>
                <a:latin typeface="Arial Black" pitchFamily="34" charset="0"/>
              </a:rPr>
              <a:t>Сколько раз она становилась Олимпийской чемпионкой    и в каком виде спорта?</a:t>
            </a:r>
            <a:endParaRPr lang="ru-RU" sz="3200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36512" y="3096345"/>
            <a:ext cx="5544616" cy="393305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Ирина Роднина.                             </a:t>
            </a:r>
            <a:r>
              <a:rPr lang="ru-RU" dirty="0" smtClean="0">
                <a:latin typeface="Arial Black" pitchFamily="34" charset="0"/>
              </a:rPr>
              <a:t>Ее боготворили люди во многих странах мира. Десятикратная чемпионка мира, одиннадцатикратная чемпионка Европы.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Picture 13" descr="http://img-fotki.yandex.ru/get/9221/125705038.5b/0_c252f_a236e381_XL.jp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colorTemperature colorTemp="5800"/>
                    </a14:imgEffect>
                    <a14:imgEffect>
                      <a14:saturation sat="13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49" y="6245129"/>
            <a:ext cx="640255" cy="640255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ruvr.ru/files/Image/PEOPLE/rodnina-2508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2008" y="109775"/>
            <a:ext cx="4139952" cy="281516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1028" name="Picture 4" descr="http://img1.liveinternet.ru/images/attach/c/0/30/845/30845978_A0002892_resize.jpg"/>
          <p:cNvPicPr>
            <a:picLocks noChangeAspect="1" noChangeArrowheads="1"/>
          </p:cNvPicPr>
          <p:nvPr/>
        </p:nvPicPr>
        <p:blipFill>
          <a:blip r:embed="rId13" cstate="print"/>
          <a:srcRect b="6449"/>
          <a:stretch>
            <a:fillRect/>
          </a:stretch>
        </p:blipFill>
        <p:spPr bwMode="auto">
          <a:xfrm>
            <a:off x="4572000" y="188640"/>
            <a:ext cx="4286250" cy="2664296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7" name="Picture 2" descr="http://gukovo.donland.ru/Data/Sites/43/media/%D1%81%D0%BF%D0%BE%D1%80%D1%82/%D0%BE%D1%82%D0%B4%D0%B5%D0%BB/cpor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444208" y="3501008"/>
            <a:ext cx="1584176" cy="279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4797152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Блок-схема: узел 15"/>
          <p:cNvSpPr/>
          <p:nvPr/>
        </p:nvSpPr>
        <p:spPr>
          <a:xfrm>
            <a:off x="4608032" y="4797152"/>
            <a:ext cx="252000" cy="2520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5220072" y="5373216"/>
            <a:ext cx="252000" cy="2520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5148064" y="5661248"/>
            <a:ext cx="252000" cy="2520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5148064" y="5085184"/>
            <a:ext cx="252000" cy="2520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4932040" y="4869160"/>
            <a:ext cx="252000" cy="2520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4932040" y="5877272"/>
            <a:ext cx="252000" cy="2520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4572000" y="5949280"/>
            <a:ext cx="252000" cy="2520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4283968" y="5877272"/>
            <a:ext cx="252000" cy="2520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4031968" y="5661248"/>
            <a:ext cx="252000" cy="2520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3959960" y="5373216"/>
            <a:ext cx="252000" cy="2520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Блок-схема: узел 25"/>
          <p:cNvSpPr/>
          <p:nvPr/>
        </p:nvSpPr>
        <p:spPr>
          <a:xfrm>
            <a:off x="4067944" y="5085184"/>
            <a:ext cx="252000" cy="2520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Блок-схема: узел 26"/>
          <p:cNvSpPr/>
          <p:nvPr/>
        </p:nvSpPr>
        <p:spPr>
          <a:xfrm>
            <a:off x="4283968" y="4869160"/>
            <a:ext cx="252000" cy="2520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8" name="Picture 4" descr="http://kazan2013.ru:8080/uploads/torchbearer/photo/165/_____________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32656"/>
            <a:ext cx="3312368" cy="33123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3074" name="Picture 2" descr="http://www.chastnik.ru/wp-content/uploads/2011/03/egorov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339552"/>
            <a:ext cx="3312368" cy="33123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3076" name="Picture 4" descr="Соловьев Николай Николаевич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3068960"/>
            <a:ext cx="2448272" cy="3600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3078" name="Picture 6" descr="фото СИЗЯКОВА Мария Семеновн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3161042"/>
            <a:ext cx="2448272" cy="350177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30" name="Прямоугольник 29"/>
          <p:cNvSpPr/>
          <p:nvPr/>
        </p:nvSpPr>
        <p:spPr>
          <a:xfrm>
            <a:off x="539552" y="334397"/>
            <a:ext cx="360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388424" y="332656"/>
            <a:ext cx="360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771800" y="3933056"/>
            <a:ext cx="360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084168" y="3933056"/>
            <a:ext cx="360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2" descr="http://img2.minibanda.ru/Notes/9/4/0/cache/940c34e8-8dc4-4143-9223-888990b07bf4-w500-h5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4293096"/>
            <a:ext cx="2158008" cy="215800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http://www.rusverlag.de/wp-content/uploads/2010/12/olympia-flag.png"/>
          <p:cNvPicPr>
            <a:picLocks noChangeAspect="1" noChangeArrowheads="1"/>
          </p:cNvPicPr>
          <p:nvPr/>
        </p:nvPicPr>
        <p:blipFill>
          <a:blip r:embed="rId2" cstate="print">
            <a:lum bright="61000"/>
          </a:blip>
          <a:srcRect/>
          <a:stretch>
            <a:fillRect/>
          </a:stretch>
        </p:blipFill>
        <p:spPr bwMode="auto">
          <a:xfrm>
            <a:off x="18714" y="0"/>
            <a:ext cx="9125286" cy="6858000"/>
          </a:xfrm>
          <a:prstGeom prst="rect">
            <a:avLst/>
          </a:prstGeom>
          <a:noFill/>
        </p:spPr>
      </p:pic>
      <p:sp>
        <p:nvSpPr>
          <p:cNvPr id="7" name="Кольцо 6"/>
          <p:cNvSpPr/>
          <p:nvPr/>
        </p:nvSpPr>
        <p:spPr>
          <a:xfrm>
            <a:off x="3059832" y="764704"/>
            <a:ext cx="2952328" cy="2808312"/>
          </a:xfrm>
          <a:prstGeom prst="donut">
            <a:avLst>
              <a:gd name="adj" fmla="val 1050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" name="Picture 6" descr="http://sportoterapiya.ru/wp-content/uploads/2010/04/41-300x29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052736"/>
            <a:ext cx="2376264" cy="2232248"/>
          </a:xfrm>
          <a:prstGeom prst="ellipse">
            <a:avLst/>
          </a:prstGeom>
          <a:noFill/>
        </p:spPr>
      </p:pic>
      <p:sp>
        <p:nvSpPr>
          <p:cNvPr id="4" name="Кольцо 3"/>
          <p:cNvSpPr/>
          <p:nvPr/>
        </p:nvSpPr>
        <p:spPr>
          <a:xfrm>
            <a:off x="1475656" y="2708920"/>
            <a:ext cx="2952328" cy="2808312"/>
          </a:xfrm>
          <a:prstGeom prst="donut">
            <a:avLst>
              <a:gd name="adj" fmla="val 1050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Кольцо 7"/>
          <p:cNvSpPr/>
          <p:nvPr/>
        </p:nvSpPr>
        <p:spPr>
          <a:xfrm>
            <a:off x="35496" y="764704"/>
            <a:ext cx="2952328" cy="2808312"/>
          </a:xfrm>
          <a:prstGeom prst="donut">
            <a:avLst>
              <a:gd name="adj" fmla="val 10505"/>
            </a:avLst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39552" y="1484784"/>
            <a:ext cx="2016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08533" y="3717032"/>
            <a:ext cx="1752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Олимпийская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  <a:hlinkClick r:id="rId4" action="ppaction://hlinksldjump"/>
              </a:rPr>
              <a:t> символика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9512" y="1700808"/>
            <a:ext cx="244827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  <a:hlinkClick r:id="rId5" action="ppaction://hlinksldjump"/>
              </a:rPr>
              <a:t>История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  <a:hlinkClick r:id="rId5" action="ppaction://hlinksldjump"/>
              </a:rPr>
              <a:t>Олимпийских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  <a:hlinkClick r:id="rId5" action="ppaction://hlinksldjump"/>
              </a:rPr>
              <a:t>игр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90656" y="1772816"/>
            <a:ext cx="170610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  <a:hlinkClick r:id="rId6" action="ppaction://hlinksldjump"/>
              </a:rPr>
              <a:t>Особенности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  <a:hlinkClick r:id="rId6" action="ppaction://hlinksldjump"/>
              </a:rPr>
              <a:t> зимней 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  <a:hlinkClick r:id="rId6" action="ppaction://hlinksldjump"/>
              </a:rPr>
              <a:t>олимпиады</a:t>
            </a:r>
            <a:endParaRPr lang="ru-RU" b="1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004048" y="3501008"/>
            <a:ext cx="20162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  <a:hlinkClick r:id="rId7" action="ppaction://hlinksldjump"/>
              </a:rPr>
              <a:t>Отечественные спортсмены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  <a:hlinkClick r:id="rId7" action="ppaction://hlinksldjump"/>
              </a:rPr>
              <a:t> на зимних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  <a:hlinkClick r:id="rId7" action="ppaction://hlinksldjump"/>
              </a:rPr>
              <a:t>Олимпийских</a:t>
            </a:r>
          </a:p>
          <a:p>
            <a:pPr algn="ctr"/>
            <a:r>
              <a:rPr lang="ru-RU" b="1" dirty="0" smtClean="0">
                <a:latin typeface="Arial" pitchFamily="34" charset="0"/>
                <a:cs typeface="Arial" pitchFamily="34" charset="0"/>
                <a:hlinkClick r:id="rId7" action="ppaction://hlinksldjump"/>
              </a:rPr>
              <a:t> играх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" name="Picture 2" descr="fire">
            <a:hlinkClick r:id="rId8" action="ppaction://hlinksldjump"/>
          </p:cNvPr>
          <p:cNvPicPr>
            <a:picLocks noChangeAspect="1" noChangeArrowheads="1" noCrop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340768"/>
            <a:ext cx="1381953" cy="1618109"/>
          </a:xfrm>
          <a:prstGeom prst="rect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Кольцо 4"/>
          <p:cNvSpPr/>
          <p:nvPr/>
        </p:nvSpPr>
        <p:spPr>
          <a:xfrm>
            <a:off x="4572000" y="2708920"/>
            <a:ext cx="2952328" cy="2808312"/>
          </a:xfrm>
          <a:prstGeom prst="donut">
            <a:avLst>
              <a:gd name="adj" fmla="val 10505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Кольцо 5"/>
          <p:cNvSpPr/>
          <p:nvPr/>
        </p:nvSpPr>
        <p:spPr>
          <a:xfrm>
            <a:off x="6084168" y="836712"/>
            <a:ext cx="2952328" cy="2808312"/>
          </a:xfrm>
          <a:prstGeom prst="donut">
            <a:avLst>
              <a:gd name="adj" fmla="val 10505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1" name="Picture 2" descr="http://img.aucland.ru/market-photos/189/OG8m8M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00" y="1124744"/>
            <a:ext cx="2448271" cy="2232248"/>
          </a:xfrm>
          <a:prstGeom prst="ellipse">
            <a:avLst/>
          </a:prstGeom>
          <a:noFill/>
        </p:spPr>
      </p:pic>
      <p:pic>
        <p:nvPicPr>
          <p:cNvPr id="12" name="Picture 4" descr="http://t3.gstatic.com/images?q=tbn:ANd9GcSLYHn5fzQMFXGQhJXOmWZhgulL1_gKS42SqbvuD9Y_GPk44VI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691680" y="2951928"/>
            <a:ext cx="2448272" cy="2277272"/>
          </a:xfrm>
          <a:prstGeom prst="ellipse">
            <a:avLst/>
          </a:prstGeom>
          <a:noFill/>
        </p:spPr>
      </p:pic>
      <p:pic>
        <p:nvPicPr>
          <p:cNvPr id="13" name="Picture 10" descr="http://www.grekomania.ru/images/greek-articles/other/85_borba.jpg"/>
          <p:cNvPicPr>
            <a:picLocks noChangeAspect="1" noChangeArrowheads="1"/>
          </p:cNvPicPr>
          <p:nvPr/>
        </p:nvPicPr>
        <p:blipFill>
          <a:blip r:embed="rId12" cstate="print"/>
          <a:srcRect l="18327" r="8365"/>
          <a:stretch>
            <a:fillRect/>
          </a:stretch>
        </p:blipFill>
        <p:spPr bwMode="auto">
          <a:xfrm>
            <a:off x="4860032" y="2996952"/>
            <a:ext cx="2376264" cy="2232248"/>
          </a:xfrm>
          <a:prstGeom prst="ellipse">
            <a:avLst/>
          </a:prstGeom>
          <a:noFill/>
        </p:spPr>
      </p:pic>
      <p:pic>
        <p:nvPicPr>
          <p:cNvPr id="9" name="Picture 8" descr="http://raax.ru/wp-content/uploads/2010/02/%D0%98%D1%81%D1%82%D0%BE%D1%80%D0%B8%D1%8F-%D0%B2%D0%BE%D0%B7%D0%BD%D0%B8%D0%BA%D0%BD%D0%BE%D0%B2%D0%B5%D0%BD%D0%B8%D1%8F-%D0%BE%D0%BB%D0%B8%D0%BC%D0%BF%D0%B8%D0%B9%D1%81%D0%BA%D0%B8%D1%85-%D0%B8%D0%B3%D1%80l.jpg"/>
          <p:cNvPicPr>
            <a:picLocks noChangeAspect="1" noChangeArrowheads="1"/>
          </p:cNvPicPr>
          <p:nvPr/>
        </p:nvPicPr>
        <p:blipFill>
          <a:blip r:embed="rId13" cstate="print"/>
          <a:srcRect l="17280" r="15761"/>
          <a:stretch>
            <a:fillRect/>
          </a:stretch>
        </p:blipFill>
        <p:spPr bwMode="auto">
          <a:xfrm>
            <a:off x="323528" y="1052736"/>
            <a:ext cx="2376264" cy="2232248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5" grpId="1"/>
      <p:bldP spid="16" grpId="0"/>
      <p:bldP spid="16" grpId="1"/>
      <p:bldP spid="17" grpId="0"/>
      <p:bldP spid="17" grpId="1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4797152"/>
            <a:ext cx="142876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Блок-схема: узел 15"/>
          <p:cNvSpPr/>
          <p:nvPr/>
        </p:nvSpPr>
        <p:spPr>
          <a:xfrm>
            <a:off x="4608032" y="4797152"/>
            <a:ext cx="252000" cy="2520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Блок-схема: узел 16"/>
          <p:cNvSpPr/>
          <p:nvPr/>
        </p:nvSpPr>
        <p:spPr>
          <a:xfrm>
            <a:off x="5220072" y="5373216"/>
            <a:ext cx="252000" cy="2520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Блок-схема: узел 17"/>
          <p:cNvSpPr/>
          <p:nvPr/>
        </p:nvSpPr>
        <p:spPr>
          <a:xfrm>
            <a:off x="5148064" y="5661248"/>
            <a:ext cx="252000" cy="2520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Блок-схема: узел 18"/>
          <p:cNvSpPr/>
          <p:nvPr/>
        </p:nvSpPr>
        <p:spPr>
          <a:xfrm>
            <a:off x="5148064" y="5085184"/>
            <a:ext cx="252000" cy="2520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Блок-схема: узел 19"/>
          <p:cNvSpPr/>
          <p:nvPr/>
        </p:nvSpPr>
        <p:spPr>
          <a:xfrm>
            <a:off x="4932040" y="4869160"/>
            <a:ext cx="252000" cy="2520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Блок-схема: узел 20"/>
          <p:cNvSpPr/>
          <p:nvPr/>
        </p:nvSpPr>
        <p:spPr>
          <a:xfrm>
            <a:off x="4932040" y="5877272"/>
            <a:ext cx="252000" cy="2520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2" name="Блок-схема: узел 21"/>
          <p:cNvSpPr/>
          <p:nvPr/>
        </p:nvSpPr>
        <p:spPr>
          <a:xfrm>
            <a:off x="4572000" y="5949280"/>
            <a:ext cx="252000" cy="2520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3" name="Блок-схема: узел 22"/>
          <p:cNvSpPr/>
          <p:nvPr/>
        </p:nvSpPr>
        <p:spPr>
          <a:xfrm>
            <a:off x="4283968" y="5877272"/>
            <a:ext cx="252000" cy="2520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4031968" y="5661248"/>
            <a:ext cx="252000" cy="2520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Блок-схема: узел 24"/>
          <p:cNvSpPr/>
          <p:nvPr/>
        </p:nvSpPr>
        <p:spPr>
          <a:xfrm>
            <a:off x="3959960" y="5373216"/>
            <a:ext cx="252000" cy="2520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6" name="Блок-схема: узел 25"/>
          <p:cNvSpPr/>
          <p:nvPr/>
        </p:nvSpPr>
        <p:spPr>
          <a:xfrm>
            <a:off x="4067944" y="5085184"/>
            <a:ext cx="252000" cy="2520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7" name="Блок-схема: узел 26"/>
          <p:cNvSpPr/>
          <p:nvPr/>
        </p:nvSpPr>
        <p:spPr>
          <a:xfrm>
            <a:off x="4283968" y="4869160"/>
            <a:ext cx="252000" cy="252000"/>
          </a:xfrm>
          <a:prstGeom prst="flowChartConnector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8" name="Picture 4" descr="http://kazan2013.ru:8080/uploads/torchbearer/photo/165/_____________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332656"/>
            <a:ext cx="3312368" cy="331237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3074" name="Picture 2" descr="http://www.chastnik.ru/wp-content/uploads/2011/03/egorov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4048" y="339552"/>
            <a:ext cx="3312368" cy="3312369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3076" name="Picture 4" descr="Соловьев Николай Николаевич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16216" y="3068960"/>
            <a:ext cx="2448272" cy="3600400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pic>
        <p:nvPicPr>
          <p:cNvPr id="3078" name="Picture 6" descr="фото СИЗЯКОВА Мария Семеновна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1520" y="3161042"/>
            <a:ext cx="2448272" cy="350177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</p:pic>
      <p:sp>
        <p:nvSpPr>
          <p:cNvPr id="30" name="Прямоугольник 29"/>
          <p:cNvSpPr/>
          <p:nvPr/>
        </p:nvSpPr>
        <p:spPr>
          <a:xfrm>
            <a:off x="539552" y="334397"/>
            <a:ext cx="360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388424" y="332656"/>
            <a:ext cx="360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2771800" y="3933056"/>
            <a:ext cx="360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084168" y="3933056"/>
            <a:ext cx="360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" name="Picture 2" descr="http://img2.minibanda.ru/Notes/9/4/0/cache/940c34e8-8dc4-4143-9223-888990b07bf4-w500-h50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91880" y="4293096"/>
            <a:ext cx="2158008" cy="2158009"/>
          </a:xfrm>
          <a:prstGeom prst="ellipse">
            <a:avLst/>
          </a:prstGeom>
          <a:noFill/>
          <a:ln w="28575"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4" name="Picture 8" descr="http://www.totalverueckt.com/GifDump/Gif-Dump_28_18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34016" cy="6858000"/>
          </a:xfrm>
          <a:prstGeom prst="rect">
            <a:avLst/>
          </a:prstGeom>
          <a:noFill/>
        </p:spPr>
      </p:pic>
      <p:sp>
        <p:nvSpPr>
          <p:cNvPr id="36" name="Прямоугольник 35"/>
          <p:cNvSpPr/>
          <p:nvPr/>
        </p:nvSpPr>
        <p:spPr>
          <a:xfrm>
            <a:off x="251520" y="0"/>
            <a:ext cx="841358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ru-RU" sz="6000" b="1" i="1" dirty="0" smtClean="0">
                <a:solidFill>
                  <a:schemeClr val="bg1"/>
                </a:solidFill>
                <a:effectLst>
                  <a:glow rad="101600">
                    <a:schemeClr val="bg1">
                      <a:lumMod val="85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parajita" pitchFamily="34" charset="0"/>
              </a:rPr>
              <a:t>"О, СПОРТ, ТЫ МИР!"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3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9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ua.all.biz/img/ua/catalog/2065540.jpe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http://www.sport-imp.ru/products_pictures/pedestal_fabirglas_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707" b="26846"/>
          <a:stretch/>
        </p:blipFill>
        <p:spPr bwMode="auto">
          <a:xfrm>
            <a:off x="1345631" y="4365104"/>
            <a:ext cx="6336704" cy="1527243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rudb.org/img/2010_03/i4b8b4e39e8ec8.jpg"/>
          <p:cNvPicPr>
            <a:picLocks noChangeAspect="1" noChangeArrowheads="1"/>
          </p:cNvPicPr>
          <p:nvPr/>
        </p:nvPicPr>
        <p:blipFill>
          <a:blip r:embed="rId5" cstate="print"/>
          <a:srcRect l="19564" r="20349" b="16208"/>
          <a:stretch>
            <a:fillRect/>
          </a:stretch>
        </p:blipFill>
        <p:spPr bwMode="auto">
          <a:xfrm>
            <a:off x="248320" y="1700808"/>
            <a:ext cx="3027536" cy="316835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6" name="Picture 14" descr="http://static.euronews.com/articles/226438/600x600_Olympics-silver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384376" cy="3384376"/>
          </a:xfrm>
          <a:prstGeom prst="ellipse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http://img-fotki.yandex.ru/get/9221/125705038.5b/0_c252f_a236e381_XL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colorTemperature colorTemp="5800"/>
                    </a14:imgEffect>
                    <a14:imgEffect>
                      <a14:saturation sat="13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49" y="6245129"/>
            <a:ext cx="640255" cy="640255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mg1.liveinternet.ru/images/attach/c/1/54/901/54901618_skijumping1550x412.jpg"/>
          <p:cNvPicPr>
            <a:picLocks noChangeAspect="1" noChangeArrowheads="1"/>
          </p:cNvPicPr>
          <p:nvPr/>
        </p:nvPicPr>
        <p:blipFill>
          <a:blip r:embed="rId12" cstate="print"/>
          <a:srcRect l="23685" t="5693" r="15200" b="8926"/>
          <a:stretch>
            <a:fillRect/>
          </a:stretch>
        </p:blipFill>
        <p:spPr bwMode="auto">
          <a:xfrm>
            <a:off x="2987824" y="1124744"/>
            <a:ext cx="3168352" cy="331571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7" name="Picture 12" descr="http://static.euronews.com/articles/226438/600x600_Olympics-Gold.jpg">
            <a:hlinkClick r:id="rId13" action="ppaction://hlinksldjump"/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052736"/>
            <a:ext cx="3384376" cy="3384376"/>
          </a:xfrm>
          <a:prstGeom prst="ellipse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ewallpapers.ru/wallpapers/originals/85/olimpiada_2010_vankuver_biatlon_1920x1200_4975.jpg"/>
          <p:cNvPicPr>
            <a:picLocks noChangeAspect="1" noChangeArrowheads="1"/>
          </p:cNvPicPr>
          <p:nvPr/>
        </p:nvPicPr>
        <p:blipFill>
          <a:blip r:embed="rId15" cstate="print"/>
          <a:srcRect l="17446" t="7448" r="33706" b="10622"/>
          <a:stretch>
            <a:fillRect/>
          </a:stretch>
        </p:blipFill>
        <p:spPr bwMode="auto">
          <a:xfrm>
            <a:off x="5796136" y="1844824"/>
            <a:ext cx="3024336" cy="3168352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4" name="Picture 10" descr="http://proxy11.media.online.ua/uol/r2-ed4d4406cf/51a8b8af27e2f.jpg">
            <a:hlinkClick r:id="rId1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40" r="12192"/>
          <a:stretch/>
        </p:blipFill>
        <p:spPr bwMode="auto">
          <a:xfrm>
            <a:off x="5598718" y="1831729"/>
            <a:ext cx="3365770" cy="3253455"/>
          </a:xfrm>
          <a:prstGeom prst="ellipse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Кольцо 13"/>
          <p:cNvSpPr/>
          <p:nvPr/>
        </p:nvSpPr>
        <p:spPr>
          <a:xfrm>
            <a:off x="7740352" y="44624"/>
            <a:ext cx="1368152" cy="1440160"/>
          </a:xfrm>
          <a:prstGeom prst="donut">
            <a:avLst>
              <a:gd name="adj" fmla="val 1050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6" name="Picture 10" descr="http://www.grekomania.ru/images/greek-articles/other/85_borba.jpg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 l="18327" r="8365"/>
          <a:stretch>
            <a:fillRect/>
          </a:stretch>
        </p:blipFill>
        <p:spPr bwMode="auto">
          <a:xfrm>
            <a:off x="7840888" y="188640"/>
            <a:ext cx="1123600" cy="1152128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9411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ua.all.biz/img/ua/catalog/2065540.jpe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http://www.yuga.ru/media/talisman_201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7543" b="6846"/>
          <a:stretch/>
        </p:blipFill>
        <p:spPr bwMode="auto">
          <a:xfrm>
            <a:off x="4178396" y="3428034"/>
            <a:ext cx="4714875" cy="3025302"/>
          </a:xfrm>
          <a:prstGeom prst="ellipse">
            <a:avLst/>
          </a:prstGeom>
          <a:noFill/>
          <a:ln w="28575">
            <a:solidFill>
              <a:srgbClr val="00206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olympichistory.info/mascots/W2006-M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60" y="3415988"/>
            <a:ext cx="3119720" cy="3109356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www.olympichistory.info/mascots/2010-vancouver-winter-games-mascots-photo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102" y="145997"/>
            <a:ext cx="4045623" cy="2922963"/>
          </a:xfrm>
          <a:prstGeom prst="ellipse">
            <a:avLst/>
          </a:prstGeom>
          <a:noFill/>
          <a:ln w="28575">
            <a:solidFill>
              <a:srgbClr val="FFFF00"/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http://www.olympichistory.info/mascots/W1998-M.gif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4419"/>
          <a:stretch/>
        </p:blipFill>
        <p:spPr bwMode="auto">
          <a:xfrm>
            <a:off x="226154" y="360656"/>
            <a:ext cx="4345846" cy="2492280"/>
          </a:xfrm>
          <a:prstGeom prst="ellipse">
            <a:avLst/>
          </a:prstGeom>
          <a:noFill/>
          <a:ln w="28575">
            <a:solidFill>
              <a:srgbClr val="002060"/>
            </a:solidFill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http://img-fotki.yandex.ru/get/9221/125705038.5b/0_c252f_a236e381_XL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colorTemperature colorTemp="5800"/>
                    </a14:imgEffect>
                    <a14:imgEffect>
                      <a14:saturation sat="13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49" y="6245129"/>
            <a:ext cx="640255" cy="640255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flipH="1">
            <a:off x="4572000" y="260648"/>
            <a:ext cx="353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260648"/>
            <a:ext cx="360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81288" y="342900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3429000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8171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http://olympteka.ru/images/simbols/logos/big/w1980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7547"/>
          <a:stretch>
            <a:fillRect/>
          </a:stretch>
        </p:blipFill>
        <p:spPr bwMode="auto">
          <a:xfrm>
            <a:off x="35497" y="860044"/>
            <a:ext cx="3528391" cy="5233252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491880" y="45199"/>
            <a:ext cx="56521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Arial Black" pitchFamily="34" charset="0"/>
              </a:rPr>
              <a:t>Эмблема </a:t>
            </a:r>
            <a:r>
              <a:rPr lang="en-US" sz="3200" dirty="0" smtClean="0">
                <a:latin typeface="Arial Black" pitchFamily="34" charset="0"/>
              </a:rPr>
              <a:t>XII</a:t>
            </a:r>
            <a:r>
              <a:rPr lang="ru-RU" sz="3200" dirty="0" smtClean="0">
                <a:latin typeface="Arial Black" pitchFamily="34" charset="0"/>
              </a:rPr>
              <a:t> зимних Олимпийских игр</a:t>
            </a:r>
          </a:p>
          <a:p>
            <a:pPr algn="ctr"/>
            <a:r>
              <a:rPr lang="ru-RU" sz="2800" dirty="0" smtClean="0">
                <a:latin typeface="Arial Black" pitchFamily="34" charset="0"/>
              </a:rPr>
              <a:t>(</a:t>
            </a:r>
            <a:r>
              <a:rPr lang="ru-RU" sz="2800" dirty="0" err="1" smtClean="0">
                <a:latin typeface="Arial Black" pitchFamily="34" charset="0"/>
              </a:rPr>
              <a:t>Лейк</a:t>
            </a:r>
            <a:r>
              <a:rPr lang="ru-RU" sz="2800" dirty="0" smtClean="0">
                <a:latin typeface="Arial Black" pitchFamily="34" charset="0"/>
              </a:rPr>
              <a:t> </a:t>
            </a:r>
            <a:r>
              <a:rPr lang="ru-RU" sz="2800" dirty="0" err="1" smtClean="0">
                <a:latin typeface="Arial Black" pitchFamily="34" charset="0"/>
              </a:rPr>
              <a:t>Плейсид</a:t>
            </a:r>
            <a:r>
              <a:rPr lang="ru-RU" sz="2800" dirty="0" smtClean="0">
                <a:latin typeface="Arial Black" pitchFamily="34" charset="0"/>
              </a:rPr>
              <a:t>, США 1980) </a:t>
            </a:r>
            <a:r>
              <a:rPr lang="ru-RU" sz="3200" dirty="0" smtClean="0">
                <a:latin typeface="Arial Black" pitchFamily="34" charset="0"/>
              </a:rPr>
              <a:t>представляет собой видоизмененную греческую колонну, как символ игр древности. 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13703" y="4653136"/>
            <a:ext cx="55948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Почему эмблема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имеет два изгиба?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" name="Picture 2" descr="http://gukovo.donland.ru/Data/Sites/43/media/%D1%81%D0%BF%D0%BE%D1%80%D1%82/%D0%BE%D1%82%D0%B4%D0%B5%D0%BB/cpor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3" y="3943342"/>
            <a:ext cx="1584176" cy="2798026"/>
          </a:xfrm>
          <a:prstGeom prst="rect">
            <a:avLst/>
          </a:prstGeom>
          <a:noFill/>
        </p:spPr>
      </p:pic>
      <p:pic>
        <p:nvPicPr>
          <p:cNvPr id="12" name="Picture 13" descr="http://img-fotki.yandex.ru/get/9221/125705038.5b/0_c252f_a236e381_XL.jp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colorTemperature colorTemp="5800"/>
                    </a14:imgEffect>
                    <a14:imgEffect>
                      <a14:saturation sat="13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432" y="6245129"/>
            <a:ext cx="640255" cy="640255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99384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30103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Arial Black" pitchFamily="34" charset="0"/>
              </a:rPr>
              <a:t>Эмблема</a:t>
            </a:r>
            <a:r>
              <a:rPr lang="ru-RU" sz="3200" dirty="0" smtClean="0">
                <a:latin typeface="Arial Black" pitchFamily="34" charset="0"/>
              </a:rPr>
              <a:t> </a:t>
            </a:r>
            <a:r>
              <a:rPr lang="ru-RU" sz="3200" b="1" dirty="0" smtClean="0">
                <a:latin typeface="Arial Black" pitchFamily="34" charset="0"/>
              </a:rPr>
              <a:t>Олимпийских</a:t>
            </a:r>
            <a:r>
              <a:rPr lang="ru-RU" sz="3200" dirty="0" smtClean="0">
                <a:latin typeface="Arial Black" pitchFamily="34" charset="0"/>
              </a:rPr>
              <a:t> игр – это </a:t>
            </a:r>
            <a:r>
              <a:rPr lang="ru-RU" sz="3200" b="1" dirty="0" smtClean="0">
                <a:latin typeface="Arial Black" pitchFamily="34" charset="0"/>
              </a:rPr>
              <a:t>Олимпийский</a:t>
            </a:r>
            <a:r>
              <a:rPr lang="ru-RU" sz="3200" dirty="0" smtClean="0">
                <a:latin typeface="Arial Black" pitchFamily="34" charset="0"/>
              </a:rPr>
              <a:t> девиз и </a:t>
            </a:r>
            <a:r>
              <a:rPr lang="ru-RU" sz="3200" b="1" dirty="0" smtClean="0">
                <a:latin typeface="Arial Black" pitchFamily="34" charset="0"/>
              </a:rPr>
              <a:t>Олимпийский</a:t>
            </a:r>
            <a:r>
              <a:rPr lang="ru-RU" sz="3200" dirty="0" smtClean="0">
                <a:latin typeface="Arial Black" pitchFamily="34" charset="0"/>
              </a:rPr>
              <a:t> символ. </a:t>
            </a:r>
            <a:r>
              <a:rPr lang="ru-RU" sz="3200" b="1" dirty="0" smtClean="0">
                <a:latin typeface="Arial Black" pitchFamily="34" charset="0"/>
              </a:rPr>
              <a:t>Олимпийский</a:t>
            </a:r>
            <a:r>
              <a:rPr lang="ru-RU" sz="3200" dirty="0" smtClean="0">
                <a:latin typeface="Arial Black" pitchFamily="34" charset="0"/>
              </a:rPr>
              <a:t> символ – это хорошо всем известные пять переплетенных между собой колец.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3540149"/>
            <a:ext cx="4824536" cy="298519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Что означают разноцветные кольца?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Picture 6" descr="http://www.publicdomainpictures.net/pictures/30000/nahled/olympic-ring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2830746"/>
            <a:ext cx="4716016" cy="333455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3" descr="http://img-fotki.yandex.ru/get/9221/125705038.5b/0_c252f_a236e381_XL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colorTemperature colorTemp="5800"/>
                    </a14:imgEffect>
                    <a14:imgEffect>
                      <a14:saturation sat="13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49" y="6245129"/>
            <a:ext cx="640255" cy="640255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gukovo.donland.ru/Data/Sites/43/media/%D1%81%D0%BF%D0%BE%D1%80%D1%82/%D0%BE%D1%82%D0%B4%D0%B5%D0%BB/cpor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084168" y="3284984"/>
            <a:ext cx="1584176" cy="27980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http://www.ua.all.biz/img/ua/catalog/2065540.jpe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http://www.sport-imp.ru/products_pictures/pedestal_fabirglas_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9707" b="26846"/>
          <a:stretch/>
        </p:blipFill>
        <p:spPr bwMode="auto">
          <a:xfrm>
            <a:off x="1345631" y="4365104"/>
            <a:ext cx="6336704" cy="1527243"/>
          </a:xfrm>
          <a:prstGeom prst="rect">
            <a:avLst/>
          </a:prstGeom>
          <a:noFill/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rudb.org/img/2010_03/i4b8b4e39e8ec8.jpg"/>
          <p:cNvPicPr>
            <a:picLocks noChangeAspect="1" noChangeArrowheads="1"/>
          </p:cNvPicPr>
          <p:nvPr/>
        </p:nvPicPr>
        <p:blipFill>
          <a:blip r:embed="rId5" cstate="print"/>
          <a:srcRect l="19564" r="20349" b="16208"/>
          <a:stretch>
            <a:fillRect/>
          </a:stretch>
        </p:blipFill>
        <p:spPr bwMode="auto">
          <a:xfrm>
            <a:off x="248320" y="1700808"/>
            <a:ext cx="3027536" cy="3168352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6" name="Picture 14" descr="http://static.euronews.com/articles/226438/600x600_Olympics-silver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3384376" cy="3384376"/>
          </a:xfrm>
          <a:prstGeom prst="ellipse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3" descr="http://img-fotki.yandex.ru/get/9221/125705038.5b/0_c252f_a236e381_XL.jpg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colorTemperature colorTemp="5800"/>
                    </a14:imgEffect>
                    <a14:imgEffect>
                      <a14:saturation sat="13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49" y="6245129"/>
            <a:ext cx="640255" cy="640255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mg1.liveinternet.ru/images/attach/c/1/54/901/54901618_skijumping1550x412.jp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 l="23685" t="5693" r="15200" b="8926"/>
          <a:stretch>
            <a:fillRect/>
          </a:stretch>
        </p:blipFill>
        <p:spPr bwMode="auto">
          <a:xfrm>
            <a:off x="2987824" y="1124744"/>
            <a:ext cx="3168352" cy="3315717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7" name="Picture 12" descr="http://static.euronews.com/articles/226438/600x600_Olympics-Gold.jpg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124744"/>
            <a:ext cx="3384376" cy="3384376"/>
          </a:xfrm>
          <a:prstGeom prst="ellipse">
            <a:avLst/>
          </a:prstGeom>
          <a:noFill/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http://ewallpapers.ru/wallpapers/originals/85/olimpiada_2010_vankuver_biatlon_1920x1200_4975.jpg"/>
          <p:cNvPicPr>
            <a:picLocks noChangeAspect="1" noChangeArrowheads="1"/>
          </p:cNvPicPr>
          <p:nvPr/>
        </p:nvPicPr>
        <p:blipFill>
          <a:blip r:embed="rId16" cstate="print"/>
          <a:srcRect l="17446" t="7448" r="33706" b="10622"/>
          <a:stretch>
            <a:fillRect/>
          </a:stretch>
        </p:blipFill>
        <p:spPr bwMode="auto">
          <a:xfrm>
            <a:off x="5796136" y="1844824"/>
            <a:ext cx="3024336" cy="3168352"/>
          </a:xfrm>
          <a:prstGeom prst="ellipse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4" name="Picture 10" descr="http://proxy11.media.online.ua/uol/r2-ed4d4406cf/51a8b8af27e2f.jpg">
            <a:hlinkClick r:id="rId17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540" r="12192"/>
          <a:stretch/>
        </p:blipFill>
        <p:spPr bwMode="auto">
          <a:xfrm>
            <a:off x="5598718" y="1831729"/>
            <a:ext cx="3365770" cy="3253455"/>
          </a:xfrm>
          <a:prstGeom prst="ellipse">
            <a:avLst/>
          </a:prstGeom>
          <a:noFill/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Кольцо 13"/>
          <p:cNvSpPr/>
          <p:nvPr/>
        </p:nvSpPr>
        <p:spPr>
          <a:xfrm>
            <a:off x="7740352" y="44624"/>
            <a:ext cx="1368152" cy="1440160"/>
          </a:xfrm>
          <a:prstGeom prst="donut">
            <a:avLst>
              <a:gd name="adj" fmla="val 10505"/>
            </a:avLst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" name="Picture 6" descr="http://sportoterapiya.ru/wp-content/uploads/2010/04/41-300x296.jpg">
            <a:hlinkClick r:id="rId19"/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7884369" y="188640"/>
            <a:ext cx="1152127" cy="1152128"/>
          </a:xfrm>
          <a:prstGeom prst="ellipse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94112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img12.imageshost.ru/img/2011/06/25/image_4e05e042764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204864"/>
            <a:ext cx="3096344" cy="4423349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30722" name="Picture 2" descr="http://consumer-club.com.ua/modules/info-center/foto/1298_cont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8640"/>
            <a:ext cx="3426586" cy="3888432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</p:pic>
      <p:pic>
        <p:nvPicPr>
          <p:cNvPr id="30726" name="Picture 6" descr="http://www.mifoskop.ru/news/images/gitler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45621" y="188640"/>
            <a:ext cx="3190875" cy="38671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7308304" y="4077072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3648" y="4077072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27984" y="1484784"/>
            <a:ext cx="41870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13" descr="http://img-fotki.yandex.ru/get/9221/125705038.5b/0_c252f_a236e381_XL.jp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colorTemperature colorTemp="5800"/>
                    </a14:imgEffect>
                    <a14:imgEffect>
                      <a14:saturation sat="13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49" y="6245129"/>
            <a:ext cx="640255" cy="640255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2263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На Олимпийские игры в Древней Греции женщины не допускались, но был один вид состязаний, олимпийским чемпионом в котором могла стать женщина.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77072"/>
            <a:ext cx="9144000" cy="2481139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 каком виде состязаний древнегреческих олимпиад победителем могла быть объявлена женщина?</a:t>
            </a:r>
            <a:endParaRPr lang="ru-RU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Picture 2" descr="http://gukovo.donland.ru/Data/Sites/43/media/%D1%81%D0%BF%D0%BE%D1%80%D1%82/%D0%BE%D1%82%D0%B4%D0%B5%D0%BB/cpor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861048"/>
            <a:ext cx="1584176" cy="2798026"/>
          </a:xfrm>
          <a:prstGeom prst="rect">
            <a:avLst/>
          </a:prstGeom>
          <a:noFill/>
        </p:spPr>
      </p:pic>
      <p:pic>
        <p:nvPicPr>
          <p:cNvPr id="5" name="Picture 13" descr="http://img-fotki.yandex.ru/get/9221/125705038.5b/0_c252f_a236e381_XL.jp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1">
                    <a14:imgEffect>
                      <a14:colorTemperature colorTemp="5800"/>
                    </a14:imgEffect>
                    <a14:imgEffect>
                      <a14:saturation sat="132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8249" y="6245129"/>
            <a:ext cx="640255" cy="640255"/>
          </a:xfrm>
          <a:prstGeom prst="ellipse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Другая 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900000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860</Words>
  <Application>Microsoft Office PowerPoint</Application>
  <PresentationFormat>Экран (4:3)</PresentationFormat>
  <Paragraphs>100</Paragraphs>
  <Slides>20</Slides>
  <Notes>18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Интеллектуальная спортивная викторина.  К открытию XXII зимних Олимпийских игр в Сочи.</vt:lpstr>
      <vt:lpstr>Слайд 2</vt:lpstr>
      <vt:lpstr>Слайд 3</vt:lpstr>
      <vt:lpstr>Слайд 4</vt:lpstr>
      <vt:lpstr>Слайд 5</vt:lpstr>
      <vt:lpstr>Эмблема Олимпийских игр – это Олимпийский девиз и Олимпийский символ. Олимпийский символ – это хорошо всем известные пять переплетенных между собой колец.</vt:lpstr>
      <vt:lpstr>Слайд 7</vt:lpstr>
      <vt:lpstr>Слайд 8</vt:lpstr>
      <vt:lpstr>На Олимпийские игры в Древней Греции женщины не допускались, но был один вид состязаний, олимпийским чемпионом в котором могла стать женщина.</vt:lpstr>
      <vt:lpstr>На открытии Олимпийских игр команды идут в порядке алфавита страны – организатора.</vt:lpstr>
      <vt:lpstr>Слайд 11</vt:lpstr>
      <vt:lpstr>Слайд 12</vt:lpstr>
      <vt:lpstr>Какой зимний вид спорта может быть официально признан олимпийским?</vt:lpstr>
      <vt:lpstr>Слайд 14</vt:lpstr>
      <vt:lpstr>Слайд 15</vt:lpstr>
      <vt:lpstr>Знаменитая спортсменка, 6-кратная олимпийская чемпионка, 3-кратная чемпионка мира, Заслуженный мастер спорта СССР и России,                             Герой Российской Федерации                         (1994, «за выдающиеся достижения в спорте, мужество и героизм, проявленные на XVII зимних Олимпийских играх 1994 года»).</vt:lpstr>
      <vt:lpstr>Владислав Александрович Третьяк. Выдающийся советский хоккеист, вратарь, тренер. Заслуженный мастер спорта СССР, трехкратный олимпийский чемпион, десятикратный чемпион мира, девятикратный чемпион Европы, тринадцатикратный чемпион СССР.</vt:lpstr>
      <vt:lpstr>Сколько раз она становилась Олимпийской чемпионкой    и в каком виде спорта?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вера</cp:lastModifiedBy>
  <cp:revision>137</cp:revision>
  <dcterms:created xsi:type="dcterms:W3CDTF">2013-08-11T05:40:27Z</dcterms:created>
  <dcterms:modified xsi:type="dcterms:W3CDTF">2014-01-18T16:12:42Z</dcterms:modified>
</cp:coreProperties>
</file>