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6" r:id="rId4"/>
    <p:sldId id="267" r:id="rId5"/>
    <p:sldId id="270" r:id="rId6"/>
    <p:sldId id="261" r:id="rId7"/>
    <p:sldId id="269" r:id="rId8"/>
    <p:sldId id="264" r:id="rId9"/>
    <p:sldId id="271" r:id="rId10"/>
    <p:sldId id="265" r:id="rId11"/>
    <p:sldId id="259" r:id="rId12"/>
    <p:sldId id="260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BEEA-4BB2-450E-94E5-2757A80C6BAD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C022-1516-4855-A174-D5BDCBD6E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C022-1516-4855-A174-D5BDCBD6EC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F97577-12DE-44A1-B728-E76E38C24287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C6C706-ACFC-46DC-8F6D-FF9B1520B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3;&#1072;&#1090;&#1072;&#1083;&#1100;&#1103;%20&#1048;&#1074;&#1072;&#1085;&#1086;&#1074;&#1085;&#1072;\&#1056;&#1072;&#1073;&#1086;&#1095;&#1080;&#1081;%20&#1089;&#1090;&#1086;&#1083;\&#1090;&#1086;&#1083;&#1077;&#1088;&#1072;&#1085;&#1090;&#1085;&#1086;&#1089;&#1090;&#1100;\Sofiya_Rotaru_-_YA_tyi_on_ona_(Rodina_moya)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hildrensday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571480"/>
            <a:ext cx="2537929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new_pa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5577" y="0"/>
            <a:ext cx="2498423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:\Documents and Settings\Aida\Рабочий стол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357430"/>
            <a:ext cx="4391025" cy="394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:\Documents and Settings\Aida\Рабочий стол\толерантность\toleran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728"/>
            <a:ext cx="6500858" cy="6201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21429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Передадим другу частицу своего тепла, пожелаем здоровья!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ter_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629080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167057"/>
            <a:ext cx="4840581" cy="36909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43083367.jpg"/>
          <p:cNvPicPr>
            <a:picLocks noChangeAspect="1"/>
          </p:cNvPicPr>
          <p:nvPr/>
        </p:nvPicPr>
        <p:blipFill>
          <a:blip r:embed="rId4" cstate="print"/>
          <a:srcRect l="6762" t="9375" r="10088" b="31250"/>
          <a:stretch>
            <a:fillRect/>
          </a:stretch>
        </p:blipFill>
        <p:spPr>
          <a:xfrm>
            <a:off x="5000628" y="857232"/>
            <a:ext cx="357190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000372"/>
            <a:ext cx="2286016" cy="347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Улетают птиц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57628"/>
            <a:ext cx="2833654" cy="2833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42852"/>
            <a:ext cx="8946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Родина – Россия!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8718"/>
            <a:ext cx="871537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54504" y="142865"/>
            <a:ext cx="7361243" cy="6572252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719" y="984"/>
              <a:ext cx="11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972"/>
              <a:ext cx="18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785"/>
              <a:ext cx="153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834" y="2845"/>
              <a:ext cx="116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5720" y="14285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Цветок  толерантности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3286124"/>
            <a:ext cx="2037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28718"/>
            <a:ext cx="8715375" cy="835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Freeform 26"/>
          <p:cNvSpPr>
            <a:spLocks/>
          </p:cNvSpPr>
          <p:nvPr/>
        </p:nvSpPr>
        <p:spPr bwMode="gray">
          <a:xfrm rot="11466616" flipV="1">
            <a:off x="695325" y="2562225"/>
            <a:ext cx="3025775" cy="1587500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1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7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1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7" y="1469"/>
              </a:cxn>
              <a:cxn ang="0">
                <a:pos x="647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200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3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1"/>
                </a:lnTo>
                <a:lnTo>
                  <a:pt x="1865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9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1" y="1287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7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6" y="1466"/>
                </a:lnTo>
                <a:lnTo>
                  <a:pt x="1647" y="1481"/>
                </a:lnTo>
                <a:lnTo>
                  <a:pt x="1582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7" y="1469"/>
                </a:lnTo>
                <a:lnTo>
                  <a:pt x="716" y="1440"/>
                </a:lnTo>
                <a:lnTo>
                  <a:pt x="647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3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4" y="286"/>
                </a:lnTo>
                <a:lnTo>
                  <a:pt x="9" y="249"/>
                </a:lnTo>
                <a:lnTo>
                  <a:pt x="4" y="220"/>
                </a:lnTo>
                <a:lnTo>
                  <a:pt x="3" y="200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6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3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FF7E3D">
                  <a:gamma/>
                  <a:shade val="46275"/>
                  <a:invGamma/>
                </a:srgbClr>
              </a:gs>
              <a:gs pos="100000">
                <a:srgbClr val="FF7E3D"/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Freeform 27"/>
          <p:cNvSpPr>
            <a:spLocks/>
          </p:cNvSpPr>
          <p:nvPr/>
        </p:nvSpPr>
        <p:spPr bwMode="gray">
          <a:xfrm rot="20677518">
            <a:off x="5362575" y="2832100"/>
            <a:ext cx="3133725" cy="1462088"/>
          </a:xfrm>
          <a:custGeom>
            <a:avLst/>
            <a:gdLst/>
            <a:ahLst/>
            <a:cxnLst>
              <a:cxn ang="0">
                <a:pos x="1451" y="175"/>
              </a:cxn>
              <a:cxn ang="0">
                <a:pos x="1572" y="277"/>
              </a:cxn>
              <a:cxn ang="0">
                <a:pos x="1676" y="395"/>
              </a:cxn>
              <a:cxn ang="0">
                <a:pos x="1763" y="525"/>
              </a:cxn>
              <a:cxn ang="0">
                <a:pos x="1835" y="660"/>
              </a:cxn>
              <a:cxn ang="0">
                <a:pos x="1893" y="798"/>
              </a:cxn>
              <a:cxn ang="0">
                <a:pos x="1940" y="929"/>
              </a:cxn>
              <a:cxn ang="0">
                <a:pos x="1975" y="1053"/>
              </a:cxn>
              <a:cxn ang="0">
                <a:pos x="2000" y="1161"/>
              </a:cxn>
              <a:cxn ang="0">
                <a:pos x="2017" y="1250"/>
              </a:cxn>
              <a:cxn ang="0">
                <a:pos x="2026" y="1316"/>
              </a:cxn>
              <a:cxn ang="0">
                <a:pos x="2030" y="1349"/>
              </a:cxn>
              <a:cxn ang="0">
                <a:pos x="2027" y="1356"/>
              </a:cxn>
              <a:cxn ang="0">
                <a:pos x="1998" y="1368"/>
              </a:cxn>
              <a:cxn ang="0">
                <a:pos x="1941" y="1390"/>
              </a:cxn>
              <a:cxn ang="0">
                <a:pos x="1861" y="1419"/>
              </a:cxn>
              <a:cxn ang="0">
                <a:pos x="1762" y="1450"/>
              </a:cxn>
              <a:cxn ang="0">
                <a:pos x="1647" y="1480"/>
              </a:cxn>
              <a:cxn ang="0">
                <a:pos x="1517" y="1507"/>
              </a:cxn>
              <a:cxn ang="0">
                <a:pos x="1377" y="1527"/>
              </a:cxn>
              <a:cxn ang="0">
                <a:pos x="1231" y="1536"/>
              </a:cxn>
              <a:cxn ang="0">
                <a:pos x="1082" y="1532"/>
              </a:cxn>
              <a:cxn ang="0">
                <a:pos x="933" y="1511"/>
              </a:cxn>
              <a:cxn ang="0">
                <a:pos x="788" y="1469"/>
              </a:cxn>
              <a:cxn ang="0">
                <a:pos x="648" y="1405"/>
              </a:cxn>
              <a:cxn ang="0">
                <a:pos x="518" y="1313"/>
              </a:cxn>
              <a:cxn ang="0">
                <a:pos x="405" y="1202"/>
              </a:cxn>
              <a:cxn ang="0">
                <a:pos x="311" y="1076"/>
              </a:cxn>
              <a:cxn ang="0">
                <a:pos x="230" y="944"/>
              </a:cxn>
              <a:cxn ang="0">
                <a:pos x="166" y="806"/>
              </a:cxn>
              <a:cxn ang="0">
                <a:pos x="114" y="672"/>
              </a:cxn>
              <a:cxn ang="0">
                <a:pos x="73" y="542"/>
              </a:cxn>
              <a:cxn ang="0">
                <a:pos x="44" y="427"/>
              </a:cxn>
              <a:cxn ang="0">
                <a:pos x="22" y="326"/>
              </a:cxn>
              <a:cxn ang="0">
                <a:pos x="9" y="249"/>
              </a:cxn>
              <a:cxn ang="0">
                <a:pos x="3" y="199"/>
              </a:cxn>
              <a:cxn ang="0">
                <a:pos x="0" y="182"/>
              </a:cxn>
              <a:cxn ang="0">
                <a:pos x="16" y="175"/>
              </a:cxn>
              <a:cxn ang="0">
                <a:pos x="58" y="157"/>
              </a:cxn>
              <a:cxn ang="0">
                <a:pos x="127" y="131"/>
              </a:cxn>
              <a:cxn ang="0">
                <a:pos x="217" y="102"/>
              </a:cxn>
              <a:cxn ang="0">
                <a:pos x="325" y="70"/>
              </a:cxn>
              <a:cxn ang="0">
                <a:pos x="449" y="42"/>
              </a:cxn>
              <a:cxn ang="0">
                <a:pos x="583" y="17"/>
              </a:cxn>
              <a:cxn ang="0">
                <a:pos x="726" y="2"/>
              </a:cxn>
              <a:cxn ang="0">
                <a:pos x="875" y="0"/>
              </a:cxn>
              <a:cxn ang="0">
                <a:pos x="1024" y="11"/>
              </a:cxn>
              <a:cxn ang="0">
                <a:pos x="1173" y="43"/>
              </a:cxn>
              <a:cxn ang="0">
                <a:pos x="1314" y="96"/>
              </a:cxn>
            </a:cxnLst>
            <a:rect l="0" t="0" r="r" b="b"/>
            <a:pathLst>
              <a:path w="2032" h="1536">
                <a:moveTo>
                  <a:pt x="1383" y="131"/>
                </a:moveTo>
                <a:lnTo>
                  <a:pt x="1451" y="175"/>
                </a:lnTo>
                <a:lnTo>
                  <a:pt x="1514" y="223"/>
                </a:lnTo>
                <a:lnTo>
                  <a:pt x="1572" y="277"/>
                </a:lnTo>
                <a:lnTo>
                  <a:pt x="1626" y="334"/>
                </a:lnTo>
                <a:lnTo>
                  <a:pt x="1676" y="395"/>
                </a:lnTo>
                <a:lnTo>
                  <a:pt x="1721" y="459"/>
                </a:lnTo>
                <a:lnTo>
                  <a:pt x="1763" y="525"/>
                </a:lnTo>
                <a:lnTo>
                  <a:pt x="1801" y="592"/>
                </a:lnTo>
                <a:lnTo>
                  <a:pt x="1835" y="660"/>
                </a:lnTo>
                <a:lnTo>
                  <a:pt x="1866" y="729"/>
                </a:lnTo>
                <a:lnTo>
                  <a:pt x="1893" y="798"/>
                </a:lnTo>
                <a:lnTo>
                  <a:pt x="1918" y="865"/>
                </a:lnTo>
                <a:lnTo>
                  <a:pt x="1940" y="929"/>
                </a:lnTo>
                <a:lnTo>
                  <a:pt x="1957" y="993"/>
                </a:lnTo>
                <a:lnTo>
                  <a:pt x="1975" y="1053"/>
                </a:lnTo>
                <a:lnTo>
                  <a:pt x="1988" y="1108"/>
                </a:lnTo>
                <a:lnTo>
                  <a:pt x="2000" y="1161"/>
                </a:lnTo>
                <a:lnTo>
                  <a:pt x="2008" y="1209"/>
                </a:lnTo>
                <a:lnTo>
                  <a:pt x="2017" y="1250"/>
                </a:lnTo>
                <a:lnTo>
                  <a:pt x="2022" y="1286"/>
                </a:lnTo>
                <a:lnTo>
                  <a:pt x="2026" y="1316"/>
                </a:lnTo>
                <a:lnTo>
                  <a:pt x="2029" y="1336"/>
                </a:lnTo>
                <a:lnTo>
                  <a:pt x="2030" y="1349"/>
                </a:lnTo>
                <a:lnTo>
                  <a:pt x="2032" y="1355"/>
                </a:lnTo>
                <a:lnTo>
                  <a:pt x="2027" y="1356"/>
                </a:lnTo>
                <a:lnTo>
                  <a:pt x="2016" y="1361"/>
                </a:lnTo>
                <a:lnTo>
                  <a:pt x="1998" y="1368"/>
                </a:lnTo>
                <a:lnTo>
                  <a:pt x="1972" y="1378"/>
                </a:lnTo>
                <a:lnTo>
                  <a:pt x="1941" y="1390"/>
                </a:lnTo>
                <a:lnTo>
                  <a:pt x="1905" y="1405"/>
                </a:lnTo>
                <a:lnTo>
                  <a:pt x="1861" y="1419"/>
                </a:lnTo>
                <a:lnTo>
                  <a:pt x="1814" y="1434"/>
                </a:lnTo>
                <a:lnTo>
                  <a:pt x="1762" y="1450"/>
                </a:lnTo>
                <a:lnTo>
                  <a:pt x="1707" y="1466"/>
                </a:lnTo>
                <a:lnTo>
                  <a:pt x="1647" y="1480"/>
                </a:lnTo>
                <a:lnTo>
                  <a:pt x="1583" y="1495"/>
                </a:lnTo>
                <a:lnTo>
                  <a:pt x="1517" y="1507"/>
                </a:lnTo>
                <a:lnTo>
                  <a:pt x="1448" y="1518"/>
                </a:lnTo>
                <a:lnTo>
                  <a:pt x="1377" y="1527"/>
                </a:lnTo>
                <a:lnTo>
                  <a:pt x="1305" y="1533"/>
                </a:lnTo>
                <a:lnTo>
                  <a:pt x="1231" y="1536"/>
                </a:lnTo>
                <a:lnTo>
                  <a:pt x="1157" y="1536"/>
                </a:lnTo>
                <a:lnTo>
                  <a:pt x="1082" y="1532"/>
                </a:lnTo>
                <a:lnTo>
                  <a:pt x="1008" y="1524"/>
                </a:lnTo>
                <a:lnTo>
                  <a:pt x="933" y="1511"/>
                </a:lnTo>
                <a:lnTo>
                  <a:pt x="859" y="1494"/>
                </a:lnTo>
                <a:lnTo>
                  <a:pt x="788" y="1469"/>
                </a:lnTo>
                <a:lnTo>
                  <a:pt x="716" y="1440"/>
                </a:lnTo>
                <a:lnTo>
                  <a:pt x="648" y="1405"/>
                </a:lnTo>
                <a:lnTo>
                  <a:pt x="580" y="1361"/>
                </a:lnTo>
                <a:lnTo>
                  <a:pt x="518" y="1313"/>
                </a:lnTo>
                <a:lnTo>
                  <a:pt x="459" y="1259"/>
                </a:lnTo>
                <a:lnTo>
                  <a:pt x="405" y="1202"/>
                </a:lnTo>
                <a:lnTo>
                  <a:pt x="356" y="1141"/>
                </a:lnTo>
                <a:lnTo>
                  <a:pt x="311" y="1076"/>
                </a:lnTo>
                <a:lnTo>
                  <a:pt x="268" y="1011"/>
                </a:lnTo>
                <a:lnTo>
                  <a:pt x="230" y="944"/>
                </a:lnTo>
                <a:lnTo>
                  <a:pt x="197" y="875"/>
                </a:lnTo>
                <a:lnTo>
                  <a:pt x="166" y="806"/>
                </a:lnTo>
                <a:lnTo>
                  <a:pt x="138" y="738"/>
                </a:lnTo>
                <a:lnTo>
                  <a:pt x="114" y="672"/>
                </a:lnTo>
                <a:lnTo>
                  <a:pt x="92" y="607"/>
                </a:lnTo>
                <a:lnTo>
                  <a:pt x="73" y="542"/>
                </a:lnTo>
                <a:lnTo>
                  <a:pt x="57" y="482"/>
                </a:lnTo>
                <a:lnTo>
                  <a:pt x="44" y="427"/>
                </a:lnTo>
                <a:lnTo>
                  <a:pt x="32" y="375"/>
                </a:lnTo>
                <a:lnTo>
                  <a:pt x="22" y="326"/>
                </a:lnTo>
                <a:lnTo>
                  <a:pt x="15" y="286"/>
                </a:lnTo>
                <a:lnTo>
                  <a:pt x="9" y="249"/>
                </a:lnTo>
                <a:lnTo>
                  <a:pt x="4" y="220"/>
                </a:lnTo>
                <a:lnTo>
                  <a:pt x="3" y="199"/>
                </a:lnTo>
                <a:lnTo>
                  <a:pt x="0" y="186"/>
                </a:lnTo>
                <a:lnTo>
                  <a:pt x="0" y="182"/>
                </a:lnTo>
                <a:lnTo>
                  <a:pt x="4" y="179"/>
                </a:lnTo>
                <a:lnTo>
                  <a:pt x="16" y="175"/>
                </a:lnTo>
                <a:lnTo>
                  <a:pt x="33" y="167"/>
                </a:lnTo>
                <a:lnTo>
                  <a:pt x="58" y="157"/>
                </a:lnTo>
                <a:lnTo>
                  <a:pt x="90" y="145"/>
                </a:lnTo>
                <a:lnTo>
                  <a:pt x="127" y="131"/>
                </a:lnTo>
                <a:lnTo>
                  <a:pt x="169" y="116"/>
                </a:lnTo>
                <a:lnTo>
                  <a:pt x="217" y="102"/>
                </a:lnTo>
                <a:lnTo>
                  <a:pt x="270" y="86"/>
                </a:lnTo>
                <a:lnTo>
                  <a:pt x="325" y="70"/>
                </a:lnTo>
                <a:lnTo>
                  <a:pt x="385" y="55"/>
                </a:lnTo>
                <a:lnTo>
                  <a:pt x="449" y="42"/>
                </a:lnTo>
                <a:lnTo>
                  <a:pt x="515" y="29"/>
                </a:lnTo>
                <a:lnTo>
                  <a:pt x="583" y="17"/>
                </a:lnTo>
                <a:lnTo>
                  <a:pt x="653" y="8"/>
                </a:lnTo>
                <a:lnTo>
                  <a:pt x="726" y="2"/>
                </a:lnTo>
                <a:lnTo>
                  <a:pt x="801" y="0"/>
                </a:lnTo>
                <a:lnTo>
                  <a:pt x="875" y="0"/>
                </a:lnTo>
                <a:lnTo>
                  <a:pt x="949" y="4"/>
                </a:lnTo>
                <a:lnTo>
                  <a:pt x="1024" y="11"/>
                </a:lnTo>
                <a:lnTo>
                  <a:pt x="1098" y="24"/>
                </a:lnTo>
                <a:lnTo>
                  <a:pt x="1173" y="43"/>
                </a:lnTo>
                <a:lnTo>
                  <a:pt x="1244" y="67"/>
                </a:lnTo>
                <a:lnTo>
                  <a:pt x="1314" y="96"/>
                </a:lnTo>
                <a:lnTo>
                  <a:pt x="1383" y="131"/>
                </a:lnTo>
              </a:path>
            </a:pathLst>
          </a:custGeom>
          <a:gradFill rotWithShape="1">
            <a:gsLst>
              <a:gs pos="0">
                <a:srgbClr val="00B1F0"/>
              </a:gs>
              <a:gs pos="100000">
                <a:srgbClr val="00B1F0">
                  <a:gamma/>
                  <a:shade val="46275"/>
                  <a:invGamma/>
                </a:srgbClr>
              </a:gs>
            </a:gsLst>
            <a:lin ang="2700000" scaled="1"/>
          </a:gradFill>
          <a:ln w="3810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54504" y="142865"/>
            <a:ext cx="7361243" cy="6572252"/>
            <a:chOff x="575" y="-22"/>
            <a:chExt cx="4637" cy="4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57051" name="Freeform 27"/>
            <p:cNvSpPr>
              <a:spLocks/>
            </p:cNvSpPr>
            <p:nvPr/>
          </p:nvSpPr>
          <p:spPr bwMode="gray">
            <a:xfrm rot="1091490">
              <a:off x="825" y="578"/>
              <a:ext cx="1851" cy="103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0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6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0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8" y="1469"/>
                </a:cxn>
                <a:cxn ang="0">
                  <a:pos x="648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199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2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9" name="Freeform 25"/>
            <p:cNvSpPr>
              <a:spLocks/>
            </p:cNvSpPr>
            <p:nvPr/>
          </p:nvSpPr>
          <p:spPr bwMode="gray">
            <a:xfrm>
              <a:off x="2420" y="-22"/>
              <a:ext cx="992" cy="1875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39"/>
                </a:cxn>
                <a:cxn ang="0">
                  <a:pos x="806" y="2290"/>
                </a:cxn>
                <a:cxn ang="0">
                  <a:pos x="763" y="2325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5"/>
                </a:cxn>
                <a:cxn ang="0">
                  <a:pos x="665" y="2290"/>
                </a:cxn>
                <a:cxn ang="0">
                  <a:pos x="604" y="2239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8"/>
                </a:cxn>
                <a:cxn ang="0">
                  <a:pos x="27" y="954"/>
                </a:cxn>
                <a:cxn ang="0">
                  <a:pos x="71" y="815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0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0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5"/>
                </a:cxn>
                <a:cxn ang="0">
                  <a:pos x="1444" y="954"/>
                </a:cxn>
                <a:cxn ang="0">
                  <a:pos x="1467" y="1098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2" name="Freeform 28"/>
            <p:cNvSpPr>
              <a:spLocks/>
            </p:cNvSpPr>
            <p:nvPr/>
          </p:nvSpPr>
          <p:spPr bwMode="gray">
            <a:xfrm rot="20760356">
              <a:off x="748" y="2468"/>
              <a:ext cx="1915" cy="922"/>
            </a:xfrm>
            <a:custGeom>
              <a:avLst/>
              <a:gdLst/>
              <a:ahLst/>
              <a:cxnLst>
                <a:cxn ang="0">
                  <a:pos x="717" y="96"/>
                </a:cxn>
                <a:cxn ang="0">
                  <a:pos x="860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6" y="3"/>
                </a:cxn>
                <a:cxn ang="0">
                  <a:pos x="1449" y="17"/>
                </a:cxn>
                <a:cxn ang="0">
                  <a:pos x="1583" y="42"/>
                </a:cxn>
                <a:cxn ang="0">
                  <a:pos x="1707" y="70"/>
                </a:cxn>
                <a:cxn ang="0">
                  <a:pos x="1815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2" y="249"/>
                </a:cxn>
                <a:cxn ang="0">
                  <a:pos x="2009" y="326"/>
                </a:cxn>
                <a:cxn ang="0">
                  <a:pos x="1989" y="427"/>
                </a:cxn>
                <a:cxn ang="0">
                  <a:pos x="1958" y="542"/>
                </a:cxn>
                <a:cxn ang="0">
                  <a:pos x="1919" y="672"/>
                </a:cxn>
                <a:cxn ang="0">
                  <a:pos x="1866" y="806"/>
                </a:cxn>
                <a:cxn ang="0">
                  <a:pos x="1802" y="944"/>
                </a:cxn>
                <a:cxn ang="0">
                  <a:pos x="1722" y="1076"/>
                </a:cxn>
                <a:cxn ang="0">
                  <a:pos x="1627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5" y="1469"/>
                </a:cxn>
                <a:cxn ang="0">
                  <a:pos x="1099" y="1511"/>
                </a:cxn>
                <a:cxn ang="0">
                  <a:pos x="950" y="1532"/>
                </a:cxn>
                <a:cxn ang="0">
                  <a:pos x="801" y="1536"/>
                </a:cxn>
                <a:cxn ang="0">
                  <a:pos x="654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70" y="1419"/>
                </a:cxn>
                <a:cxn ang="0">
                  <a:pos x="91" y="1390"/>
                </a:cxn>
                <a:cxn ang="0">
                  <a:pos x="34" y="1368"/>
                </a:cxn>
                <a:cxn ang="0">
                  <a:pos x="5" y="1357"/>
                </a:cxn>
                <a:cxn ang="0">
                  <a:pos x="0" y="1349"/>
                </a:cxn>
                <a:cxn ang="0">
                  <a:pos x="5" y="1316"/>
                </a:cxn>
                <a:cxn ang="0">
                  <a:pos x="15" y="1250"/>
                </a:cxn>
                <a:cxn ang="0">
                  <a:pos x="33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9" y="798"/>
                </a:cxn>
                <a:cxn ang="0">
                  <a:pos x="197" y="661"/>
                </a:cxn>
                <a:cxn ang="0">
                  <a:pos x="269" y="525"/>
                </a:cxn>
                <a:cxn ang="0">
                  <a:pos x="356" y="395"/>
                </a:cxn>
                <a:cxn ang="0">
                  <a:pos x="460" y="277"/>
                </a:cxn>
                <a:cxn ang="0">
                  <a:pos x="581" y="175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48" name="Freeform 24"/>
            <p:cNvSpPr>
              <a:spLocks/>
            </p:cNvSpPr>
            <p:nvPr/>
          </p:nvSpPr>
          <p:spPr bwMode="gray">
            <a:xfrm>
              <a:off x="2332" y="2408"/>
              <a:ext cx="960" cy="1710"/>
            </a:xfrm>
            <a:custGeom>
              <a:avLst/>
              <a:gdLst/>
              <a:ahLst/>
              <a:cxnLst>
                <a:cxn ang="0">
                  <a:pos x="1467" y="1246"/>
                </a:cxn>
                <a:cxn ang="0">
                  <a:pos x="1444" y="1390"/>
                </a:cxn>
                <a:cxn ang="0">
                  <a:pos x="1400" y="1529"/>
                </a:cxn>
                <a:cxn ang="0">
                  <a:pos x="1339" y="1662"/>
                </a:cxn>
                <a:cxn ang="0">
                  <a:pos x="1267" y="1784"/>
                </a:cxn>
                <a:cxn ang="0">
                  <a:pos x="1187" y="1898"/>
                </a:cxn>
                <a:cxn ang="0">
                  <a:pos x="1102" y="2002"/>
                </a:cxn>
                <a:cxn ang="0">
                  <a:pos x="1019" y="2094"/>
                </a:cxn>
                <a:cxn ang="0">
                  <a:pos x="939" y="2174"/>
                </a:cxn>
                <a:cxn ang="0">
                  <a:pos x="866" y="2240"/>
                </a:cxn>
                <a:cxn ang="0">
                  <a:pos x="806" y="2291"/>
                </a:cxn>
                <a:cxn ang="0">
                  <a:pos x="763" y="2326"/>
                </a:cxn>
                <a:cxn ang="0">
                  <a:pos x="739" y="2343"/>
                </a:cxn>
                <a:cxn ang="0">
                  <a:pos x="732" y="2343"/>
                </a:cxn>
                <a:cxn ang="0">
                  <a:pos x="709" y="2326"/>
                </a:cxn>
                <a:cxn ang="0">
                  <a:pos x="665" y="2291"/>
                </a:cxn>
                <a:cxn ang="0">
                  <a:pos x="604" y="2240"/>
                </a:cxn>
                <a:cxn ang="0">
                  <a:pos x="532" y="2174"/>
                </a:cxn>
                <a:cxn ang="0">
                  <a:pos x="452" y="2094"/>
                </a:cxn>
                <a:cxn ang="0">
                  <a:pos x="367" y="2002"/>
                </a:cxn>
                <a:cxn ang="0">
                  <a:pos x="284" y="1898"/>
                </a:cxn>
                <a:cxn ang="0">
                  <a:pos x="204" y="1784"/>
                </a:cxn>
                <a:cxn ang="0">
                  <a:pos x="131" y="1662"/>
                </a:cxn>
                <a:cxn ang="0">
                  <a:pos x="71" y="1529"/>
                </a:cxn>
                <a:cxn ang="0">
                  <a:pos x="27" y="1390"/>
                </a:cxn>
                <a:cxn ang="0">
                  <a:pos x="4" y="1246"/>
                </a:cxn>
                <a:cxn ang="0">
                  <a:pos x="4" y="1099"/>
                </a:cxn>
                <a:cxn ang="0">
                  <a:pos x="27" y="954"/>
                </a:cxn>
                <a:cxn ang="0">
                  <a:pos x="71" y="816"/>
                </a:cxn>
                <a:cxn ang="0">
                  <a:pos x="131" y="684"/>
                </a:cxn>
                <a:cxn ang="0">
                  <a:pos x="204" y="560"/>
                </a:cxn>
                <a:cxn ang="0">
                  <a:pos x="284" y="446"/>
                </a:cxn>
                <a:cxn ang="0">
                  <a:pos x="367" y="343"/>
                </a:cxn>
                <a:cxn ang="0">
                  <a:pos x="452" y="251"/>
                </a:cxn>
                <a:cxn ang="0">
                  <a:pos x="532" y="171"/>
                </a:cxn>
                <a:cxn ang="0">
                  <a:pos x="604" y="105"/>
                </a:cxn>
                <a:cxn ang="0">
                  <a:pos x="665" y="55"/>
                </a:cxn>
                <a:cxn ang="0">
                  <a:pos x="709" y="19"/>
                </a:cxn>
                <a:cxn ang="0">
                  <a:pos x="732" y="1"/>
                </a:cxn>
                <a:cxn ang="0">
                  <a:pos x="739" y="1"/>
                </a:cxn>
                <a:cxn ang="0">
                  <a:pos x="763" y="19"/>
                </a:cxn>
                <a:cxn ang="0">
                  <a:pos x="806" y="55"/>
                </a:cxn>
                <a:cxn ang="0">
                  <a:pos x="866" y="105"/>
                </a:cxn>
                <a:cxn ang="0">
                  <a:pos x="939" y="171"/>
                </a:cxn>
                <a:cxn ang="0">
                  <a:pos x="1019" y="251"/>
                </a:cxn>
                <a:cxn ang="0">
                  <a:pos x="1102" y="343"/>
                </a:cxn>
                <a:cxn ang="0">
                  <a:pos x="1187" y="446"/>
                </a:cxn>
                <a:cxn ang="0">
                  <a:pos x="1267" y="560"/>
                </a:cxn>
                <a:cxn ang="0">
                  <a:pos x="1339" y="684"/>
                </a:cxn>
                <a:cxn ang="0">
                  <a:pos x="1400" y="816"/>
                </a:cxn>
                <a:cxn ang="0">
                  <a:pos x="1444" y="954"/>
                </a:cxn>
                <a:cxn ang="0">
                  <a:pos x="1467" y="1099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gray">
            <a:xfrm rot="828207">
              <a:off x="3048" y="2496"/>
              <a:ext cx="1680" cy="942"/>
            </a:xfrm>
            <a:custGeom>
              <a:avLst/>
              <a:gdLst/>
              <a:ahLst/>
              <a:cxnLst>
                <a:cxn ang="0">
                  <a:pos x="1451" y="175"/>
                </a:cxn>
                <a:cxn ang="0">
                  <a:pos x="1572" y="277"/>
                </a:cxn>
                <a:cxn ang="0">
                  <a:pos x="1676" y="395"/>
                </a:cxn>
                <a:cxn ang="0">
                  <a:pos x="1763" y="525"/>
                </a:cxn>
                <a:cxn ang="0">
                  <a:pos x="1835" y="661"/>
                </a:cxn>
                <a:cxn ang="0">
                  <a:pos x="1893" y="798"/>
                </a:cxn>
                <a:cxn ang="0">
                  <a:pos x="1940" y="929"/>
                </a:cxn>
                <a:cxn ang="0">
                  <a:pos x="1975" y="1053"/>
                </a:cxn>
                <a:cxn ang="0">
                  <a:pos x="2000" y="1161"/>
                </a:cxn>
                <a:cxn ang="0">
                  <a:pos x="2017" y="1250"/>
                </a:cxn>
                <a:cxn ang="0">
                  <a:pos x="2026" y="1316"/>
                </a:cxn>
                <a:cxn ang="0">
                  <a:pos x="2030" y="1349"/>
                </a:cxn>
                <a:cxn ang="0">
                  <a:pos x="2027" y="1357"/>
                </a:cxn>
                <a:cxn ang="0">
                  <a:pos x="1998" y="1368"/>
                </a:cxn>
                <a:cxn ang="0">
                  <a:pos x="1941" y="1390"/>
                </a:cxn>
                <a:cxn ang="0">
                  <a:pos x="1861" y="1419"/>
                </a:cxn>
                <a:cxn ang="0">
                  <a:pos x="1762" y="1450"/>
                </a:cxn>
                <a:cxn ang="0">
                  <a:pos x="1647" y="1481"/>
                </a:cxn>
                <a:cxn ang="0">
                  <a:pos x="1517" y="1507"/>
                </a:cxn>
                <a:cxn ang="0">
                  <a:pos x="1377" y="1527"/>
                </a:cxn>
                <a:cxn ang="0">
                  <a:pos x="1231" y="1536"/>
                </a:cxn>
                <a:cxn ang="0">
                  <a:pos x="1082" y="1532"/>
                </a:cxn>
                <a:cxn ang="0">
                  <a:pos x="933" y="1511"/>
                </a:cxn>
                <a:cxn ang="0">
                  <a:pos x="787" y="1469"/>
                </a:cxn>
                <a:cxn ang="0">
                  <a:pos x="647" y="1405"/>
                </a:cxn>
                <a:cxn ang="0">
                  <a:pos x="518" y="1313"/>
                </a:cxn>
                <a:cxn ang="0">
                  <a:pos x="405" y="1202"/>
                </a:cxn>
                <a:cxn ang="0">
                  <a:pos x="311" y="1076"/>
                </a:cxn>
                <a:cxn ang="0">
                  <a:pos x="230" y="944"/>
                </a:cxn>
                <a:cxn ang="0">
                  <a:pos x="166" y="806"/>
                </a:cxn>
                <a:cxn ang="0">
                  <a:pos x="114" y="672"/>
                </a:cxn>
                <a:cxn ang="0">
                  <a:pos x="73" y="542"/>
                </a:cxn>
                <a:cxn ang="0">
                  <a:pos x="44" y="427"/>
                </a:cxn>
                <a:cxn ang="0">
                  <a:pos x="22" y="326"/>
                </a:cxn>
                <a:cxn ang="0">
                  <a:pos x="9" y="249"/>
                </a:cxn>
                <a:cxn ang="0">
                  <a:pos x="3" y="200"/>
                </a:cxn>
                <a:cxn ang="0">
                  <a:pos x="0" y="182"/>
                </a:cxn>
                <a:cxn ang="0">
                  <a:pos x="16" y="175"/>
                </a:cxn>
                <a:cxn ang="0">
                  <a:pos x="58" y="157"/>
                </a:cxn>
                <a:cxn ang="0">
                  <a:pos x="127" y="131"/>
                </a:cxn>
                <a:cxn ang="0">
                  <a:pos x="217" y="102"/>
                </a:cxn>
                <a:cxn ang="0">
                  <a:pos x="325" y="70"/>
                </a:cxn>
                <a:cxn ang="0">
                  <a:pos x="449" y="42"/>
                </a:cxn>
                <a:cxn ang="0">
                  <a:pos x="583" y="17"/>
                </a:cxn>
                <a:cxn ang="0">
                  <a:pos x="726" y="3"/>
                </a:cxn>
                <a:cxn ang="0">
                  <a:pos x="875" y="0"/>
                </a:cxn>
                <a:cxn ang="0">
                  <a:pos x="1024" y="11"/>
                </a:cxn>
                <a:cxn ang="0">
                  <a:pos x="1173" y="43"/>
                </a:cxn>
                <a:cxn ang="0">
                  <a:pos x="1314" y="96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gray">
            <a:xfrm rot="20491972">
              <a:off x="3127" y="692"/>
              <a:ext cx="1767" cy="1052"/>
            </a:xfrm>
            <a:custGeom>
              <a:avLst/>
              <a:gdLst/>
              <a:ahLst/>
              <a:cxnLst>
                <a:cxn ang="0">
                  <a:pos x="716" y="96"/>
                </a:cxn>
                <a:cxn ang="0">
                  <a:pos x="859" y="43"/>
                </a:cxn>
                <a:cxn ang="0">
                  <a:pos x="1008" y="11"/>
                </a:cxn>
                <a:cxn ang="0">
                  <a:pos x="1157" y="0"/>
                </a:cxn>
                <a:cxn ang="0">
                  <a:pos x="1305" y="3"/>
                </a:cxn>
                <a:cxn ang="0">
                  <a:pos x="1448" y="17"/>
                </a:cxn>
                <a:cxn ang="0">
                  <a:pos x="1582" y="42"/>
                </a:cxn>
                <a:cxn ang="0">
                  <a:pos x="1706" y="70"/>
                </a:cxn>
                <a:cxn ang="0">
                  <a:pos x="1814" y="102"/>
                </a:cxn>
                <a:cxn ang="0">
                  <a:pos x="1905" y="131"/>
                </a:cxn>
                <a:cxn ang="0">
                  <a:pos x="1972" y="157"/>
                </a:cxn>
                <a:cxn ang="0">
                  <a:pos x="2016" y="175"/>
                </a:cxn>
                <a:cxn ang="0">
                  <a:pos x="2032" y="182"/>
                </a:cxn>
                <a:cxn ang="0">
                  <a:pos x="2029" y="200"/>
                </a:cxn>
                <a:cxn ang="0">
                  <a:pos x="2021" y="249"/>
                </a:cxn>
                <a:cxn ang="0">
                  <a:pos x="2008" y="327"/>
                </a:cxn>
                <a:cxn ang="0">
                  <a:pos x="1988" y="427"/>
                </a:cxn>
                <a:cxn ang="0">
                  <a:pos x="1957" y="542"/>
                </a:cxn>
                <a:cxn ang="0">
                  <a:pos x="1918" y="672"/>
                </a:cxn>
                <a:cxn ang="0">
                  <a:pos x="1865" y="807"/>
                </a:cxn>
                <a:cxn ang="0">
                  <a:pos x="1801" y="944"/>
                </a:cxn>
                <a:cxn ang="0">
                  <a:pos x="1721" y="1076"/>
                </a:cxn>
                <a:cxn ang="0">
                  <a:pos x="1626" y="1202"/>
                </a:cxn>
                <a:cxn ang="0">
                  <a:pos x="1514" y="1313"/>
                </a:cxn>
                <a:cxn ang="0">
                  <a:pos x="1383" y="1405"/>
                </a:cxn>
                <a:cxn ang="0">
                  <a:pos x="1244" y="1469"/>
                </a:cxn>
                <a:cxn ang="0">
                  <a:pos x="1098" y="1511"/>
                </a:cxn>
                <a:cxn ang="0">
                  <a:pos x="949" y="1532"/>
                </a:cxn>
                <a:cxn ang="0">
                  <a:pos x="801" y="1536"/>
                </a:cxn>
                <a:cxn ang="0">
                  <a:pos x="653" y="1527"/>
                </a:cxn>
                <a:cxn ang="0">
                  <a:pos x="515" y="1507"/>
                </a:cxn>
                <a:cxn ang="0">
                  <a:pos x="385" y="1481"/>
                </a:cxn>
                <a:cxn ang="0">
                  <a:pos x="270" y="1450"/>
                </a:cxn>
                <a:cxn ang="0">
                  <a:pos x="169" y="1419"/>
                </a:cxn>
                <a:cxn ang="0">
                  <a:pos x="90" y="1390"/>
                </a:cxn>
                <a:cxn ang="0">
                  <a:pos x="33" y="1368"/>
                </a:cxn>
                <a:cxn ang="0">
                  <a:pos x="4" y="1357"/>
                </a:cxn>
                <a:cxn ang="0">
                  <a:pos x="0" y="1349"/>
                </a:cxn>
                <a:cxn ang="0">
                  <a:pos x="4" y="1316"/>
                </a:cxn>
                <a:cxn ang="0">
                  <a:pos x="14" y="1250"/>
                </a:cxn>
                <a:cxn ang="0">
                  <a:pos x="32" y="1161"/>
                </a:cxn>
                <a:cxn ang="0">
                  <a:pos x="57" y="1053"/>
                </a:cxn>
                <a:cxn ang="0">
                  <a:pos x="92" y="929"/>
                </a:cxn>
                <a:cxn ang="0">
                  <a:pos x="138" y="798"/>
                </a:cxn>
                <a:cxn ang="0">
                  <a:pos x="197" y="661"/>
                </a:cxn>
                <a:cxn ang="0">
                  <a:pos x="268" y="525"/>
                </a:cxn>
                <a:cxn ang="0">
                  <a:pos x="356" y="395"/>
                </a:cxn>
                <a:cxn ang="0">
                  <a:pos x="459" y="277"/>
                </a:cxn>
                <a:cxn ang="0">
                  <a:pos x="580" y="175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9" name="Text Box 32"/>
            <p:cNvSpPr txBox="1">
              <a:spLocks noChangeArrowheads="1"/>
            </p:cNvSpPr>
            <p:nvPr/>
          </p:nvSpPr>
          <p:spPr bwMode="gray">
            <a:xfrm rot="2468742">
              <a:off x="1194" y="984"/>
              <a:ext cx="1167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Сострадание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0" name="Text Box 33"/>
            <p:cNvSpPr txBox="1">
              <a:spLocks noChangeArrowheads="1"/>
            </p:cNvSpPr>
            <p:nvPr/>
          </p:nvSpPr>
          <p:spPr bwMode="gray">
            <a:xfrm>
              <a:off x="575" y="1845"/>
              <a:ext cx="144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003399"/>
                  </a:solidFill>
                </a:rPr>
                <a:t>Уважение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1" name="Text Box 34"/>
            <p:cNvSpPr txBox="1">
              <a:spLocks noChangeArrowheads="1"/>
            </p:cNvSpPr>
            <p:nvPr/>
          </p:nvSpPr>
          <p:spPr bwMode="gray">
            <a:xfrm rot="21144603">
              <a:off x="3367" y="1972"/>
              <a:ext cx="1845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003399"/>
                  </a:solidFill>
                </a:rPr>
                <a:t>Дружба</a:t>
              </a:r>
              <a:endParaRPr lang="en-US" sz="2000" b="1" dirty="0">
                <a:solidFill>
                  <a:srgbClr val="003399"/>
                </a:solidFill>
              </a:endParaRPr>
            </a:p>
          </p:txBody>
        </p:sp>
        <p:sp>
          <p:nvSpPr>
            <p:cNvPr id="7182" name="Text Box 35"/>
            <p:cNvSpPr txBox="1">
              <a:spLocks noChangeArrowheads="1"/>
            </p:cNvSpPr>
            <p:nvPr/>
          </p:nvSpPr>
          <p:spPr bwMode="gray">
            <a:xfrm rot="19792091">
              <a:off x="902" y="2591"/>
              <a:ext cx="153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Принятие другого таким, какой он есть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3" name="Text Box 36"/>
            <p:cNvSpPr txBox="1">
              <a:spLocks noChangeArrowheads="1"/>
            </p:cNvSpPr>
            <p:nvPr/>
          </p:nvSpPr>
          <p:spPr bwMode="gray">
            <a:xfrm rot="2146458">
              <a:off x="3335" y="2845"/>
              <a:ext cx="111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0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Милосердие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4" name="Text Box 37"/>
            <p:cNvSpPr txBox="1">
              <a:spLocks noChangeArrowheads="1"/>
            </p:cNvSpPr>
            <p:nvPr/>
          </p:nvSpPr>
          <p:spPr bwMode="gray">
            <a:xfrm>
              <a:off x="2332" y="2993"/>
              <a:ext cx="99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Доброта</a:t>
              </a:r>
              <a:endParaRPr lang="en-US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85" name="Oval 15"/>
            <p:cNvSpPr>
              <a:spLocks noChangeArrowheads="1"/>
            </p:cNvSpPr>
            <p:nvPr/>
          </p:nvSpPr>
          <p:spPr bwMode="gray">
            <a:xfrm>
              <a:off x="2015" y="1440"/>
              <a:ext cx="1485" cy="126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Толерантность</a:t>
              </a:r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gray">
          <a:xfrm rot="19476939">
            <a:off x="5111750" y="1862138"/>
            <a:ext cx="236537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gray">
          <a:xfrm rot="5400000">
            <a:off x="3880643" y="1405732"/>
            <a:ext cx="14970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Прощение</a:t>
            </a:r>
            <a:endParaRPr lang="en-US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0" name="Прямоугольник 23"/>
          <p:cNvSpPr>
            <a:spLocks noChangeArrowheads="1"/>
          </p:cNvSpPr>
          <p:nvPr/>
        </p:nvSpPr>
        <p:spPr bwMode="auto">
          <a:xfrm>
            <a:off x="285750" y="214313"/>
            <a:ext cx="3686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Цветок  толерантности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Анимации, анимашки Голуби"/>
          <p:cNvPicPr>
            <a:picLocks noChangeAspect="1" noChangeArrowheads="1" noCrop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857488" y="142852"/>
            <a:ext cx="6181277" cy="413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40606"/>
          <a:stretch>
            <a:fillRect/>
          </a:stretch>
        </p:blipFill>
        <p:spPr bwMode="auto">
          <a:xfrm>
            <a:off x="214282" y="3305192"/>
            <a:ext cx="6286500" cy="355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643050"/>
            <a:ext cx="1428750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429132"/>
            <a:ext cx="21717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42844" y="0"/>
            <a:ext cx="8072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Толерантность – 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это шаг к миру!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Sofiya_Rotaru_-_YA_tyi_on_ona_(Rodina_moya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64370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89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893"/>
          <a:stretch>
            <a:fillRect/>
          </a:stretch>
        </p:blipFill>
        <p:spPr bwMode="auto">
          <a:xfrm>
            <a:off x="214282" y="214290"/>
            <a:ext cx="8515372" cy="664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00694" y="1357298"/>
            <a:ext cx="307183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«…сердце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чистейшей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породы!»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Стихи о рыжей дворняге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7246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928802"/>
            <a:ext cx="8194419" cy="4600581"/>
          </a:xfrm>
          <a:prstGeom prst="rect">
            <a:avLst/>
          </a:prstGeom>
        </p:spPr>
      </p:pic>
      <p:pic>
        <p:nvPicPr>
          <p:cNvPr id="3" name="Рисунок 2" descr="muzhskaya-druzhba-620x4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0042"/>
            <a:ext cx="2895574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867416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хорошо, что все мы разные!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 то жить было бы скучно!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16 ноября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Международный </a:t>
            </a:r>
          </a:p>
          <a:p>
            <a:pPr algn="ctr">
              <a:buFont typeface="Arial" charset="0"/>
              <a:buNone/>
            </a:pPr>
            <a:r>
              <a:rPr lang="ru-RU" sz="6000" dirty="0" smtClean="0">
                <a:solidFill>
                  <a:srgbClr val="C00000"/>
                </a:solidFill>
                <a:latin typeface="Monotype Corsiva" pitchFamily="66" charset="0"/>
              </a:rPr>
              <a:t>День Толерантности</a:t>
            </a:r>
          </a:p>
        </p:txBody>
      </p:sp>
      <p:pic>
        <p:nvPicPr>
          <p:cNvPr id="8" name="Picture 3" descr="D:\WINDOWS\Users\Aida\Рабочий стол\МОЯ лаборатория\ШАБЛОНЫ\Children _irstock\Children _irstock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71876"/>
            <a:ext cx="3240087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891087"/>
            <a:ext cx="3313113" cy="196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908050"/>
            <a:ext cx="87153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/>
            <a:r>
              <a:rPr lang="ru-RU" sz="2000" b="1" dirty="0" err="1">
                <a:solidFill>
                  <a:srgbClr val="C00000"/>
                </a:solidFill>
              </a:rPr>
              <a:t>toleran</a:t>
            </a:r>
            <a:r>
              <a:rPr lang="en-US" sz="2000" b="1" dirty="0" err="1">
                <a:solidFill>
                  <a:srgbClr val="C00000"/>
                </a:solidFill>
              </a:rPr>
              <a:t>cia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3399"/>
                </a:solidFill>
              </a:rPr>
              <a:t>(испанский) – </a:t>
            </a:r>
            <a:r>
              <a:rPr lang="ru-RU" b="1" dirty="0">
                <a:solidFill>
                  <a:srgbClr val="0066CC"/>
                </a:solidFill>
              </a:rPr>
              <a:t>способность признавать отличные от своих собственных идеи или мнения; </a:t>
            </a:r>
          </a:p>
          <a:p>
            <a:pPr lvl="1" eaLnBrk="0" hangingPunct="0"/>
            <a:endParaRPr lang="ru-RU" sz="1200" b="1" dirty="0">
              <a:solidFill>
                <a:srgbClr val="0066CC"/>
              </a:solidFill>
            </a:endParaRPr>
          </a:p>
          <a:p>
            <a:pPr lvl="1" eaLnBrk="0" hangingPunct="0"/>
            <a:r>
              <a:rPr lang="ru-RU" sz="2000" b="1" dirty="0" err="1">
                <a:solidFill>
                  <a:srgbClr val="C00000"/>
                </a:solidFill>
              </a:rPr>
              <a:t>tolerance</a:t>
            </a:r>
            <a:r>
              <a:rPr lang="ru-RU" sz="2000" b="1" dirty="0">
                <a:solidFill>
                  <a:srgbClr val="003399"/>
                </a:solidFill>
              </a:rPr>
              <a:t> (французский) – </a:t>
            </a:r>
            <a:r>
              <a:rPr lang="ru-RU" b="1" dirty="0">
                <a:solidFill>
                  <a:srgbClr val="0066CC"/>
                </a:solidFill>
              </a:rPr>
              <a:t>отношение, при котором допускается, что другие могут думать или действовать иначе, нежели ты сам; </a:t>
            </a:r>
          </a:p>
          <a:p>
            <a:pPr lvl="1" eaLnBrk="0" hangingPunct="0"/>
            <a:endParaRPr lang="ru-RU" sz="1200" b="1" dirty="0">
              <a:solidFill>
                <a:srgbClr val="0066CC"/>
              </a:solidFill>
            </a:endParaRPr>
          </a:p>
          <a:p>
            <a:pPr lvl="1" eaLnBrk="0" hangingPunct="0"/>
            <a:r>
              <a:rPr lang="ru-RU" b="1" dirty="0" err="1">
                <a:solidFill>
                  <a:srgbClr val="C00000"/>
                </a:solidFill>
              </a:rPr>
              <a:t>tolerance</a:t>
            </a:r>
            <a:r>
              <a:rPr lang="ru-RU" b="1" dirty="0">
                <a:solidFill>
                  <a:srgbClr val="003399"/>
                </a:solidFill>
              </a:rPr>
              <a:t> (английский) – </a:t>
            </a:r>
            <a:r>
              <a:rPr lang="ru-RU" b="1" dirty="0">
                <a:solidFill>
                  <a:srgbClr val="0066CC"/>
                </a:solidFill>
              </a:rPr>
              <a:t>готовность быть терпимым, снисходительным;</a:t>
            </a:r>
          </a:p>
          <a:p>
            <a:pPr lvl="1" eaLnBrk="0" hangingPunct="0"/>
            <a:endParaRPr lang="ru-RU" b="1" dirty="0">
              <a:solidFill>
                <a:srgbClr val="0066CC"/>
              </a:solidFill>
            </a:endParaRPr>
          </a:p>
          <a:p>
            <a:pPr lvl="1" eaLnBrk="0" hangingPunct="0"/>
            <a:r>
              <a:rPr lang="ru-RU" b="1" dirty="0" err="1">
                <a:solidFill>
                  <a:schemeClr val="accent2"/>
                </a:solidFill>
              </a:rPr>
              <a:t>kuan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rong</a:t>
            </a:r>
            <a:r>
              <a:rPr lang="ru-RU" dirty="0">
                <a:solidFill>
                  <a:srgbClr val="800000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(китайский) – </a:t>
            </a:r>
            <a:r>
              <a:rPr lang="ru-RU" b="1" dirty="0">
                <a:solidFill>
                  <a:srgbClr val="0066CC"/>
                </a:solidFill>
              </a:rPr>
              <a:t>позволять, принимать, быть по отношению к другим великодушным;</a:t>
            </a:r>
          </a:p>
          <a:p>
            <a:pPr lvl="1" eaLnBrk="0" hangingPunct="0"/>
            <a:endParaRPr lang="ru-RU" b="1" dirty="0">
              <a:solidFill>
                <a:srgbClr val="0066CC"/>
              </a:solidFill>
            </a:endParaRPr>
          </a:p>
          <a:p>
            <a:pPr lvl="1" eaLnBrk="0" hangingPunct="0"/>
            <a:r>
              <a:rPr lang="ru-RU" b="1" dirty="0" err="1">
                <a:solidFill>
                  <a:schemeClr val="accent2"/>
                </a:solidFill>
              </a:rPr>
              <a:t>tasamul</a:t>
            </a:r>
            <a:r>
              <a:rPr lang="ru-RU" b="1" dirty="0">
                <a:solidFill>
                  <a:schemeClr val="accent2"/>
                </a:solidFill>
              </a:rPr>
              <a:t>’</a:t>
            </a:r>
            <a:r>
              <a:rPr lang="ru-RU" dirty="0"/>
              <a:t> </a:t>
            </a:r>
            <a:r>
              <a:rPr lang="ru-RU" b="1" dirty="0">
                <a:solidFill>
                  <a:srgbClr val="003399"/>
                </a:solidFill>
              </a:rPr>
              <a:t> (арабский) – </a:t>
            </a:r>
            <a:r>
              <a:rPr lang="ru-RU" b="1" dirty="0">
                <a:solidFill>
                  <a:srgbClr val="0066CC"/>
                </a:solidFill>
              </a:rPr>
              <a:t>прощение, снисходительность, мягкость, милосердие, сострадание, благосклонность, терпение, расположенность к другим;</a:t>
            </a:r>
          </a:p>
          <a:p>
            <a:pPr lvl="1" eaLnBrk="0" hangingPunct="0"/>
            <a:endParaRPr lang="ru-RU" b="1" dirty="0">
              <a:solidFill>
                <a:srgbClr val="0066CC"/>
              </a:solidFill>
            </a:endParaRPr>
          </a:p>
          <a:p>
            <a:pPr lvl="1" eaLnBrk="0" hangingPunct="0"/>
            <a:endParaRPr lang="ru-RU" sz="1200" b="1" dirty="0">
              <a:solidFill>
                <a:srgbClr val="003399"/>
              </a:solidFill>
            </a:endParaRPr>
          </a:p>
          <a:p>
            <a:pPr lvl="1" eaLnBrk="0" hangingPunct="0"/>
            <a:endParaRPr lang="ru-RU" sz="1200" b="1" dirty="0">
              <a:solidFill>
                <a:srgbClr val="003399"/>
              </a:solidFill>
            </a:endParaRPr>
          </a:p>
        </p:txBody>
      </p:sp>
      <p:sp>
        <p:nvSpPr>
          <p:cNvPr id="6148" name="Прямоугольник 4"/>
          <p:cNvSpPr>
            <a:spLocks noChangeArrowheads="1"/>
          </p:cNvSpPr>
          <p:nvPr/>
        </p:nvSpPr>
        <p:spPr bwMode="auto">
          <a:xfrm>
            <a:off x="1547813" y="357188"/>
            <a:ext cx="707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</a:rPr>
              <a:t>Толерантность на разных языка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676333" cy="621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2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857760"/>
            <a:ext cx="1857388" cy="1473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chool2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571480"/>
            <a:ext cx="142875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9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285860"/>
            <a:ext cx="5118122" cy="319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7" descr="16 07 08 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357430"/>
            <a:ext cx="5238787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0"/>
            <a:ext cx="7572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aramond" pitchFamily="18" charset="0"/>
              </a:rPr>
              <a:t>Современный человек – это человек, который с уважением относится к людям. </a:t>
            </a:r>
            <a:br>
              <a:rPr lang="ru-RU" sz="2800" b="1" i="1" dirty="0" smtClean="0">
                <a:solidFill>
                  <a:srgbClr val="C00000"/>
                </a:solidFill>
                <a:latin typeface="Garamond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Garamond" pitchFamily="18" charset="0"/>
              </a:rPr>
              <a:t>Каждый из нас неповторим и значим.</a:t>
            </a:r>
            <a:endParaRPr lang="ru-RU" sz="2800" b="1" i="1" dirty="0">
              <a:solidFill>
                <a:srgbClr val="C0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572140"/>
            <a:ext cx="1008063" cy="1008063"/>
          </a:xfrm>
          <a:prstGeom prst="rect">
            <a:avLst/>
          </a:prstGeom>
          <a:noFill/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15992">
            <a:off x="3929784" y="1786652"/>
            <a:ext cx="1008063" cy="1008062"/>
          </a:xfrm>
          <a:prstGeom prst="rect">
            <a:avLst/>
          </a:prstGeom>
          <a:noFill/>
        </p:spPr>
      </p:pic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684271" y="2657356"/>
            <a:ext cx="1341438" cy="1698625"/>
          </a:xfrm>
          <a:prstGeom prst="rect">
            <a:avLst/>
          </a:prstGeom>
          <a:noFill/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143116"/>
            <a:ext cx="1955800" cy="2087563"/>
          </a:xfrm>
          <a:prstGeom prst="rect">
            <a:avLst/>
          </a:prstGeom>
          <a:noFill/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5" cstate="print"/>
          <a:srcRect b="14920"/>
          <a:stretch>
            <a:fillRect/>
          </a:stretch>
        </p:blipFill>
        <p:spPr bwMode="auto">
          <a:xfrm rot="-1167255">
            <a:off x="2501397" y="2276057"/>
            <a:ext cx="2162175" cy="2951162"/>
          </a:xfrm>
          <a:prstGeom prst="rect">
            <a:avLst/>
          </a:prstGeom>
          <a:noFill/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6" cstate="print"/>
          <a:srcRect b="15352"/>
          <a:stretch>
            <a:fillRect/>
          </a:stretch>
        </p:blipFill>
        <p:spPr bwMode="auto">
          <a:xfrm rot="-1167255">
            <a:off x="3968050" y="4415813"/>
            <a:ext cx="1644650" cy="2232025"/>
          </a:xfrm>
          <a:prstGeom prst="rect">
            <a:avLst/>
          </a:prstGeom>
          <a:noFill/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7" cstate="print"/>
          <a:srcRect b="12643"/>
          <a:stretch>
            <a:fillRect/>
          </a:stretch>
        </p:blipFill>
        <p:spPr bwMode="auto">
          <a:xfrm rot="1368888" flipH="1">
            <a:off x="4737206" y="4028484"/>
            <a:ext cx="1714500" cy="2303462"/>
          </a:xfrm>
          <a:prstGeom prst="rect">
            <a:avLst/>
          </a:prstGeom>
          <a:noFill/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8" cstate="print"/>
          <a:srcRect b="12990"/>
          <a:stretch>
            <a:fillRect/>
          </a:stretch>
        </p:blipFill>
        <p:spPr bwMode="auto">
          <a:xfrm rot="1491115">
            <a:off x="6398012" y="2646380"/>
            <a:ext cx="2476500" cy="3455988"/>
          </a:xfrm>
          <a:prstGeom prst="rect">
            <a:avLst/>
          </a:prstGeom>
          <a:noFill/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9" cstate="print"/>
          <a:srcRect b="7747"/>
          <a:stretch>
            <a:fillRect/>
          </a:stretch>
        </p:blipFill>
        <p:spPr bwMode="auto">
          <a:xfrm rot="538294">
            <a:off x="5853206" y="4444899"/>
            <a:ext cx="1265237" cy="1871662"/>
          </a:xfrm>
          <a:prstGeom prst="rect">
            <a:avLst/>
          </a:prstGeom>
          <a:noFill/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1071538" y="285728"/>
            <a:ext cx="7032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282" y="1500174"/>
            <a:ext cx="3656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Ну – </a:t>
            </a:r>
            <a:r>
              <a:rPr lang="ru-RU" dirty="0" err="1" smtClean="0"/>
              <a:t>ка</a:t>
            </a:r>
            <a:r>
              <a:rPr lang="ru-RU" dirty="0" smtClean="0"/>
              <a:t>, дружно встали вместе,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Повернулися</a:t>
            </a:r>
            <a:r>
              <a:rPr lang="ru-RU" dirty="0" smtClean="0"/>
              <a:t> на месте,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Громко хлопнули три раза,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Подмигнули правым глазом,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Левой топнули ногой!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потом ещё другой!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Закричали все «Ура!»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теперь и сесть пора.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4000504"/>
            <a:ext cx="40640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F:\9 мая 2008\DVC00040.JPG"/>
          <p:cNvPicPr>
            <a:picLocks noChangeAspect="1" noChangeArrowheads="1"/>
          </p:cNvPicPr>
          <p:nvPr/>
        </p:nvPicPr>
        <p:blipFill>
          <a:blip r:embed="rId4" cstate="print"/>
          <a:srcRect l="36816" r="24512" b="13672"/>
          <a:stretch>
            <a:fillRect/>
          </a:stretch>
        </p:blipFill>
        <p:spPr bwMode="auto">
          <a:xfrm>
            <a:off x="571472" y="1214422"/>
            <a:ext cx="3143272" cy="5262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inva-portal.3dn.ru/_nw/6/s71629.jpg"/>
          <p:cNvPicPr>
            <a:picLocks noChangeAspect="1" noChangeArrowheads="1"/>
          </p:cNvPicPr>
          <p:nvPr/>
        </p:nvPicPr>
        <p:blipFill>
          <a:blip r:embed="rId5" cstate="print"/>
          <a:srcRect b="9999"/>
          <a:stretch>
            <a:fillRect/>
          </a:stretch>
        </p:blipFill>
        <p:spPr bwMode="auto">
          <a:xfrm>
            <a:off x="4214810" y="1357298"/>
            <a:ext cx="38100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357166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Толерантны ли вы?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993</TotalTime>
  <Words>178</Words>
  <Application>Microsoft Office PowerPoint</Application>
  <PresentationFormat>Экран (4:3)</PresentationFormat>
  <Paragraphs>38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16 ноября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МБОУ Буланихинская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Валентиновна</dc:creator>
  <cp:lastModifiedBy>Наталья Ивановна</cp:lastModifiedBy>
  <cp:revision>63</cp:revision>
  <dcterms:created xsi:type="dcterms:W3CDTF">2012-11-20T03:13:50Z</dcterms:created>
  <dcterms:modified xsi:type="dcterms:W3CDTF">2012-11-30T03:30:39Z</dcterms:modified>
</cp:coreProperties>
</file>