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  <a:srgbClr val="0067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1" autoAdjust="0"/>
  </p:normalViewPr>
  <p:slideViewPr>
    <p:cSldViewPr>
      <p:cViewPr varScale="1">
        <p:scale>
          <a:sx n="58" d="100"/>
          <a:sy n="58" d="100"/>
        </p:scale>
        <p:origin x="-9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52131-7628-443C-A509-EFB5D052D16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E1F8-5C09-4117-8DCC-337F8B400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67B4"/>
                </a:solidFill>
              </a:rPr>
              <a:t>Муниципальное бюджетное  общеобразовательное учреждение</a:t>
            </a:r>
            <a:r>
              <a:rPr lang="ru-RU" sz="2200" dirty="0">
                <a:solidFill>
                  <a:srgbClr val="0067B4"/>
                </a:solidFill>
              </a:rPr>
              <a:t/>
            </a:r>
            <a:br>
              <a:rPr lang="ru-RU" sz="2200" dirty="0">
                <a:solidFill>
                  <a:srgbClr val="0067B4"/>
                </a:solidFill>
              </a:rPr>
            </a:br>
            <a:r>
              <a:rPr lang="ru-RU" sz="2200" b="1" dirty="0">
                <a:solidFill>
                  <a:srgbClr val="0067B4"/>
                </a:solidFill>
              </a:rPr>
              <a:t>«Средняя общеобразовательная школа №7»</a:t>
            </a:r>
            <a:r>
              <a:rPr lang="ru-RU" dirty="0">
                <a:solidFill>
                  <a:srgbClr val="0067B4"/>
                </a:solidFill>
              </a:rPr>
              <a:t/>
            </a:r>
            <a:br>
              <a:rPr lang="ru-RU" dirty="0">
                <a:solidFill>
                  <a:srgbClr val="0067B4"/>
                </a:solidFill>
              </a:rPr>
            </a:br>
            <a:endParaRPr lang="ru-RU" dirty="0">
              <a:solidFill>
                <a:srgbClr val="0067B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352928" cy="475252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Урок математики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4 класс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УМК «Школа 2000» Л.Г. </a:t>
            </a:r>
            <a:r>
              <a:rPr lang="ru-RU" sz="4000" b="1" dirty="0" err="1">
                <a:solidFill>
                  <a:srgbClr val="FF0000"/>
                </a:solidFill>
              </a:rPr>
              <a:t>Петерсон</a:t>
            </a:r>
            <a:r>
              <a:rPr lang="ru-RU" sz="4000" b="1" dirty="0">
                <a:solidFill>
                  <a:srgbClr val="FF0000"/>
                </a:solidFill>
              </a:rPr>
              <a:t>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Тема: Сравнение долей</a:t>
            </a:r>
            <a:r>
              <a:rPr lang="ru-RU" sz="4000" b="1" dirty="0" smtClean="0">
                <a:solidFill>
                  <a:srgbClr val="FF0000"/>
                </a:solidFill>
              </a:rPr>
              <a:t>.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0067B4"/>
                </a:solidFill>
              </a:rPr>
              <a:t>Учитель начальных классов:</a:t>
            </a:r>
            <a:endParaRPr lang="ru-RU" dirty="0">
              <a:solidFill>
                <a:srgbClr val="0067B4"/>
              </a:solidFill>
            </a:endParaRPr>
          </a:p>
          <a:p>
            <a:r>
              <a:rPr lang="ru-RU" b="1" dirty="0">
                <a:solidFill>
                  <a:srgbClr val="0067B4"/>
                </a:solidFill>
              </a:rPr>
              <a:t>Кузнецова Т.Н.</a:t>
            </a:r>
            <a:endParaRPr lang="ru-RU" dirty="0">
              <a:solidFill>
                <a:srgbClr val="0067B4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Физкультминутка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>
                <a:solidFill>
                  <a:srgbClr val="00518E"/>
                </a:solidFill>
              </a:rPr>
              <a:t>Раз, два, три, четыре, пять.</a:t>
            </a:r>
          </a:p>
          <a:p>
            <a:pPr>
              <a:buNone/>
            </a:pPr>
            <a:r>
              <a:rPr lang="ru-RU" sz="4000" b="1" dirty="0">
                <a:solidFill>
                  <a:srgbClr val="00518E"/>
                </a:solidFill>
              </a:rPr>
              <a:t>Все мы делаем зарядку,</a:t>
            </a:r>
          </a:p>
          <a:p>
            <a:pPr>
              <a:buNone/>
            </a:pPr>
            <a:r>
              <a:rPr lang="ru-RU" sz="4000" b="1" dirty="0">
                <a:solidFill>
                  <a:srgbClr val="00518E"/>
                </a:solidFill>
              </a:rPr>
              <a:t>Надо нам присесть и встать.</a:t>
            </a:r>
          </a:p>
          <a:p>
            <a:pPr>
              <a:buNone/>
            </a:pPr>
            <a:r>
              <a:rPr lang="ru-RU" sz="4000" b="1" dirty="0">
                <a:solidFill>
                  <a:srgbClr val="00518E"/>
                </a:solidFill>
              </a:rPr>
              <a:t>Руки развести пошире,  </a:t>
            </a:r>
          </a:p>
          <a:p>
            <a:pPr>
              <a:buNone/>
            </a:pPr>
            <a:r>
              <a:rPr lang="ru-RU" sz="4000" b="1" dirty="0">
                <a:solidFill>
                  <a:srgbClr val="00518E"/>
                </a:solidFill>
              </a:rPr>
              <a:t> Раз, два, три, четыре, пять.</a:t>
            </a:r>
          </a:p>
          <a:p>
            <a:pPr>
              <a:buNone/>
            </a:pPr>
            <a:r>
              <a:rPr lang="ru-RU" sz="4000" b="1" dirty="0">
                <a:solidFill>
                  <a:srgbClr val="00518E"/>
                </a:solidFill>
              </a:rPr>
              <a:t>Наклониться _ три, четыре,</a:t>
            </a:r>
          </a:p>
          <a:p>
            <a:pPr>
              <a:buNone/>
            </a:pPr>
            <a:r>
              <a:rPr lang="ru-RU" sz="4000" b="1" dirty="0">
                <a:solidFill>
                  <a:srgbClr val="00518E"/>
                </a:solidFill>
              </a:rPr>
              <a:t>А потом присесть и встать.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0882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Проверка: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518E"/>
                </a:solidFill>
              </a:rPr>
              <a:t>   а)</a:t>
            </a:r>
            <a:r>
              <a:rPr lang="ru-RU" dirty="0" smtClean="0"/>
              <a:t>        </a:t>
            </a:r>
            <a:r>
              <a:rPr lang="ru-RU" b="1" dirty="0" smtClean="0">
                <a:solidFill>
                  <a:srgbClr val="00518E"/>
                </a:solidFill>
              </a:rPr>
              <a:t>1       1        1      1       1      1</a:t>
            </a:r>
            <a:r>
              <a:rPr lang="ru-RU" dirty="0" smtClean="0">
                <a:solidFill>
                  <a:srgbClr val="00518E"/>
                </a:solidFill>
              </a:rPr>
              <a:t/>
            </a:r>
            <a:br>
              <a:rPr lang="ru-RU" dirty="0" smtClean="0">
                <a:solidFill>
                  <a:srgbClr val="00518E"/>
                </a:solidFill>
              </a:rPr>
            </a:br>
            <a:r>
              <a:rPr lang="ru-RU" dirty="0" smtClean="0">
                <a:solidFill>
                  <a:srgbClr val="00518E"/>
                </a:solidFill>
              </a:rPr>
              <a:t>              </a:t>
            </a:r>
            <a:r>
              <a:rPr lang="ru-RU" b="1" dirty="0" smtClean="0">
                <a:solidFill>
                  <a:srgbClr val="00518E"/>
                </a:solidFill>
              </a:rPr>
              <a:t>15     12     10     7       5      3       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564904"/>
            <a:ext cx="8229600" cy="3733875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Расположи доли в порядке убывания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518E"/>
                </a:solidFill>
              </a:rPr>
              <a:t>б</a:t>
            </a:r>
            <a:r>
              <a:rPr lang="ru-RU" b="1" dirty="0" smtClean="0">
                <a:solidFill>
                  <a:srgbClr val="00518E"/>
                </a:solidFill>
              </a:rPr>
              <a:t>)           </a:t>
            </a:r>
            <a:r>
              <a:rPr lang="ru-RU" sz="4000" b="1" dirty="0" smtClean="0">
                <a:solidFill>
                  <a:srgbClr val="00518E"/>
                </a:solidFill>
              </a:rPr>
              <a:t>1         1         1      1       1       1</a:t>
            </a:r>
          </a:p>
          <a:p>
            <a:pPr>
              <a:buNone/>
            </a:pPr>
            <a:r>
              <a:rPr lang="ru-RU" sz="4000" b="1" dirty="0">
                <a:solidFill>
                  <a:srgbClr val="00518E"/>
                </a:solidFill>
              </a:rPr>
              <a:t> </a:t>
            </a:r>
            <a:r>
              <a:rPr lang="ru-RU" sz="4000" b="1" dirty="0" smtClean="0">
                <a:solidFill>
                  <a:srgbClr val="00518E"/>
                </a:solidFill>
              </a:rPr>
              <a:t>           2         3         4      8        9     16</a:t>
            </a:r>
            <a:endParaRPr lang="ru-RU" sz="4000" b="1" dirty="0">
              <a:solidFill>
                <a:srgbClr val="00518E"/>
              </a:solidFill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2051720" y="1844824"/>
            <a:ext cx="648072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 flipV="1">
            <a:off x="3059832" y="1844824"/>
            <a:ext cx="648072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9552" y="3068960"/>
            <a:ext cx="8229600" cy="3085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Минус 10"/>
          <p:cNvSpPr/>
          <p:nvPr/>
        </p:nvSpPr>
        <p:spPr>
          <a:xfrm>
            <a:off x="4211960" y="1844824"/>
            <a:ext cx="648072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>
            <a:off x="5148064" y="1844824"/>
            <a:ext cx="648072" cy="1356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7164288" y="1844824"/>
            <a:ext cx="648072" cy="1356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6300192" y="1844824"/>
            <a:ext cx="648072" cy="1356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 flipV="1">
            <a:off x="1835696" y="3717032"/>
            <a:ext cx="720080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 flipV="1">
            <a:off x="3131840" y="3717032"/>
            <a:ext cx="720080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 flipV="1">
            <a:off x="4427984" y="3717032"/>
            <a:ext cx="720080" cy="1356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 flipV="1">
            <a:off x="5364088" y="3717032"/>
            <a:ext cx="720080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 flipV="1">
            <a:off x="6444208" y="3717032"/>
            <a:ext cx="720080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 flipV="1">
            <a:off x="7524328" y="3717032"/>
            <a:ext cx="720080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3529" y="0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Расположи доли в порядке возрастания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Отметьте </a:t>
            </a:r>
            <a:r>
              <a:rPr lang="ru-RU" b="1" dirty="0">
                <a:solidFill>
                  <a:srgbClr val="FF0000"/>
                </a:solidFill>
              </a:rPr>
              <a:t>на числовом луче доли </a:t>
            </a:r>
          </a:p>
        </p:txBody>
      </p:sp>
      <p:pic>
        <p:nvPicPr>
          <p:cNvPr id="25603" name="Picture 3" descr="C:\Users\Nfnmzyf\Desktop\луч 2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8280920" cy="1440160"/>
          </a:xfrm>
          <a:prstGeom prst="rect">
            <a:avLst/>
          </a:prstGeom>
          <a:noFill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241250"/>
            <a:ext cx="1296144" cy="1517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255892"/>
            <a:ext cx="720080" cy="141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293096"/>
            <a:ext cx="1255953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8564 L -0.0158 -0.36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-0.10642 -0.360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18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1042 L -0.01354 -0.34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Отметьте на числовом луче доли </a:t>
            </a:r>
            <a:endParaRPr lang="ru-RU" dirty="0"/>
          </a:p>
        </p:txBody>
      </p:sp>
      <p:pic>
        <p:nvPicPr>
          <p:cNvPr id="26626" name="Picture 2" descr="C:\Users\Nfnmzyf\Desktop\луч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9144000" cy="1656183"/>
          </a:xfrm>
          <a:prstGeom prst="rect">
            <a:avLst/>
          </a:prstGeom>
          <a:noFill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547" y="4293096"/>
            <a:ext cx="69607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4293096"/>
            <a:ext cx="96457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55808" y="4365104"/>
            <a:ext cx="8762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01441 -0.27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-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684 -0.27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18055 -0.299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15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859216" cy="1972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solidFill>
                  <a:srgbClr val="00518E"/>
                </a:solidFill>
              </a:rPr>
              <a:t>а)16:4=4(от.) Таня подарила подругам</a:t>
            </a:r>
          </a:p>
          <a:p>
            <a:pPr>
              <a:buNone/>
            </a:pPr>
            <a:r>
              <a:rPr lang="ru-RU" sz="3600" b="1" dirty="0">
                <a:solidFill>
                  <a:srgbClr val="00518E"/>
                </a:solidFill>
              </a:rPr>
              <a:t>Ответ: 4 открытки.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3528" y="3573016"/>
            <a:ext cx="8363272" cy="25531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solidFill>
                  <a:srgbClr val="00518E"/>
                </a:solidFill>
              </a:rPr>
              <a:t>б</a:t>
            </a:r>
            <a:r>
              <a:rPr lang="ru-RU" sz="3600" b="1" dirty="0" smtClean="0">
                <a:solidFill>
                  <a:srgbClr val="00518E"/>
                </a:solidFill>
              </a:rPr>
              <a:t>)     6х3=18 </a:t>
            </a:r>
            <a:r>
              <a:rPr lang="ru-RU" sz="3600" b="1" dirty="0">
                <a:solidFill>
                  <a:srgbClr val="00518E"/>
                </a:solidFill>
              </a:rPr>
              <a:t>(м) ткани было.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518E"/>
                </a:solidFill>
              </a:rPr>
              <a:t>         Ответ</a:t>
            </a:r>
            <a:r>
              <a:rPr lang="ru-RU" sz="3600" b="1" dirty="0">
                <a:solidFill>
                  <a:srgbClr val="00518E"/>
                </a:solidFill>
              </a:rPr>
              <a:t>: 18 метров</a:t>
            </a:r>
          </a:p>
          <a:p>
            <a:endParaRPr lang="ru-RU" sz="36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Рефлексия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g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1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91680" y="1556793"/>
            <a:ext cx="7452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Я работал на </a:t>
            </a:r>
            <a:r>
              <a:rPr lang="ru-RU" sz="32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уроке с желанием.</a:t>
            </a:r>
            <a:endParaRPr lang="ru-RU" sz="3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Мне было интересно.</a:t>
            </a:r>
            <a:endParaRPr lang="ru-RU" sz="3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Я хорошо понял тему урока.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img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29000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691680" y="3284984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Я работал на уроке с желанием, но чувствовал себя не очень уверенно.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Я не до конца понял тему урока.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img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229200"/>
            <a:ext cx="108012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691680" y="5085184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Я работал на уроке без желания, боялся отвечать и выполнять работу.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Я не понял тему урока.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Домашнее задание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>
                <a:solidFill>
                  <a:srgbClr val="00518E"/>
                </a:solidFill>
              </a:rPr>
              <a:t>Урок </a:t>
            </a:r>
            <a:r>
              <a:rPr lang="ru-RU" sz="5400" b="1" dirty="0" smtClean="0">
                <a:solidFill>
                  <a:srgbClr val="00518E"/>
                </a:solidFill>
              </a:rPr>
              <a:t>22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518E"/>
                </a:solidFill>
              </a:rPr>
              <a:t>№ 7,14,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518E"/>
                </a:solidFill>
              </a:rPr>
              <a:t>№ 16* по желанию </a:t>
            </a:r>
            <a:endParaRPr lang="ru-RU" sz="5400" b="1" dirty="0">
              <a:solidFill>
                <a:srgbClr val="00518E"/>
              </a:solidFill>
            </a:endParaRPr>
          </a:p>
          <a:p>
            <a:pPr algn="ctr"/>
            <a:endParaRPr lang="ru-RU" sz="5400" b="1" dirty="0">
              <a:solidFill>
                <a:srgbClr val="00518E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586551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Цели</a:t>
            </a:r>
            <a:r>
              <a:rPr lang="ru-RU" dirty="0"/>
              <a:t>: </a:t>
            </a:r>
            <a:r>
              <a:rPr lang="ru-RU" dirty="0">
                <a:solidFill>
                  <a:srgbClr val="0067B4"/>
                </a:solidFill>
              </a:rPr>
              <a:t>учить сравнивать доли с и записывать решение в форме неравенства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0067B4"/>
                </a:solidFill>
              </a:rPr>
              <a:t>совершенствовать навык чтения, записи и сравнения долей;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0067B4"/>
                </a:solidFill>
              </a:rPr>
              <a:t>развивать математическую речь; мышление, внимание, </a:t>
            </a:r>
            <a:r>
              <a:rPr lang="ru-RU" dirty="0" smtClean="0">
                <a:solidFill>
                  <a:srgbClr val="0067B4"/>
                </a:solidFill>
              </a:rPr>
              <a:t>умение</a:t>
            </a:r>
            <a:endParaRPr lang="en-US" dirty="0" smtClean="0">
              <a:solidFill>
                <a:srgbClr val="0067B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67B4"/>
                </a:solidFill>
              </a:rPr>
              <a:t>анализировать</a:t>
            </a:r>
            <a:r>
              <a:rPr lang="ru-RU" dirty="0">
                <a:solidFill>
                  <a:srgbClr val="0067B4"/>
                </a:solidFill>
              </a:rPr>
              <a:t>, способность находить выход из проблемной ситуации;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0067B4"/>
                </a:solidFill>
              </a:rPr>
              <a:t>воспитывать целеустремленность, уважение к одноклассникам.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Планируемые результаты: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Предметные</a:t>
            </a:r>
            <a:r>
              <a:rPr lang="ru-RU" dirty="0"/>
              <a:t>: </a:t>
            </a:r>
            <a:r>
              <a:rPr lang="ru-RU" dirty="0">
                <a:solidFill>
                  <a:srgbClr val="0067B4"/>
                </a:solidFill>
              </a:rPr>
              <a:t>научится сравнивать доли и записывать решение в виде неравенства и упорядочивать доли в заданном порядке  </a:t>
            </a:r>
          </a:p>
          <a:p>
            <a:pPr>
              <a:buNone/>
            </a:pPr>
            <a:r>
              <a:rPr lang="ru-RU" dirty="0">
                <a:solidFill>
                  <a:srgbClr val="0067B4"/>
                </a:solidFill>
              </a:rPr>
              <a:t>Получит возможность анализировать и осмысливать текст </a:t>
            </a:r>
            <a:r>
              <a:rPr lang="ru-RU" dirty="0" smtClean="0">
                <a:solidFill>
                  <a:srgbClr val="0067B4"/>
                </a:solidFill>
              </a:rPr>
              <a:t>задачи, переформулировать </a:t>
            </a:r>
            <a:r>
              <a:rPr lang="ru-RU" dirty="0">
                <a:solidFill>
                  <a:srgbClr val="0067B4"/>
                </a:solidFill>
              </a:rPr>
              <a:t>условие, извлекать необходимую информацию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Личностные:</a:t>
            </a:r>
            <a:r>
              <a:rPr lang="ru-RU" dirty="0"/>
              <a:t> </a:t>
            </a:r>
            <a:r>
              <a:rPr lang="ru-RU" dirty="0">
                <a:solidFill>
                  <a:srgbClr val="0067B4"/>
                </a:solidFill>
              </a:rPr>
              <a:t>Ответственно относиться к учению; грамотно излагать свои мысли в устной и письменной речи.</a:t>
            </a:r>
          </a:p>
          <a:p>
            <a:pPr>
              <a:buNone/>
            </a:pPr>
            <a:r>
              <a:rPr lang="ru-RU" dirty="0" err="1">
                <a:solidFill>
                  <a:srgbClr val="FF0000"/>
                </a:solidFill>
              </a:rPr>
              <a:t>Метапредметные</a:t>
            </a:r>
            <a:r>
              <a:rPr lang="ru-RU" dirty="0"/>
              <a:t>: </a:t>
            </a:r>
            <a:r>
              <a:rPr lang="ru-RU" dirty="0">
                <a:solidFill>
                  <a:srgbClr val="0067B4"/>
                </a:solidFill>
              </a:rPr>
              <a:t>осуществление контроля своей деятельности </a:t>
            </a:r>
            <a:r>
              <a:rPr lang="ru-RU" dirty="0" smtClean="0">
                <a:solidFill>
                  <a:srgbClr val="0067B4"/>
                </a:solidFill>
              </a:rPr>
              <a:t>в</a:t>
            </a:r>
            <a:r>
              <a:rPr lang="en-US" dirty="0" smtClean="0">
                <a:solidFill>
                  <a:srgbClr val="0067B4"/>
                </a:solidFill>
              </a:rPr>
              <a:t> </a:t>
            </a:r>
            <a:r>
              <a:rPr lang="ru-RU" dirty="0" smtClean="0">
                <a:solidFill>
                  <a:srgbClr val="0067B4"/>
                </a:solidFill>
              </a:rPr>
              <a:t>процессе </a:t>
            </a:r>
            <a:r>
              <a:rPr lang="ru-RU" dirty="0">
                <a:solidFill>
                  <a:srgbClr val="0067B4"/>
                </a:solidFill>
              </a:rPr>
              <a:t>достижения результата.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Тип урока</a:t>
            </a:r>
            <a:r>
              <a:rPr lang="ru-RU" dirty="0"/>
              <a:t>: </a:t>
            </a:r>
            <a:r>
              <a:rPr lang="ru-RU" dirty="0">
                <a:solidFill>
                  <a:srgbClr val="0067B4"/>
                </a:solidFill>
              </a:rPr>
              <a:t>урок «открытия»  нового знания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ru-RU" dirty="0" smtClean="0"/>
              <a:t>    </a:t>
            </a:r>
            <a:r>
              <a:rPr lang="ru-RU" sz="3600" b="1" dirty="0" smtClean="0">
                <a:solidFill>
                  <a:srgbClr val="FF0000"/>
                </a:solidFill>
              </a:rPr>
              <a:t>Начинается </a:t>
            </a:r>
            <a:r>
              <a:rPr lang="ru-RU" sz="3600" b="1" dirty="0">
                <a:solidFill>
                  <a:srgbClr val="FF0000"/>
                </a:solidFill>
              </a:rPr>
              <a:t>урок.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Он пойдёт ребятам впрок.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Постараемся всё понять,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Будем думать, </a:t>
            </a:r>
            <a:r>
              <a:rPr lang="ru-RU" sz="3600" b="1" dirty="0" smtClean="0">
                <a:solidFill>
                  <a:srgbClr val="FF0000"/>
                </a:solidFill>
              </a:rPr>
              <a:t>рассуждать!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941169"/>
            <a:ext cx="77724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-Найди изображение долей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-Назови каждую долю?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8964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Минус 9"/>
          <p:cNvSpPr/>
          <p:nvPr/>
        </p:nvSpPr>
        <p:spPr>
          <a:xfrm>
            <a:off x="395536" y="980728"/>
            <a:ext cx="914400" cy="360040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4283968" y="980728"/>
            <a:ext cx="914400" cy="360040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>
            <a:off x="7524328" y="980728"/>
            <a:ext cx="914400" cy="360040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476672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Arial Black" pitchFamily="34" charset="0"/>
              </a:rPr>
              <a:t>1                     1                 1                    4                     2                 3 </a:t>
            </a:r>
            <a:br>
              <a:rPr lang="ru-RU" sz="4000" b="1" dirty="0" smtClean="0">
                <a:solidFill>
                  <a:srgbClr val="0070C0"/>
                </a:solidFill>
                <a:latin typeface="Arial Black" pitchFamily="34" charset="0"/>
              </a:rPr>
            </a:br>
            <a:endParaRPr lang="ru-RU" sz="40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Математический диктант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300" b="1" dirty="0">
                <a:solidFill>
                  <a:srgbClr val="00518E"/>
                </a:solidFill>
              </a:rPr>
              <a:t>Какую часть (долю) метра составляет 1 см? 1 дм</a:t>
            </a:r>
            <a:r>
              <a:rPr lang="ru-RU" sz="3300" b="1" dirty="0" smtClean="0">
                <a:solidFill>
                  <a:srgbClr val="00518E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b="1" dirty="0">
                <a:solidFill>
                  <a:srgbClr val="00518E"/>
                </a:solidFill>
              </a:rPr>
              <a:t>Как называется 1/60 доля минуты? 1/1000 доля тонны? 1/24 доля суток?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b="1" dirty="0" smtClean="0">
                <a:solidFill>
                  <a:srgbClr val="00518E"/>
                </a:solidFill>
              </a:rPr>
              <a:t>Арбуз </a:t>
            </a:r>
            <a:r>
              <a:rPr lang="ru-RU" sz="3300" b="1" dirty="0">
                <a:solidFill>
                  <a:srgbClr val="00518E"/>
                </a:solidFill>
              </a:rPr>
              <a:t>весит 8 кг. Сколько весит половина арбуза?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b="1" dirty="0" smtClean="0">
                <a:solidFill>
                  <a:srgbClr val="00518E"/>
                </a:solidFill>
              </a:rPr>
              <a:t>Яблоко </a:t>
            </a:r>
            <a:r>
              <a:rPr lang="ru-RU" sz="3300" b="1" dirty="0">
                <a:solidFill>
                  <a:srgbClr val="00518E"/>
                </a:solidFill>
              </a:rPr>
              <a:t>весит 400 г. Сколько весит 1/5 этого яблока?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b="1" dirty="0" smtClean="0">
                <a:solidFill>
                  <a:srgbClr val="00518E"/>
                </a:solidFill>
              </a:rPr>
              <a:t>Седьмая </a:t>
            </a:r>
            <a:r>
              <a:rPr lang="ru-RU" sz="3300" b="1" dirty="0">
                <a:solidFill>
                  <a:srgbClr val="00518E"/>
                </a:solidFill>
              </a:rPr>
              <a:t>часть учеников составляет 4 человека. Сколько учеников в классе?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b="1" dirty="0" smtClean="0">
                <a:solidFill>
                  <a:srgbClr val="00518E"/>
                </a:solidFill>
              </a:rPr>
              <a:t> </a:t>
            </a:r>
            <a:r>
              <a:rPr lang="ru-RU" sz="3300" b="1" dirty="0">
                <a:solidFill>
                  <a:srgbClr val="00518E"/>
                </a:solidFill>
              </a:rPr>
              <a:t>На день рождения Вини - Пуха были приглашены Сова, Пятачок, </a:t>
            </a:r>
            <a:r>
              <a:rPr lang="ru-RU" sz="3300" b="1" dirty="0" err="1">
                <a:solidFill>
                  <a:srgbClr val="00518E"/>
                </a:solidFill>
              </a:rPr>
              <a:t>Иа-Иа</a:t>
            </a:r>
            <a:r>
              <a:rPr lang="ru-RU" sz="3300" b="1" dirty="0">
                <a:solidFill>
                  <a:srgbClr val="00518E"/>
                </a:solidFill>
              </a:rPr>
              <a:t>. Какая часть торта досталась каждому из героев?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b="1" dirty="0" smtClean="0">
                <a:solidFill>
                  <a:srgbClr val="00518E"/>
                </a:solidFill>
              </a:rPr>
              <a:t>Бабушка </a:t>
            </a:r>
            <a:r>
              <a:rPr lang="ru-RU" sz="3300" b="1" dirty="0">
                <a:solidFill>
                  <a:srgbClr val="00518E"/>
                </a:solidFill>
              </a:rPr>
              <a:t>испекла пирог и разделила поровну 6 внукам. Какую часть пирога получил каждый?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 себя!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5256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00518E"/>
                </a:solidFill>
              </a:rPr>
              <a:t>1</a:t>
            </a:r>
            <a:r>
              <a:rPr lang="ru-RU" b="1" dirty="0" smtClean="0">
                <a:solidFill>
                  <a:srgbClr val="0070C0"/>
                </a:solidFill>
              </a:rPr>
              <a:t>.      </a:t>
            </a:r>
            <a:r>
              <a:rPr lang="ru-RU" b="1" dirty="0" smtClean="0">
                <a:solidFill>
                  <a:srgbClr val="00518E"/>
                </a:solidFill>
              </a:rPr>
              <a:t>1              1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518E"/>
                </a:solidFill>
              </a:rPr>
              <a:t>        100          10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518E"/>
                </a:solidFill>
              </a:rPr>
              <a:t>2. секунда;  кг;  час;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518E"/>
                </a:solidFill>
              </a:rPr>
              <a:t>3.  4 кг;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518E"/>
                </a:solidFill>
              </a:rPr>
              <a:t>4.   80г;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518E"/>
                </a:solidFill>
              </a:rPr>
              <a:t>5.   28 учеников;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518E"/>
                </a:solidFill>
              </a:rPr>
              <a:t>6.       1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518E"/>
                </a:solidFill>
              </a:rPr>
              <a:t>           4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518E"/>
                </a:solidFill>
              </a:rPr>
              <a:t>7.       1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67B4"/>
                </a:solidFill>
              </a:rPr>
              <a:t>           </a:t>
            </a:r>
            <a:r>
              <a:rPr lang="ru-RU" b="1" dirty="0" smtClean="0">
                <a:solidFill>
                  <a:srgbClr val="00518E"/>
                </a:solidFill>
              </a:rPr>
              <a:t>6</a:t>
            </a:r>
            <a:endParaRPr lang="ru-RU" b="1" dirty="0">
              <a:solidFill>
                <a:srgbClr val="00518E"/>
              </a:solidFill>
            </a:endParaRPr>
          </a:p>
        </p:txBody>
      </p:sp>
      <p:sp>
        <p:nvSpPr>
          <p:cNvPr id="11" name="Минус 10"/>
          <p:cNvSpPr/>
          <p:nvPr/>
        </p:nvSpPr>
        <p:spPr>
          <a:xfrm>
            <a:off x="1331640" y="6237312"/>
            <a:ext cx="792088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>
            <a:off x="1259632" y="1556792"/>
            <a:ext cx="792088" cy="45719"/>
          </a:xfrm>
          <a:prstGeom prst="mathMinus">
            <a:avLst/>
          </a:prstGeom>
          <a:solidFill>
            <a:srgbClr val="0067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Минус 18"/>
          <p:cNvSpPr/>
          <p:nvPr/>
        </p:nvSpPr>
        <p:spPr>
          <a:xfrm>
            <a:off x="2843808" y="1556792"/>
            <a:ext cx="792088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 flipV="1">
            <a:off x="1331640" y="4941166"/>
            <a:ext cx="792088" cy="7200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C:\Users\Nfnmzyf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12776"/>
            <a:ext cx="428798" cy="352568"/>
          </a:xfrm>
          <a:prstGeom prst="rect">
            <a:avLst/>
          </a:prstGeom>
          <a:noFill/>
        </p:spPr>
      </p:pic>
      <p:pic>
        <p:nvPicPr>
          <p:cNvPr id="23" name="Picture 3" descr="C:\Users\Nfnmzyf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412776"/>
            <a:ext cx="428798" cy="3525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Реши задачу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518E"/>
                </a:solidFill>
              </a:rPr>
              <a:t>    Миша </a:t>
            </a:r>
            <a:r>
              <a:rPr lang="ru-RU" dirty="0">
                <a:solidFill>
                  <a:srgbClr val="00518E"/>
                </a:solidFill>
              </a:rPr>
              <a:t>и Серёжа участвуют в </a:t>
            </a:r>
            <a:r>
              <a:rPr lang="ru-RU" dirty="0" smtClean="0">
                <a:solidFill>
                  <a:srgbClr val="00518E"/>
                </a:solidFill>
              </a:rPr>
              <a:t>соревнованиях по </a:t>
            </a:r>
            <a:r>
              <a:rPr lang="ru-RU" dirty="0">
                <a:solidFill>
                  <a:srgbClr val="00518E"/>
                </a:solidFill>
              </a:rPr>
              <a:t>бегу. Миша пробежал 1/2 дистанции, а Серёжа 1/4. Кто из них пробежал больше</a:t>
            </a:r>
            <a:r>
              <a:rPr lang="ru-RU" dirty="0" smtClean="0">
                <a:solidFill>
                  <a:srgbClr val="00518E"/>
                </a:solidFill>
              </a:rPr>
              <a:t>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sz="4400" b="1" dirty="0" smtClean="0">
                <a:solidFill>
                  <a:srgbClr val="00518E"/>
                </a:solidFill>
              </a:rPr>
              <a:t>1          1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</a:t>
            </a:r>
            <a:r>
              <a:rPr lang="ru-RU" sz="4400" b="1" dirty="0" smtClean="0">
                <a:solidFill>
                  <a:srgbClr val="00518E"/>
                </a:solidFill>
              </a:rPr>
              <a:t>2          4</a:t>
            </a:r>
            <a:endParaRPr lang="ru-RU" sz="4400" b="1" dirty="0">
              <a:solidFill>
                <a:srgbClr val="00518E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Минус 3"/>
          <p:cNvSpPr/>
          <p:nvPr/>
        </p:nvSpPr>
        <p:spPr>
          <a:xfrm flipV="1">
            <a:off x="1403648" y="4437112"/>
            <a:ext cx="57606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2987824" y="4437112"/>
            <a:ext cx="576064" cy="7200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" action="ppaction://noaction" highlightClick="1"/>
          </p:cNvPr>
          <p:cNvSpPr/>
          <p:nvPr/>
        </p:nvSpPr>
        <p:spPr>
          <a:xfrm>
            <a:off x="2051720" y="4077072"/>
            <a:ext cx="792088" cy="648072"/>
          </a:xfrm>
          <a:prstGeom prst="actionButtonHelp">
            <a:avLst/>
          </a:prstGeom>
          <a:solidFill>
            <a:schemeClr val="bg1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 descr="C:\Users\Nfnmzyf\Desktop\больше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77072"/>
            <a:ext cx="864096" cy="6979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Nfnmzyf\Desktop\доли круга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717032"/>
            <a:ext cx="7776864" cy="28803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в парах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518E"/>
                </a:solidFill>
              </a:rPr>
              <a:t>-Сравните доли</a:t>
            </a:r>
            <a:br>
              <a:rPr lang="ru-RU" dirty="0" smtClean="0">
                <a:solidFill>
                  <a:srgbClr val="00518E"/>
                </a:solidFill>
              </a:rPr>
            </a:br>
            <a:r>
              <a:rPr lang="ru-RU" dirty="0" smtClean="0">
                <a:solidFill>
                  <a:srgbClr val="00518E"/>
                </a:solidFill>
              </a:rPr>
              <a:t>   -Сделайте </a:t>
            </a:r>
            <a:r>
              <a:rPr lang="ru-RU" dirty="0">
                <a:solidFill>
                  <a:srgbClr val="00518E"/>
                </a:solidFill>
              </a:rPr>
              <a:t>вывод </a:t>
            </a:r>
            <a:r>
              <a:rPr lang="ru-RU" dirty="0" smtClean="0">
                <a:solidFill>
                  <a:srgbClr val="00518E"/>
                </a:solidFill>
              </a:rPr>
              <a:t/>
            </a:r>
            <a:br>
              <a:rPr lang="ru-RU" dirty="0" smtClean="0">
                <a:solidFill>
                  <a:srgbClr val="00518E"/>
                </a:solidFill>
              </a:rPr>
            </a:br>
            <a:r>
              <a:rPr lang="ru-RU" dirty="0" smtClean="0">
                <a:solidFill>
                  <a:srgbClr val="00518E"/>
                </a:solidFill>
              </a:rPr>
              <a:t>                 -Создайте модель-схему</a:t>
            </a:r>
            <a:br>
              <a:rPr lang="ru-RU" dirty="0" smtClean="0">
                <a:solidFill>
                  <a:srgbClr val="00518E"/>
                </a:solidFill>
              </a:rPr>
            </a:br>
            <a:r>
              <a:rPr lang="ru-RU" b="1" dirty="0" smtClean="0">
                <a:solidFill>
                  <a:srgbClr val="00518E"/>
                </a:solidFill>
              </a:rPr>
              <a:t>1       1                             1       1</a:t>
            </a:r>
            <a:br>
              <a:rPr lang="ru-RU" b="1" dirty="0" smtClean="0">
                <a:solidFill>
                  <a:srgbClr val="00518E"/>
                </a:solidFill>
              </a:rPr>
            </a:br>
            <a:r>
              <a:rPr lang="ru-RU" b="1" dirty="0" smtClean="0">
                <a:solidFill>
                  <a:srgbClr val="00518E"/>
                </a:solidFill>
              </a:rPr>
              <a:t>4        8                             3       6</a:t>
            </a:r>
            <a:endParaRPr lang="ru-RU" b="1" dirty="0">
              <a:solidFill>
                <a:srgbClr val="00518E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499992" y="3717032"/>
            <a:ext cx="36004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Минус 6"/>
          <p:cNvSpPr/>
          <p:nvPr/>
        </p:nvSpPr>
        <p:spPr>
          <a:xfrm>
            <a:off x="1403648" y="3068960"/>
            <a:ext cx="72008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2483768" y="2996952"/>
            <a:ext cx="720080" cy="2964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6012160" y="2996952"/>
            <a:ext cx="720080" cy="2964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7092280" y="2996952"/>
            <a:ext cx="720080" cy="2964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7" name="Picture 3" descr="C:\Users\Nfnmzyf\Desktop\больше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924944"/>
            <a:ext cx="576064" cy="465282"/>
          </a:xfrm>
          <a:prstGeom prst="rect">
            <a:avLst/>
          </a:prstGeom>
          <a:noFill/>
        </p:spPr>
      </p:pic>
      <p:pic>
        <p:nvPicPr>
          <p:cNvPr id="12" name="Picture 3" descr="C:\Users\Nfnmzyf\Desktop\больше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924944"/>
            <a:ext cx="576064" cy="4652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500" b="1" dirty="0">
                <a:solidFill>
                  <a:srgbClr val="FF0000"/>
                </a:solidFill>
              </a:rPr>
              <a:t>Чем меньше долей, тем больше каждая </a:t>
            </a:r>
            <a:r>
              <a:rPr lang="ru-RU" sz="3500" b="1" dirty="0" smtClean="0">
                <a:solidFill>
                  <a:srgbClr val="FF0000"/>
                </a:solidFill>
              </a:rPr>
              <a:t>доля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00518E"/>
                </a:solidFill>
              </a:rPr>
              <a:t>                                </a:t>
            </a:r>
            <a:r>
              <a:rPr lang="en-US" sz="4300" b="1" dirty="0" smtClean="0">
                <a:solidFill>
                  <a:srgbClr val="00518E"/>
                </a:solidFill>
              </a:rPr>
              <a:t>a        </a:t>
            </a:r>
            <a:r>
              <a:rPr lang="en-US" sz="4300" b="1" dirty="0" err="1" smtClean="0">
                <a:solidFill>
                  <a:srgbClr val="00518E"/>
                </a:solidFill>
              </a:rPr>
              <a:t>a</a:t>
            </a:r>
            <a:endParaRPr lang="en-US" sz="4300" b="1" dirty="0" smtClean="0">
              <a:solidFill>
                <a:srgbClr val="00518E"/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00518E"/>
                </a:solidFill>
              </a:rPr>
              <a:t>    b&lt;c               </a:t>
            </a:r>
            <a:r>
              <a:rPr lang="en-US" sz="4300" b="1" dirty="0" smtClean="0">
                <a:solidFill>
                  <a:srgbClr val="00518E"/>
                </a:solidFill>
              </a:rPr>
              <a:t>b        c</a:t>
            </a:r>
          </a:p>
          <a:p>
            <a:pPr>
              <a:buNone/>
            </a:pPr>
            <a:endParaRPr lang="en-US" sz="4400" b="1" dirty="0" smtClean="0">
              <a:solidFill>
                <a:srgbClr val="00518E"/>
              </a:solidFill>
            </a:endParaRPr>
          </a:p>
          <a:p>
            <a:pPr>
              <a:buNone/>
            </a:pPr>
            <a:r>
              <a:rPr lang="ru-RU" sz="3500" b="1" dirty="0">
                <a:solidFill>
                  <a:srgbClr val="FF0000"/>
                </a:solidFill>
              </a:rPr>
              <a:t>Чем больше долей, тем меньше каждая доля</a:t>
            </a:r>
            <a:endParaRPr lang="ru-RU" sz="35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400" dirty="0"/>
              <a:t> </a:t>
            </a:r>
            <a:endParaRPr lang="ru-RU" sz="4400" dirty="0" smtClean="0"/>
          </a:p>
          <a:p>
            <a:pPr>
              <a:buNone/>
            </a:pPr>
            <a:r>
              <a:rPr lang="en-US" sz="4400" b="1" dirty="0" smtClean="0">
                <a:solidFill>
                  <a:srgbClr val="00518E"/>
                </a:solidFill>
              </a:rPr>
              <a:t>  b&gt;c                 a         </a:t>
            </a:r>
            <a:r>
              <a:rPr lang="en-US" sz="4400" b="1" dirty="0" err="1" smtClean="0">
                <a:solidFill>
                  <a:srgbClr val="00518E"/>
                </a:solidFill>
              </a:rPr>
              <a:t>a</a:t>
            </a:r>
            <a:endParaRPr lang="en-US" sz="4400" b="1" dirty="0" smtClean="0">
              <a:solidFill>
                <a:srgbClr val="00518E"/>
              </a:solidFill>
            </a:endParaRPr>
          </a:p>
          <a:p>
            <a:pPr>
              <a:buNone/>
            </a:pPr>
            <a:r>
              <a:rPr lang="en-US" sz="4400" b="1" dirty="0">
                <a:solidFill>
                  <a:srgbClr val="00518E"/>
                </a:solidFill>
              </a:rPr>
              <a:t> </a:t>
            </a:r>
            <a:r>
              <a:rPr lang="en-US" sz="4400" b="1" dirty="0" smtClean="0">
                <a:solidFill>
                  <a:srgbClr val="00518E"/>
                </a:solidFill>
              </a:rPr>
              <a:t>                         b        c</a:t>
            </a:r>
            <a:endParaRPr lang="ru-RU" sz="4400" b="1" dirty="0" smtClean="0">
              <a:solidFill>
                <a:srgbClr val="00518E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Минус 3"/>
          <p:cNvSpPr/>
          <p:nvPr/>
        </p:nvSpPr>
        <p:spPr>
          <a:xfrm>
            <a:off x="4355976" y="1700808"/>
            <a:ext cx="504056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3203848" y="1700808"/>
            <a:ext cx="504056" cy="17030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Nfnmzyf\Desktop\больше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628800"/>
            <a:ext cx="504056" cy="50405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7" name="Стрелка вправо 6"/>
          <p:cNvSpPr/>
          <p:nvPr/>
        </p:nvSpPr>
        <p:spPr>
          <a:xfrm>
            <a:off x="1763688" y="1988840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763688" y="4869160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3203848" y="4941168"/>
            <a:ext cx="504056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4499992" y="4941168"/>
            <a:ext cx="504056" cy="1356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1" name="Picture 3" descr="C:\Users\Nfnmzyf\Desktop\больше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4776" y="4725144"/>
            <a:ext cx="604644" cy="4883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522</Words>
  <Application>Microsoft Office PowerPoint</Application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Муниципальное бюджетное  общеобразовательное учреждение «Средняя общеобразовательная школа №7» </vt:lpstr>
      <vt:lpstr>Слайд 2</vt:lpstr>
      <vt:lpstr>Слайд 3</vt:lpstr>
      <vt:lpstr>-Найди изображение долей -Назови каждую долю? </vt:lpstr>
      <vt:lpstr>Математический диктант </vt:lpstr>
      <vt:lpstr>Проверь себя!</vt:lpstr>
      <vt:lpstr>Реши задачу</vt:lpstr>
      <vt:lpstr>Работа в парах -Сравните доли    -Сделайте вывод                   -Создайте модель-схему 1       1                             1       1 4        8                             3       6</vt:lpstr>
      <vt:lpstr>Слайд 9</vt:lpstr>
      <vt:lpstr>Физкультминутка</vt:lpstr>
      <vt:lpstr> Проверка:    а)        1       1        1      1       1      1               15     12     10     7       5      3         </vt:lpstr>
      <vt:lpstr>Отметьте на числовом луче доли </vt:lpstr>
      <vt:lpstr>Отметьте на числовом луче доли </vt:lpstr>
      <vt:lpstr>Проверка</vt:lpstr>
      <vt:lpstr>Рефлексия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 общеобразовательное учреждение «Средняя общеобразовательная школа №7»</dc:title>
  <dc:creator>Татьяна</dc:creator>
  <cp:lastModifiedBy>Татьяна</cp:lastModifiedBy>
  <cp:revision>24</cp:revision>
  <dcterms:created xsi:type="dcterms:W3CDTF">2014-01-26T06:10:50Z</dcterms:created>
  <dcterms:modified xsi:type="dcterms:W3CDTF">2014-01-26T10:08:53Z</dcterms:modified>
</cp:coreProperties>
</file>