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F105D5-F619-40D9-9325-61B7EB3D7B1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96F790-0C1E-40B4-91DF-186E88D8FD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7054552" cy="490471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Тема: </a:t>
            </a:r>
            <a:r>
              <a:rPr lang="ru-RU" sz="4000" dirty="0"/>
              <a:t>«Восприятие музыки, как вид музыкально-художественной деятельности детей дошкольного возраста»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5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7749" y="1556792"/>
            <a:ext cx="3594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45254" y="2967335"/>
            <a:ext cx="1053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42686" y="4797152"/>
            <a:ext cx="4548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2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Эпиграф: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/>
              <a:t>«</a:t>
            </a:r>
            <a:r>
              <a:rPr lang="ru-RU" sz="2800" b="1" dirty="0" smtClean="0"/>
              <a:t>Музыка </a:t>
            </a:r>
            <a:r>
              <a:rPr lang="ru-RU" sz="2800" b="1" dirty="0"/>
              <a:t>– высшая ценность, не требующая для своего обоснования ссылок на </a:t>
            </a:r>
            <a:r>
              <a:rPr lang="ru-RU" sz="2800" b="1" dirty="0" smtClean="0"/>
              <a:t>какие-то </a:t>
            </a:r>
            <a:r>
              <a:rPr lang="ru-RU" sz="2800" b="1" dirty="0"/>
              <a:t>более высокие ценности, поскольку таковых просто нет»</a:t>
            </a:r>
          </a:p>
          <a:p>
            <a:pPr marL="0" indent="0" algn="ctr">
              <a:buNone/>
            </a:pPr>
            <a:r>
              <a:rPr lang="ru-RU" sz="2800" b="1" i="1" dirty="0"/>
              <a:t>А. Блок</a:t>
            </a:r>
          </a:p>
          <a:p>
            <a:pPr marL="0" indent="0" algn="ctr">
              <a:buNone/>
            </a:pPr>
            <a:r>
              <a:rPr lang="ru-RU" sz="2800" b="1" dirty="0"/>
              <a:t> </a:t>
            </a:r>
            <a:endParaRPr lang="ru-RU" sz="2800" b="1" dirty="0" smtClean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/>
              <a:t>«Дети и музыка – это единое целое</a:t>
            </a:r>
            <a:r>
              <a:rPr lang="ru-RU" sz="2800" b="1" dirty="0" smtClean="0"/>
              <a:t>,</a:t>
            </a:r>
            <a:endParaRPr lang="ru-RU" sz="2800" b="1" dirty="0"/>
          </a:p>
          <a:p>
            <a:pPr marL="0" indent="0" algn="ctr">
              <a:buNone/>
            </a:pPr>
            <a:r>
              <a:rPr lang="ru-RU" sz="2800" b="1" dirty="0" smtClean="0"/>
              <a:t>взаимопроникающая </a:t>
            </a:r>
            <a:r>
              <a:rPr lang="ru-RU" sz="2800" b="1" dirty="0"/>
              <a:t>в друг друга </a:t>
            </a:r>
            <a:r>
              <a:rPr lang="ru-RU" sz="2800" b="1" dirty="0" smtClean="0"/>
              <a:t>тайна»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i="1" dirty="0" smtClean="0"/>
              <a:t>К</a:t>
            </a:r>
            <a:r>
              <a:rPr lang="ru-RU" sz="2800" b="1" i="1" dirty="0"/>
              <a:t>. Орф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4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В</a:t>
            </a:r>
            <a:r>
              <a:rPr lang="ru-RU" sz="4000" b="1" dirty="0" smtClean="0"/>
              <a:t>ыявить </a:t>
            </a:r>
            <a:r>
              <a:rPr lang="ru-RU" sz="4000" b="1" dirty="0"/>
              <a:t>условия, обеспечивающие эффективное восприятие музыки </a:t>
            </a:r>
            <a:r>
              <a:rPr lang="ru-RU" sz="4000" b="1" dirty="0" smtClean="0"/>
              <a:t>детьми </a:t>
            </a:r>
            <a:r>
              <a:rPr lang="ru-RU" sz="4000" b="1" dirty="0"/>
              <a:t>дошкольного возраста в педагогическом процессе воспитателя группы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56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Может ли воспитатель, не имея специального музыкального образования, осуществлять музыкальное воспитание и </a:t>
            </a:r>
            <a:r>
              <a:rPr lang="ru-RU" sz="3600" b="1" dirty="0" smtClean="0"/>
              <a:t>развитие </a:t>
            </a:r>
            <a:r>
              <a:rPr lang="ru-RU" sz="3600" b="1" dirty="0"/>
              <a:t>детей в группе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836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Показатели музыкально-художественной культуры педагога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Устойчивый интерес к </a:t>
            </a:r>
            <a:r>
              <a:rPr lang="ru-RU" dirty="0" smtClean="0"/>
              <a:t>музыке;</a:t>
            </a:r>
            <a:endParaRPr lang="ru-RU" dirty="0"/>
          </a:p>
          <a:p>
            <a:pPr lvl="0"/>
            <a:r>
              <a:rPr lang="ru-RU" dirty="0"/>
              <a:t>Потребность в </a:t>
            </a:r>
            <a:r>
              <a:rPr lang="ru-RU" dirty="0" smtClean="0"/>
              <a:t>общении </a:t>
            </a:r>
            <a:r>
              <a:rPr lang="ru-RU" dirty="0"/>
              <a:t>с </a:t>
            </a:r>
            <a:r>
              <a:rPr lang="ru-RU" dirty="0" smtClean="0"/>
              <a:t>музыкой;</a:t>
            </a:r>
            <a:endParaRPr lang="ru-RU" dirty="0"/>
          </a:p>
          <a:p>
            <a:pPr lvl="0"/>
            <a:r>
              <a:rPr lang="ru-RU" dirty="0"/>
              <a:t>Открытие ценностей музыкального </a:t>
            </a:r>
            <a:r>
              <a:rPr lang="ru-RU" dirty="0" smtClean="0"/>
              <a:t>искусства;</a:t>
            </a:r>
            <a:endParaRPr lang="ru-RU" dirty="0"/>
          </a:p>
          <a:p>
            <a:pPr lvl="0"/>
            <a:r>
              <a:rPr lang="ru-RU" dirty="0"/>
              <a:t>Готовность (умение) общаться с музыкальным </a:t>
            </a:r>
            <a:r>
              <a:rPr lang="ru-RU" dirty="0" smtClean="0"/>
              <a:t>произведением;</a:t>
            </a:r>
            <a:endParaRPr lang="ru-RU" dirty="0"/>
          </a:p>
          <a:p>
            <a:pPr lvl="0"/>
            <a:r>
              <a:rPr lang="ru-RU" dirty="0"/>
              <a:t>Наличие музыкальной </a:t>
            </a:r>
            <a:r>
              <a:rPr lang="ru-RU" dirty="0" smtClean="0"/>
              <a:t>эрудиции;</a:t>
            </a:r>
            <a:endParaRPr lang="ru-RU" dirty="0"/>
          </a:p>
          <a:p>
            <a:pPr lvl="0"/>
            <a:r>
              <a:rPr lang="ru-RU" dirty="0"/>
              <a:t>Открытие ценностей музыкального </a:t>
            </a:r>
            <a:r>
              <a:rPr lang="ru-RU" dirty="0" smtClean="0"/>
              <a:t>искусства;</a:t>
            </a:r>
            <a:endParaRPr lang="ru-RU" dirty="0"/>
          </a:p>
          <a:p>
            <a:pPr lvl="0"/>
            <a:r>
              <a:rPr lang="ru-RU" dirty="0"/>
              <a:t>Готовность строить свою собственную жизнь, включая профессиональную деятельность, в контексте открытых </a:t>
            </a:r>
            <a:r>
              <a:rPr lang="ru-RU" dirty="0" smtClean="0"/>
              <a:t>ценностей.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13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Вспомним </a:t>
            </a:r>
            <a:br>
              <a:rPr lang="ru-RU" b="1" dirty="0" smtClean="0"/>
            </a:br>
            <a:r>
              <a:rPr lang="ru-RU" sz="2400" b="1" dirty="0" smtClean="0"/>
              <a:t>музыкальные произведения: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dirty="0"/>
              <a:t>«Осенняя песнь» П.И. Чайковского из цикла «Времена года</a:t>
            </a:r>
            <a:r>
              <a:rPr lang="ru-RU" dirty="0" smtClean="0"/>
              <a:t>»;</a:t>
            </a:r>
            <a:endParaRPr lang="ru-RU" dirty="0"/>
          </a:p>
          <a:p>
            <a:pPr lvl="0" algn="ctr"/>
            <a:r>
              <a:rPr lang="ru-RU" dirty="0"/>
              <a:t>«Осень» А. Вивальди из цикла «Времена года</a:t>
            </a:r>
            <a:r>
              <a:rPr lang="ru-RU" dirty="0" smtClean="0"/>
              <a:t>»;</a:t>
            </a:r>
            <a:endParaRPr lang="ru-RU" dirty="0"/>
          </a:p>
          <a:p>
            <a:pPr lvl="0" algn="ctr"/>
            <a:r>
              <a:rPr lang="ru-RU" dirty="0"/>
              <a:t>«Утреннее размышление» П.И. Чайковского из «Детского альбома</a:t>
            </a:r>
            <a:r>
              <a:rPr lang="ru-RU" dirty="0" smtClean="0"/>
              <a:t>»;</a:t>
            </a:r>
            <a:endParaRPr lang="ru-RU" dirty="0"/>
          </a:p>
          <a:p>
            <a:pPr lvl="0" algn="ctr"/>
            <a:r>
              <a:rPr lang="ru-RU" dirty="0"/>
              <a:t>«Сладкая греза» П.И. Чайковского из «Детского альбома</a:t>
            </a:r>
            <a:r>
              <a:rPr lang="ru-RU" dirty="0" smtClean="0"/>
              <a:t>»;</a:t>
            </a:r>
            <a:endParaRPr lang="ru-RU" dirty="0"/>
          </a:p>
          <a:p>
            <a:pPr lvl="0" algn="ctr"/>
            <a:r>
              <a:rPr lang="ru-RU" dirty="0"/>
              <a:t>Песни об осени : «Грибничок» И. </a:t>
            </a:r>
            <a:r>
              <a:rPr lang="ru-RU" dirty="0" err="1" smtClean="0"/>
              <a:t>Пономарёвой</a:t>
            </a:r>
            <a:r>
              <a:rPr lang="ru-RU" dirty="0" smtClean="0"/>
              <a:t>, </a:t>
            </a:r>
            <a:r>
              <a:rPr lang="ru-RU" dirty="0" smtClean="0"/>
              <a:t>«Огородная </a:t>
            </a:r>
            <a:r>
              <a:rPr lang="ru-RU" dirty="0"/>
              <a:t>хороводная» </a:t>
            </a:r>
            <a:r>
              <a:rPr lang="ru-RU" dirty="0" smtClean="0"/>
              <a:t>русская народная мелодия;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Сказки </a:t>
            </a:r>
            <a:r>
              <a:rPr lang="ru-RU" dirty="0" err="1"/>
              <a:t>р.н</a:t>
            </a:r>
            <a:r>
              <a:rPr lang="ru-RU" dirty="0"/>
              <a:t>. «Репка», «Колобок» и другие </a:t>
            </a:r>
            <a:r>
              <a:rPr lang="ru-RU" dirty="0" smtClean="0"/>
              <a:t>сказки; 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 другие музыкальные произведения, литературные произведения, картины изобразительного искусства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8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 smtClean="0"/>
              <a:t>студентам: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Восприятие музыки на занятии при </a:t>
            </a:r>
            <a:r>
              <a:rPr lang="ru-RU" dirty="0" smtClean="0"/>
              <a:t>рассматривании </a:t>
            </a:r>
            <a:r>
              <a:rPr lang="ru-RU" dirty="0"/>
              <a:t>картины, </a:t>
            </a:r>
            <a:r>
              <a:rPr lang="ru-RU" dirty="0" smtClean="0"/>
              <a:t>например, </a:t>
            </a:r>
            <a:r>
              <a:rPr lang="ru-RU" dirty="0"/>
              <a:t>И. Левитана «Золотая осень</a:t>
            </a:r>
            <a:r>
              <a:rPr lang="ru-RU" dirty="0" smtClean="0"/>
              <a:t>»;</a:t>
            </a:r>
            <a:endParaRPr lang="ru-RU" dirty="0"/>
          </a:p>
          <a:p>
            <a:pPr lvl="0" algn="just"/>
            <a:r>
              <a:rPr lang="ru-RU" dirty="0"/>
              <a:t>Восприятие музыки при обучении </a:t>
            </a:r>
            <a:r>
              <a:rPr lang="ru-RU" dirty="0" smtClean="0"/>
              <a:t>рассказыванию на </a:t>
            </a:r>
            <a:r>
              <a:rPr lang="ru-RU" dirty="0"/>
              <a:t>тему «Осень</a:t>
            </a:r>
            <a:r>
              <a:rPr lang="ru-RU" dirty="0" smtClean="0"/>
              <a:t>»;</a:t>
            </a:r>
            <a:endParaRPr lang="ru-RU" dirty="0"/>
          </a:p>
          <a:p>
            <a:pPr lvl="0" algn="just"/>
            <a:r>
              <a:rPr lang="ru-RU" dirty="0"/>
              <a:t>Восприятие музыки в музыкально-художественной области (</a:t>
            </a:r>
            <a:r>
              <a:rPr lang="ru-RU" dirty="0" smtClean="0"/>
              <a:t>рисовании, </a:t>
            </a:r>
            <a:r>
              <a:rPr lang="ru-RU" dirty="0"/>
              <a:t>лепке, аппликации, конструировании</a:t>
            </a:r>
            <a:r>
              <a:rPr lang="ru-RU" dirty="0" smtClean="0"/>
              <a:t>), </a:t>
            </a:r>
            <a:r>
              <a:rPr lang="ru-RU" dirty="0"/>
              <a:t>например, </a:t>
            </a:r>
            <a:r>
              <a:rPr lang="ru-RU" dirty="0" smtClean="0"/>
              <a:t>«деревья осенью»;</a:t>
            </a:r>
            <a:endParaRPr lang="ru-RU" dirty="0"/>
          </a:p>
          <a:p>
            <a:pPr lvl="0" algn="just"/>
            <a:r>
              <a:rPr lang="ru-RU" dirty="0"/>
              <a:t>Восприятие музыки при чтении </a:t>
            </a:r>
            <a:r>
              <a:rPr lang="ru-RU" dirty="0" smtClean="0"/>
              <a:t>книг;</a:t>
            </a:r>
            <a:endParaRPr lang="ru-RU" dirty="0"/>
          </a:p>
          <a:p>
            <a:pPr lvl="0" algn="just"/>
            <a:r>
              <a:rPr lang="ru-RU" dirty="0"/>
              <a:t>Восприятие музыки при заучивании </a:t>
            </a:r>
            <a:r>
              <a:rPr lang="ru-RU" dirty="0" smtClean="0"/>
              <a:t>стихов;</a:t>
            </a:r>
            <a:endParaRPr lang="ru-RU" dirty="0"/>
          </a:p>
          <a:p>
            <a:pPr lvl="0" algn="just"/>
            <a:r>
              <a:rPr lang="ru-RU" dirty="0"/>
              <a:t>Музыка на утренней </a:t>
            </a:r>
            <a:r>
              <a:rPr lang="ru-RU" dirty="0" smtClean="0"/>
              <a:t>гимнастике;</a:t>
            </a:r>
            <a:endParaRPr lang="ru-RU" dirty="0"/>
          </a:p>
          <a:p>
            <a:pPr lvl="0" algn="just"/>
            <a:r>
              <a:rPr lang="ru-RU" dirty="0"/>
              <a:t>Музыка в режимных процессах (укладывание спать, в процессе бодрящей </a:t>
            </a:r>
            <a:r>
              <a:rPr lang="ru-RU" dirty="0" smtClean="0"/>
              <a:t>гимнастики);</a:t>
            </a:r>
            <a:endParaRPr lang="ru-RU" dirty="0"/>
          </a:p>
          <a:p>
            <a:pPr lvl="0" algn="just"/>
            <a:r>
              <a:rPr lang="ru-RU" dirty="0"/>
              <a:t>Использование музыки в игровой деятельности, например, </a:t>
            </a:r>
            <a:r>
              <a:rPr lang="ru-RU" dirty="0" smtClean="0"/>
              <a:t>в сюжетно-ролевой игре </a:t>
            </a:r>
            <a:r>
              <a:rPr lang="ru-RU" dirty="0"/>
              <a:t>«Семья», «Болезнь куклы», «Новая кукла» П.И. </a:t>
            </a:r>
            <a:r>
              <a:rPr lang="ru-RU" dirty="0" smtClean="0"/>
              <a:t>Чайковского;</a:t>
            </a:r>
            <a:endParaRPr lang="ru-RU" dirty="0"/>
          </a:p>
          <a:p>
            <a:pPr lvl="0" algn="just"/>
            <a:r>
              <a:rPr lang="ru-RU" dirty="0"/>
              <a:t>Музыка в театрализованной деятельности </a:t>
            </a:r>
            <a:r>
              <a:rPr lang="ru-RU" dirty="0" err="1" smtClean="0"/>
              <a:t>р.н</a:t>
            </a:r>
            <a:r>
              <a:rPr lang="ru-RU" dirty="0" smtClean="0"/>
              <a:t>. сказке </a:t>
            </a:r>
            <a:r>
              <a:rPr lang="ru-RU" dirty="0"/>
              <a:t>«Колобок», </a:t>
            </a:r>
            <a:r>
              <a:rPr lang="ru-RU" dirty="0" err="1"/>
              <a:t>р.н</a:t>
            </a:r>
            <a:r>
              <a:rPr lang="ru-RU" dirty="0" smtClean="0"/>
              <a:t>. сказке  </a:t>
            </a:r>
            <a:r>
              <a:rPr lang="ru-RU" dirty="0"/>
              <a:t>«Репка</a:t>
            </a:r>
            <a:r>
              <a:rPr lang="ru-RU" dirty="0" smtClean="0"/>
              <a:t>»;</a:t>
            </a:r>
            <a:endParaRPr lang="ru-RU" dirty="0"/>
          </a:p>
          <a:p>
            <a:pPr lvl="0" algn="just"/>
            <a:r>
              <a:rPr lang="ru-RU" dirty="0"/>
              <a:t>Музыка в зоне речевого </a:t>
            </a:r>
            <a:r>
              <a:rPr lang="ru-RU" dirty="0" smtClean="0"/>
              <a:t>развития.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72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562074"/>
          </a:xfrm>
        </p:spPr>
        <p:txBody>
          <a:bodyPr/>
          <a:lstStyle/>
          <a:p>
            <a:r>
              <a:rPr lang="ru-RU" b="1" dirty="0" smtClean="0"/>
              <a:t>Критерии оценок: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800" dirty="0"/>
              <a:t>Обосновать целесообразность использования музыки (углубить впечатление, переживание, формировать эмоциональную отзывчивость</a:t>
            </a:r>
            <a:r>
              <a:rPr lang="ru-RU" sz="2800" dirty="0" smtClean="0"/>
              <a:t>);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/>
              <a:t>Умение поставить задачи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/>
              <a:t>Привлечение детей к музыке, используя яркое выразительное слово, поэтическое слово, игрушку, атрибуты, мимику лица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/>
              <a:t>Взаимодействие с детьми, обеспечение личностного ориентированного подхода, содействие, создание ситуации успеха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 smtClean="0"/>
              <a:t>Передать </a:t>
            </a:r>
            <a:r>
              <a:rPr lang="ru-RU" sz="2800" dirty="0"/>
              <a:t>в слове характер, настроение музыки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/>
              <a:t>Подбор </a:t>
            </a:r>
            <a:r>
              <a:rPr lang="ru-RU" sz="2800" dirty="0" smtClean="0"/>
              <a:t>музыкального произведения </a:t>
            </a:r>
            <a:r>
              <a:rPr lang="ru-RU" sz="2800" dirty="0"/>
              <a:t>должен соответствовать эмоциональному состоянию и переживания </a:t>
            </a:r>
            <a:r>
              <a:rPr lang="ru-RU" sz="2800" dirty="0" smtClean="0"/>
              <a:t>ребенка, </a:t>
            </a:r>
            <a:r>
              <a:rPr lang="ru-RU" sz="2800" dirty="0"/>
              <a:t>вызванного соответствующим ходом работы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/>
              <a:t>Удовлетворенность своей работой</a:t>
            </a:r>
            <a:r>
              <a:rPr lang="ru-RU" sz="2800" dirty="0" smtClean="0"/>
              <a:t>;</a:t>
            </a:r>
            <a:r>
              <a:rPr lang="ru-RU" sz="2800" dirty="0"/>
              <a:t> </a:t>
            </a:r>
          </a:p>
          <a:p>
            <a:pPr lvl="0" algn="just"/>
            <a:r>
              <a:rPr lang="ru-RU" sz="2800" dirty="0" smtClean="0"/>
              <a:t>Уверенность.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467600" cy="1143000"/>
          </a:xfrm>
        </p:spPr>
        <p:txBody>
          <a:bodyPr/>
          <a:lstStyle/>
          <a:p>
            <a:r>
              <a:rPr lang="ru-RU" b="1" dirty="0" smtClean="0"/>
              <a:t>Условия: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688632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/>
              <a:t>Самоперевоспитание  и самовоспитание формирование музыкально-художественной культуры педагога;</a:t>
            </a:r>
          </a:p>
          <a:p>
            <a:pPr lvl="0" algn="just"/>
            <a:r>
              <a:rPr lang="ru-RU" dirty="0"/>
              <a:t>Психолого-педагогические знания об организации деятельности </a:t>
            </a:r>
            <a:r>
              <a:rPr lang="ru-RU" dirty="0" smtClean="0"/>
              <a:t>восприятия </a:t>
            </a:r>
            <a:r>
              <a:rPr lang="ru-RU" dirty="0"/>
              <a:t>музыки в педагогическом процессе в 1 и 2 </a:t>
            </a:r>
            <a:r>
              <a:rPr lang="ru-RU" dirty="0" smtClean="0"/>
              <a:t>половину дня </a:t>
            </a:r>
            <a:r>
              <a:rPr lang="ru-RU" dirty="0"/>
              <a:t>на занятиях, в досуговой деятельности, в режимных процессах, в игровой деятельности;</a:t>
            </a:r>
          </a:p>
          <a:p>
            <a:pPr lvl="0" algn="just"/>
            <a:r>
              <a:rPr lang="ru-RU" dirty="0"/>
              <a:t>Умение владеть речью, ярким образным словом, привлечение изобразительного искусства, поэтического творчества, </a:t>
            </a:r>
            <a:r>
              <a:rPr lang="ru-RU" dirty="0" smtClean="0"/>
              <a:t>литературного </a:t>
            </a:r>
            <a:r>
              <a:rPr lang="ru-RU" dirty="0"/>
              <a:t>произведения;</a:t>
            </a:r>
          </a:p>
          <a:p>
            <a:pPr lvl="0" algn="just"/>
            <a:r>
              <a:rPr lang="ru-RU" dirty="0"/>
              <a:t>Взаимосвязь в работе специалистов, музыкального руководителя, воспитателя </a:t>
            </a:r>
            <a:r>
              <a:rPr lang="ru-RU" dirty="0" smtClean="0"/>
              <a:t>группы, </a:t>
            </a:r>
            <a:r>
              <a:rPr lang="ru-RU" dirty="0"/>
              <a:t>родителей;</a:t>
            </a:r>
          </a:p>
          <a:p>
            <a:pPr lvl="0" algn="just"/>
            <a:r>
              <a:rPr lang="ru-RU" dirty="0"/>
              <a:t>Независимость о результата деятельности необходимо всегда поощрять ребенка, дарить ему веру в собственные силы;</a:t>
            </a:r>
          </a:p>
          <a:p>
            <a:pPr lvl="0" algn="just"/>
            <a:r>
              <a:rPr lang="ru-RU" dirty="0"/>
              <a:t>Мотивация успеха – это, прежде всего психологический феномен, который влияет на успешность ребенка в жизни в </a:t>
            </a:r>
            <a:r>
              <a:rPr lang="ru-RU" dirty="0" smtClean="0"/>
              <a:t>целом.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709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484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Тема: «Восприятие музыки, как вид музыкально-художественной деятельности детей дошкольного возраста» </vt:lpstr>
      <vt:lpstr>Эпиграф:</vt:lpstr>
      <vt:lpstr>Цель:</vt:lpstr>
      <vt:lpstr>Вопрос:</vt:lpstr>
      <vt:lpstr>Показатели музыкально-художественной культуры педагога:</vt:lpstr>
      <vt:lpstr>Вспомним  музыкальные произведения:</vt:lpstr>
      <vt:lpstr>Задание студентам: </vt:lpstr>
      <vt:lpstr>Критерии оценок:</vt:lpstr>
      <vt:lpstr>Условия: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«Восприятие музыки, как вид музыкально-художественной деятельности детей дошкольного возраста» </dc:title>
  <dc:creator>Екатерина Пауссон</dc:creator>
  <cp:lastModifiedBy>ANGELINA</cp:lastModifiedBy>
  <cp:revision>4</cp:revision>
  <dcterms:created xsi:type="dcterms:W3CDTF">2014-01-10T20:45:25Z</dcterms:created>
  <dcterms:modified xsi:type="dcterms:W3CDTF">2014-01-23T09:21:53Z</dcterms:modified>
</cp:coreProperties>
</file>