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0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5" r:id="rId25"/>
    <p:sldId id="283" r:id="rId26"/>
    <p:sldId id="306" r:id="rId27"/>
    <p:sldId id="310" r:id="rId28"/>
    <p:sldId id="311" r:id="rId29"/>
    <p:sldId id="312" r:id="rId30"/>
    <p:sldId id="313" r:id="rId31"/>
    <p:sldId id="314" r:id="rId32"/>
    <p:sldId id="315" r:id="rId33"/>
    <p:sldId id="316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6600"/>
    <a:srgbClr val="00FF00"/>
    <a:srgbClr val="009900"/>
    <a:srgbClr val="CC0099"/>
    <a:srgbClr val="FF0000"/>
    <a:srgbClr val="FFFF00"/>
    <a:srgbClr val="FF9933"/>
    <a:srgbClr val="66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94655" autoAdjust="0"/>
  </p:normalViewPr>
  <p:slideViewPr>
    <p:cSldViewPr>
      <p:cViewPr>
        <p:scale>
          <a:sx n="85" d="100"/>
          <a:sy n="85" d="100"/>
        </p:scale>
        <p:origin x="294" y="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241C3-221A-421C-B62A-63763FA0B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5DF4-FFC3-41BA-9244-948EE7446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3B127-6B38-4779-8269-4ACAB1DD9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78C8F-2B35-45B6-A5B4-4092A6288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1035C-931D-4D2B-A3A8-743358712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17671-C0FA-4E5B-9C60-7F49C03B1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B5E13-8709-4119-A063-B4FA1A2A0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C0F64-5E2D-4440-8328-E6D5BF01E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E2EB9-5C17-4F26-86C9-C2CC9EC3A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E590E-A968-4A64-99F8-D42B96726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0701E-8137-4723-B0BB-171B68EA1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E878CF7-F398-439B-AD34-E507F98A0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713"/>
            <a:ext cx="9144000" cy="5545137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Открытый урок</a:t>
            </a:r>
            <a:br>
              <a:rPr lang="ru-RU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«А. С. Даргомыжский – продолжатель традиций</a:t>
            </a:r>
            <a:br>
              <a:rPr lang="ru-RU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 и новатор в музыке»       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23850" y="1989138"/>
            <a:ext cx="8424863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 u="sng"/>
              <a:t>Салон</a:t>
            </a:r>
            <a:r>
              <a:rPr lang="ru-RU" sz="4000" b="1"/>
              <a:t> </a:t>
            </a:r>
            <a:r>
              <a:rPr lang="ru-RU" sz="4000"/>
              <a:t>(от французского «</a:t>
            </a:r>
            <a:r>
              <a:rPr lang="en-US" sz="4000"/>
              <a:t>salon</a:t>
            </a:r>
            <a:r>
              <a:rPr lang="ru-RU" sz="4000"/>
              <a:t>»)</a:t>
            </a:r>
            <a:r>
              <a:rPr lang="en-US" sz="4000"/>
              <a:t> – </a:t>
            </a:r>
            <a:r>
              <a:rPr lang="ru-RU" sz="4000"/>
              <a:t>гостиная для приемов и вечеров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88913"/>
            <a:ext cx="314483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260350"/>
            <a:ext cx="29876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774700" y="5080000"/>
            <a:ext cx="23939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Михаил Юрьевич</a:t>
            </a:r>
          </a:p>
          <a:p>
            <a:pPr algn="ctr"/>
            <a:r>
              <a:rPr lang="ru-RU" sz="2000" b="1"/>
              <a:t> Виельгорский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5103813" y="5080000"/>
            <a:ext cx="23558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Матвей Юрьевич</a:t>
            </a:r>
          </a:p>
          <a:p>
            <a:pPr algn="ctr"/>
            <a:r>
              <a:rPr lang="ru-RU" sz="2000" b="1"/>
              <a:t>Виельгорский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Р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88913"/>
            <a:ext cx="19573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Ф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3068638"/>
            <a:ext cx="23876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П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6325" y="188913"/>
            <a:ext cx="2012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berlioz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84888" y="2997200"/>
            <a:ext cx="2214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684213" y="2708275"/>
            <a:ext cx="12557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/>
              <a:t>Р. Шуман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950913" y="6040438"/>
            <a:ext cx="10477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Ф. Лист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496050" y="2655888"/>
            <a:ext cx="1333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П. Виардо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516688" y="6092825"/>
            <a:ext cx="14128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Г. Берлиоз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4438" y="188913"/>
            <a:ext cx="403383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979613" y="5876925"/>
            <a:ext cx="52181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/>
              <a:t>Екатерина Андреевна Карамзина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4438" y="333375"/>
            <a:ext cx="41783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619250" y="5661025"/>
            <a:ext cx="58245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Офицер и двое штатских. Рисунок М.Ю. Лермонтова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39975" y="188913"/>
            <a:ext cx="388143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619250" y="5805488"/>
            <a:ext cx="53181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/>
              <a:t>Владимир Федорович Одоевский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Пушкин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39975" y="260350"/>
            <a:ext cx="43703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95288" y="6092825"/>
            <a:ext cx="82867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/>
              <a:t>«Опять тезка! Что делать, не могу шагнуть без него.»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468313" y="692150"/>
            <a:ext cx="8281987" cy="496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/>
              <a:t>Я вас любил: любовь еще, быть может,</a:t>
            </a:r>
          </a:p>
          <a:p>
            <a:r>
              <a:rPr lang="ru-RU" sz="3200" b="1"/>
              <a:t>В душе моей угасла не совсем;</a:t>
            </a:r>
          </a:p>
          <a:p>
            <a:r>
              <a:rPr lang="ru-RU" sz="3200" b="1"/>
              <a:t>Но пусть она вас больше не тревожит;</a:t>
            </a:r>
          </a:p>
          <a:p>
            <a:r>
              <a:rPr lang="ru-RU" sz="3200" b="1"/>
              <a:t>Я не хочу печалить вас ничем.</a:t>
            </a:r>
          </a:p>
          <a:p>
            <a:r>
              <a:rPr lang="ru-RU" sz="3200" b="1"/>
              <a:t>Я вас любил безмолвно, безнадежно,</a:t>
            </a:r>
          </a:p>
          <a:p>
            <a:r>
              <a:rPr lang="ru-RU" sz="3200" b="1"/>
              <a:t>То робостью, то ревностью томим;</a:t>
            </a:r>
          </a:p>
          <a:p>
            <a:r>
              <a:rPr lang="ru-RU" sz="3200" b="1"/>
              <a:t>Я вас любил так искренно, так нежно,</a:t>
            </a:r>
          </a:p>
          <a:p>
            <a:r>
              <a:rPr lang="ru-RU" sz="3200" b="1"/>
              <a:t>Как дай вам бог любимой быть другим.</a:t>
            </a:r>
          </a:p>
          <a:p>
            <a:endParaRPr lang="ru-RU" sz="3200" b="1"/>
          </a:p>
          <a:p>
            <a:r>
              <a:rPr lang="ru-RU" sz="3200" b="1"/>
              <a:t>                                                 А.С. Пушкин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79388" y="836613"/>
            <a:ext cx="8353425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 u="sng"/>
              <a:t>Катарсис (греч. «очищение»)</a:t>
            </a:r>
            <a:r>
              <a:rPr lang="ru-RU" sz="4000"/>
              <a:t> - особое духовно-психическое состояние, в процессе которого человек очищается от душевного недуга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79388" y="620713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075" name="Picture 6" descr="Даргомыжский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8625" y="1196975"/>
            <a:ext cx="33972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5795963" y="333375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Александр Сергеевич Даргомыжский</a:t>
            </a: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6588125" y="587692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/>
              <a:t>1813-1869</a:t>
            </a:r>
          </a:p>
        </p:txBody>
      </p:sp>
      <p:sp>
        <p:nvSpPr>
          <p:cNvPr id="70691" name="Text Box 35"/>
          <p:cNvSpPr txBox="1">
            <a:spLocks noChangeArrowheads="1"/>
          </p:cNvSpPr>
          <p:nvPr/>
        </p:nvSpPr>
        <p:spPr bwMode="auto">
          <a:xfrm>
            <a:off x="611188" y="333375"/>
            <a:ext cx="27320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Михаил Иванович Глинка</a:t>
            </a:r>
          </a:p>
        </p:txBody>
      </p:sp>
      <p:sp>
        <p:nvSpPr>
          <p:cNvPr id="70692" name="Text Box 36"/>
          <p:cNvSpPr txBox="1">
            <a:spLocks noChangeArrowheads="1"/>
          </p:cNvSpPr>
          <p:nvPr/>
        </p:nvSpPr>
        <p:spPr bwMode="auto">
          <a:xfrm>
            <a:off x="1258888" y="5805488"/>
            <a:ext cx="12763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1804-1857</a:t>
            </a:r>
          </a:p>
        </p:txBody>
      </p:sp>
      <p:pic>
        <p:nvPicPr>
          <p:cNvPr id="70693" name="Picture 37" descr="Глинк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1125538"/>
            <a:ext cx="31353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403350" y="333375"/>
            <a:ext cx="6343650" cy="618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/>
              <a:t>Юношу, горько рыдая,</a:t>
            </a:r>
          </a:p>
          <a:p>
            <a:r>
              <a:rPr lang="ru-RU" sz="4000"/>
              <a:t>Ревнивая дева бранила.</a:t>
            </a:r>
          </a:p>
          <a:p>
            <a:r>
              <a:rPr lang="ru-RU" sz="4000"/>
              <a:t>К ней на плечо преклонен</a:t>
            </a:r>
          </a:p>
          <a:p>
            <a:r>
              <a:rPr lang="ru-RU" sz="4000"/>
              <a:t>Юноша вдруг задремал.</a:t>
            </a:r>
          </a:p>
          <a:p>
            <a:r>
              <a:rPr lang="ru-RU" sz="4000"/>
              <a:t>Дева тотчас умолкла, </a:t>
            </a:r>
          </a:p>
          <a:p>
            <a:r>
              <a:rPr lang="ru-RU" sz="4000"/>
              <a:t>Сон его легкий лелея,</a:t>
            </a:r>
          </a:p>
          <a:p>
            <a:r>
              <a:rPr lang="ru-RU" sz="4000"/>
              <a:t>И улыбалась ему,</a:t>
            </a:r>
          </a:p>
          <a:p>
            <a:r>
              <a:rPr lang="ru-RU" sz="4000"/>
              <a:t>Тихие слезы лия.</a:t>
            </a:r>
          </a:p>
          <a:p>
            <a:endParaRPr lang="ru-RU" sz="4000"/>
          </a:p>
          <a:p>
            <a:r>
              <a:rPr lang="ru-RU" sz="4000"/>
              <a:t>                     А.С. Пушкин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8497887" cy="496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 u="sng"/>
              <a:t>Миннезингеры</a:t>
            </a:r>
            <a:r>
              <a:rPr lang="ru-RU" sz="4000"/>
              <a:t> (от нем. </a:t>
            </a:r>
            <a:r>
              <a:rPr lang="en-US" sz="4000"/>
              <a:t>Minnesang, minne – </a:t>
            </a:r>
            <a:r>
              <a:rPr lang="ru-RU" sz="4000"/>
              <a:t>любовь, </a:t>
            </a:r>
            <a:r>
              <a:rPr lang="en-US" sz="4000"/>
              <a:t>sang – </a:t>
            </a:r>
            <a:r>
              <a:rPr lang="ru-RU" sz="4000"/>
              <a:t>пение) – средневековые поэты-певцы Германии. Во Франции их называли </a:t>
            </a:r>
            <a:r>
              <a:rPr lang="ru-RU" sz="4000" b="1" u="sng"/>
              <a:t>трубадурами.</a:t>
            </a:r>
            <a:r>
              <a:rPr lang="ru-RU" sz="4000"/>
              <a:t> Они создали рыцарский, </a:t>
            </a:r>
            <a:r>
              <a:rPr lang="ru-RU" sz="4000" b="1" u="sng"/>
              <a:t>куртуазный</a:t>
            </a:r>
            <a:r>
              <a:rPr lang="ru-RU" sz="4000"/>
              <a:t> стиль (от фр. с</a:t>
            </a:r>
            <a:r>
              <a:rPr lang="en-US" sz="4000"/>
              <a:t>ourtois – </a:t>
            </a:r>
            <a:r>
              <a:rPr lang="ru-RU" sz="4000"/>
              <a:t>учтивый, изысканно-вежливый).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403350" y="476250"/>
            <a:ext cx="5594350" cy="5940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/>
              <a:t>Воротился ночью мельник…</a:t>
            </a:r>
          </a:p>
          <a:p>
            <a:r>
              <a:rPr lang="ru-RU" sz="3200"/>
              <a:t>Женка! Что за сапоги?</a:t>
            </a:r>
          </a:p>
          <a:p>
            <a:r>
              <a:rPr lang="ru-RU" sz="3200"/>
              <a:t>Ах ты, пьяница, бездельник!</a:t>
            </a:r>
          </a:p>
          <a:p>
            <a:r>
              <a:rPr lang="ru-RU" sz="3200"/>
              <a:t>Где ты видишь сапоги?</a:t>
            </a:r>
          </a:p>
          <a:p>
            <a:r>
              <a:rPr lang="ru-RU" sz="3200"/>
              <a:t>Иль мутит тебя лукавый?</a:t>
            </a:r>
          </a:p>
          <a:p>
            <a:r>
              <a:rPr lang="ru-RU" sz="3200"/>
              <a:t>Это ведра.- Ведра? право?-</a:t>
            </a:r>
          </a:p>
          <a:p>
            <a:r>
              <a:rPr lang="ru-RU" sz="3200"/>
              <a:t>Вот уже сорок лет живу,</a:t>
            </a:r>
          </a:p>
          <a:p>
            <a:r>
              <a:rPr lang="ru-RU" sz="3200"/>
              <a:t>Ни во сне, ни на яву</a:t>
            </a:r>
          </a:p>
          <a:p>
            <a:r>
              <a:rPr lang="ru-RU" sz="3200"/>
              <a:t>Не видал до этих пор</a:t>
            </a:r>
          </a:p>
          <a:p>
            <a:r>
              <a:rPr lang="ru-RU" sz="3200"/>
              <a:t>Я на ведрах медных шпор.</a:t>
            </a:r>
          </a:p>
          <a:p>
            <a:endParaRPr lang="ru-RU" sz="3200"/>
          </a:p>
          <a:p>
            <a:r>
              <a:rPr lang="ru-RU" sz="3200"/>
              <a:t>                           А.С. Пушкин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hlinkClick r:id="" action="ppaction://noaction">
              <a:snd r:embed="rId2" name="Мельник.wav"/>
            </a:hlinkClick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539750" y="981075"/>
            <a:ext cx="8280400" cy="222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«Музыка Даргомыжского еще эхо </a:t>
            </a:r>
            <a:r>
              <a:rPr lang="ru-RU" sz="3200">
                <a:solidFill>
                  <a:srgbClr val="FF6600"/>
                </a:solidFill>
                <a:hlinkClick r:id="" action="ppaction://noaction" endSnd="1"/>
              </a:rPr>
              <a:t>пушкинской эпохи и вместе с тем накануне Мусоргсокого»</a:t>
            </a:r>
            <a:r>
              <a:rPr lang="ru-RU" sz="2000">
                <a:hlinkClick r:id="" action="ppaction://noaction" endSnd="1"/>
              </a:rPr>
              <a:t>  </a:t>
            </a:r>
            <a:endParaRPr lang="ru-RU" sz="2000"/>
          </a:p>
          <a:p>
            <a:pPr algn="r"/>
            <a:r>
              <a:rPr lang="ru-RU" sz="2000"/>
              <a:t>                                                                                                                              </a:t>
            </a:r>
            <a:r>
              <a:rPr lang="ru-RU" sz="2400"/>
              <a:t>Б.В. Асафьев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79388" y="765175"/>
            <a:ext cx="8640762" cy="3263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/>
              <a:t>Метод </a:t>
            </a:r>
          </a:p>
          <a:p>
            <a:r>
              <a:rPr lang="ru-RU" sz="3600" u="sng"/>
              <a:t>и н т о н а ц и о н н о г о   р е а л и з м а</a:t>
            </a:r>
          </a:p>
          <a:p>
            <a:pPr algn="ctr"/>
            <a:r>
              <a:rPr lang="ru-RU" sz="3600"/>
              <a:t>Даргомыжского</a:t>
            </a:r>
          </a:p>
          <a:p>
            <a:endParaRPr lang="ru-RU" sz="3600"/>
          </a:p>
          <a:p>
            <a:r>
              <a:rPr lang="ru-RU" sz="3200">
                <a:solidFill>
                  <a:srgbClr val="FF6600"/>
                </a:solidFill>
              </a:rPr>
              <a:t>«Хочу, чтобы звук прямо выражал слово. Хочу правды!»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580063" y="115888"/>
            <a:ext cx="3563937" cy="6846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/>
              <a:t>Мне минуло шестнадцать лет, </a:t>
            </a:r>
          </a:p>
          <a:p>
            <a:r>
              <a:rPr lang="ru-RU" sz="1200"/>
              <a:t>Но сердце было в воле. </a:t>
            </a:r>
          </a:p>
          <a:p>
            <a:r>
              <a:rPr lang="ru-RU" sz="1200"/>
              <a:t>Я думала: весь белый свет, </a:t>
            </a:r>
          </a:p>
          <a:p>
            <a:r>
              <a:rPr lang="ru-RU" sz="1200"/>
              <a:t>Весь белый свет – наш бор, поток и поле                                    </a:t>
            </a:r>
            <a:r>
              <a:rPr lang="ru-RU" sz="1200" b="1">
                <a:solidFill>
                  <a:srgbClr val="FF6600"/>
                </a:solidFill>
              </a:rPr>
              <a:t>(«Шестнадцать лет», стихи А.Дельвига)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Ведь я червяк в сравненье с ним!</a:t>
            </a:r>
          </a:p>
          <a:p>
            <a:r>
              <a:rPr lang="ru-RU" sz="1200"/>
              <a:t>В сравненье с ним, лицом таким</a:t>
            </a:r>
          </a:p>
          <a:p>
            <a:r>
              <a:rPr lang="ru-RU" sz="1200"/>
              <a:t>Его сиятельством самим!</a:t>
            </a:r>
          </a:p>
          <a:p>
            <a:r>
              <a:rPr lang="ru-RU" sz="1200">
                <a:solidFill>
                  <a:srgbClr val="FF6600"/>
                </a:solidFill>
              </a:rPr>
              <a:t>   </a:t>
            </a:r>
            <a:r>
              <a:rPr lang="ru-RU" sz="1200" b="1">
                <a:solidFill>
                  <a:srgbClr val="FF6600"/>
                </a:solidFill>
              </a:rPr>
              <a:t>(«Червяк», стихи В.Курочкина (из Беранже))</a:t>
            </a: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 ногу, ребята, раз, два!</a:t>
            </a:r>
          </a:p>
          <a:p>
            <a:r>
              <a:rPr lang="ru-RU" sz="1200"/>
              <a:t>Грудью подайся,</a:t>
            </a:r>
          </a:p>
          <a:p>
            <a:r>
              <a:rPr lang="ru-RU" sz="1200"/>
              <a:t>Не хнычь, равняйся!</a:t>
            </a:r>
          </a:p>
          <a:p>
            <a:r>
              <a:rPr lang="ru-RU" sz="1200"/>
              <a:t>Раз, два, раз, два!</a:t>
            </a:r>
          </a:p>
          <a:p>
            <a:r>
              <a:rPr lang="ru-RU" sz="1200" b="1">
                <a:solidFill>
                  <a:srgbClr val="FF6600"/>
                </a:solidFill>
              </a:rPr>
              <a:t> («Старый капрал», стихи В.Курочкина (из Беранже))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Мне грустно,</a:t>
            </a:r>
          </a:p>
          <a:p>
            <a:r>
              <a:rPr lang="ru-RU" sz="1200"/>
              <a:t>Потому что я тебя люблю, - </a:t>
            </a:r>
          </a:p>
          <a:p>
            <a:r>
              <a:rPr lang="ru-RU" sz="1200"/>
              <a:t>И знаю: молодость цветущую твою</a:t>
            </a:r>
          </a:p>
          <a:p>
            <a:r>
              <a:rPr lang="ru-RU" sz="1200"/>
              <a:t>Не пощадит молвы коварное гоненье!</a:t>
            </a:r>
          </a:p>
          <a:p>
            <a:r>
              <a:rPr lang="ru-RU" sz="1200" b="1">
                <a:solidFill>
                  <a:srgbClr val="FF6600"/>
                </a:solidFill>
              </a:rPr>
              <a:t>(«Мне грустно», стихи М.Лермонтова)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  <a:p>
            <a:r>
              <a:rPr lang="ru-RU" sz="1200"/>
              <a:t>Он был титулярный советник,</a:t>
            </a:r>
          </a:p>
          <a:p>
            <a:r>
              <a:rPr lang="ru-RU" sz="1200"/>
              <a:t>Она – генеральская дочь;</a:t>
            </a:r>
          </a:p>
          <a:p>
            <a:r>
              <a:rPr lang="ru-RU" sz="1200"/>
              <a:t>Он скромно в любви объяснился,</a:t>
            </a:r>
          </a:p>
          <a:p>
            <a:r>
              <a:rPr lang="ru-RU" sz="1200"/>
              <a:t>Она прогнала его прочь!</a:t>
            </a:r>
          </a:p>
          <a:p>
            <a:r>
              <a:rPr lang="ru-RU" sz="1200" b="1">
                <a:solidFill>
                  <a:srgbClr val="FF6600"/>
                </a:solidFill>
              </a:rPr>
              <a:t>(«Титулярный советник», стихи П.Вейнберга)</a:t>
            </a:r>
            <a:r>
              <a:rPr lang="ru-RU" sz="1200"/>
              <a:t> </a:t>
            </a:r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</p:txBody>
      </p:sp>
      <p:pic>
        <p:nvPicPr>
          <p:cNvPr id="28675" name="Picture 9" descr="остальные песни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580063" y="115888"/>
            <a:ext cx="3563937" cy="6846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/>
              <a:t>Мне минуло шестнадцать лет, </a:t>
            </a:r>
          </a:p>
          <a:p>
            <a:r>
              <a:rPr lang="ru-RU" sz="1200"/>
              <a:t>Но сердце было в воле. </a:t>
            </a:r>
          </a:p>
          <a:p>
            <a:r>
              <a:rPr lang="ru-RU" sz="1200"/>
              <a:t>Я думала: весь белый свет, </a:t>
            </a:r>
          </a:p>
          <a:p>
            <a:r>
              <a:rPr lang="ru-RU" sz="1200"/>
              <a:t>Весь белый свет – наш бор, поток и поле                                    </a:t>
            </a:r>
            <a:r>
              <a:rPr lang="ru-RU" sz="1200" b="1">
                <a:solidFill>
                  <a:srgbClr val="FF6600"/>
                </a:solidFill>
              </a:rPr>
              <a:t>(«Шестнадцать лет», стихи А.Дельвига)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Ведь я червяк в сравненье с ним!</a:t>
            </a:r>
          </a:p>
          <a:p>
            <a:r>
              <a:rPr lang="ru-RU" sz="1200"/>
              <a:t>В сравненье с ним, лицом таким</a:t>
            </a:r>
          </a:p>
          <a:p>
            <a:r>
              <a:rPr lang="ru-RU" sz="1200"/>
              <a:t>Его сиятельством самим!</a:t>
            </a:r>
          </a:p>
          <a:p>
            <a:r>
              <a:rPr lang="ru-RU" sz="1200">
                <a:solidFill>
                  <a:srgbClr val="FF6600"/>
                </a:solidFill>
              </a:rPr>
              <a:t>   </a:t>
            </a:r>
            <a:r>
              <a:rPr lang="ru-RU" sz="1200" b="1">
                <a:solidFill>
                  <a:srgbClr val="FF6600"/>
                </a:solidFill>
              </a:rPr>
              <a:t>(«Червяк», стихи В.Курочкина (из Беранже))</a:t>
            </a: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 ногу, ребята, раз, два!</a:t>
            </a:r>
          </a:p>
          <a:p>
            <a:r>
              <a:rPr lang="ru-RU" sz="1200"/>
              <a:t>Грудью подайся,</a:t>
            </a:r>
          </a:p>
          <a:p>
            <a:r>
              <a:rPr lang="ru-RU" sz="1200"/>
              <a:t>Не хнычь, равняйся!</a:t>
            </a:r>
          </a:p>
          <a:p>
            <a:r>
              <a:rPr lang="ru-RU" sz="1200"/>
              <a:t>Раз, два, раз, два!</a:t>
            </a:r>
          </a:p>
          <a:p>
            <a:r>
              <a:rPr lang="ru-RU" sz="1200" b="1">
                <a:solidFill>
                  <a:srgbClr val="FF6600"/>
                </a:solidFill>
              </a:rPr>
              <a:t> («Старый капрал», стихи В.Курочкина (из Беранже))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Мне грустно,</a:t>
            </a:r>
          </a:p>
          <a:p>
            <a:r>
              <a:rPr lang="ru-RU" sz="1200"/>
              <a:t>Потому что я тебя люблю, - </a:t>
            </a:r>
          </a:p>
          <a:p>
            <a:r>
              <a:rPr lang="ru-RU" sz="1200"/>
              <a:t>И знаю: молодость цветущую твою</a:t>
            </a:r>
          </a:p>
          <a:p>
            <a:r>
              <a:rPr lang="ru-RU" sz="1200"/>
              <a:t>Не пощадит молвы коварное гоненье!</a:t>
            </a:r>
          </a:p>
          <a:p>
            <a:r>
              <a:rPr lang="ru-RU" sz="1200" b="1">
                <a:solidFill>
                  <a:srgbClr val="FF6600"/>
                </a:solidFill>
              </a:rPr>
              <a:t>(«Мне грустно», стихи М.Лермонтова)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  <a:p>
            <a:r>
              <a:rPr lang="ru-RU" sz="1200"/>
              <a:t>Он был титулярный советник,</a:t>
            </a:r>
          </a:p>
          <a:p>
            <a:r>
              <a:rPr lang="ru-RU" sz="1200"/>
              <a:t>Она – генеральская дочь;</a:t>
            </a:r>
          </a:p>
          <a:p>
            <a:r>
              <a:rPr lang="ru-RU" sz="1200"/>
              <a:t>Он скромно в любви объяснился,</a:t>
            </a:r>
          </a:p>
          <a:p>
            <a:r>
              <a:rPr lang="ru-RU" sz="1200"/>
              <a:t>Она прогнала его прочь!</a:t>
            </a:r>
          </a:p>
          <a:p>
            <a:r>
              <a:rPr lang="ru-RU" sz="1200" b="1">
                <a:solidFill>
                  <a:srgbClr val="FF6600"/>
                </a:solidFill>
              </a:rPr>
              <a:t>(«Титулярный советник», стихи П.Вейнберга)</a:t>
            </a:r>
            <a:r>
              <a:rPr lang="ru-RU" sz="1200"/>
              <a:t> </a:t>
            </a:r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</p:txBody>
      </p:sp>
      <p:pic>
        <p:nvPicPr>
          <p:cNvPr id="29699" name="Picture 3" descr="остальные песни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4716463" y="2781300"/>
            <a:ext cx="8636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580063" y="115888"/>
            <a:ext cx="3563937" cy="6846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/>
              <a:t>Мне минуло шестнадцать лет, </a:t>
            </a:r>
          </a:p>
          <a:p>
            <a:r>
              <a:rPr lang="ru-RU" sz="1200"/>
              <a:t>Но сердце было в воле. </a:t>
            </a:r>
          </a:p>
          <a:p>
            <a:r>
              <a:rPr lang="ru-RU" sz="1200"/>
              <a:t>Я думала: весь белый свет, </a:t>
            </a:r>
          </a:p>
          <a:p>
            <a:r>
              <a:rPr lang="ru-RU" sz="1200"/>
              <a:t>Весь белый свет – наш бор, поток и поле                                    </a:t>
            </a:r>
            <a:r>
              <a:rPr lang="ru-RU" sz="1200" b="1">
                <a:solidFill>
                  <a:srgbClr val="FF6600"/>
                </a:solidFill>
              </a:rPr>
              <a:t>(«Шестнадцать лет», стихи А.Дельвига)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Ведь я червяк в сравненье с ним!</a:t>
            </a:r>
          </a:p>
          <a:p>
            <a:r>
              <a:rPr lang="ru-RU" sz="1200"/>
              <a:t>В сравненье с ним, лицом таким</a:t>
            </a:r>
          </a:p>
          <a:p>
            <a:r>
              <a:rPr lang="ru-RU" sz="1200"/>
              <a:t>Его сиятельством самим!</a:t>
            </a:r>
          </a:p>
          <a:p>
            <a:r>
              <a:rPr lang="ru-RU" sz="1200">
                <a:solidFill>
                  <a:srgbClr val="FF6600"/>
                </a:solidFill>
              </a:rPr>
              <a:t>   </a:t>
            </a:r>
            <a:r>
              <a:rPr lang="ru-RU" sz="1200" b="1">
                <a:solidFill>
                  <a:srgbClr val="FF6600"/>
                </a:solidFill>
              </a:rPr>
              <a:t>(«Червяк», стихи В.Курочкина (из Беранже))</a:t>
            </a: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 ногу, ребята, раз, два!</a:t>
            </a:r>
          </a:p>
          <a:p>
            <a:r>
              <a:rPr lang="ru-RU" sz="1200"/>
              <a:t>Грудью подайся,</a:t>
            </a:r>
          </a:p>
          <a:p>
            <a:r>
              <a:rPr lang="ru-RU" sz="1200"/>
              <a:t>Не хнычь, равняйся!</a:t>
            </a:r>
          </a:p>
          <a:p>
            <a:r>
              <a:rPr lang="ru-RU" sz="1200"/>
              <a:t>Раз, два, раз, два!</a:t>
            </a:r>
          </a:p>
          <a:p>
            <a:r>
              <a:rPr lang="ru-RU" sz="1200" b="1">
                <a:solidFill>
                  <a:srgbClr val="FF6600"/>
                </a:solidFill>
              </a:rPr>
              <a:t> («Старый капрал», стихи В.Курочкина (из Беранже))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Мне грустно,</a:t>
            </a:r>
          </a:p>
          <a:p>
            <a:r>
              <a:rPr lang="ru-RU" sz="1200"/>
              <a:t>Потому что я тебя люблю, - </a:t>
            </a:r>
          </a:p>
          <a:p>
            <a:r>
              <a:rPr lang="ru-RU" sz="1200"/>
              <a:t>И знаю: молодость цветущую твою</a:t>
            </a:r>
          </a:p>
          <a:p>
            <a:r>
              <a:rPr lang="ru-RU" sz="1200"/>
              <a:t>Не пощадит молвы коварное гоненье!</a:t>
            </a:r>
          </a:p>
          <a:p>
            <a:r>
              <a:rPr lang="ru-RU" sz="1200" b="1">
                <a:solidFill>
                  <a:srgbClr val="FF6600"/>
                </a:solidFill>
              </a:rPr>
              <a:t>(«Мне грустно», стихи М.Лермонтова)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  <a:p>
            <a:r>
              <a:rPr lang="ru-RU" sz="1200"/>
              <a:t>Он был титулярный советник,</a:t>
            </a:r>
          </a:p>
          <a:p>
            <a:r>
              <a:rPr lang="ru-RU" sz="1200"/>
              <a:t>Она – генеральская дочь;</a:t>
            </a:r>
          </a:p>
          <a:p>
            <a:r>
              <a:rPr lang="ru-RU" sz="1200"/>
              <a:t>Он скромно в любви объяснился,</a:t>
            </a:r>
          </a:p>
          <a:p>
            <a:r>
              <a:rPr lang="ru-RU" sz="1200"/>
              <a:t>Она прогнала его прочь!</a:t>
            </a:r>
          </a:p>
          <a:p>
            <a:r>
              <a:rPr lang="ru-RU" sz="1200" b="1">
                <a:solidFill>
                  <a:srgbClr val="FF6600"/>
                </a:solidFill>
              </a:rPr>
              <a:t>(«Титулярный советник», стихи П.Вейнберга)</a:t>
            </a:r>
            <a:r>
              <a:rPr lang="ru-RU" sz="1200"/>
              <a:t> </a:t>
            </a:r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</p:txBody>
      </p:sp>
      <p:pic>
        <p:nvPicPr>
          <p:cNvPr id="30723" name="Picture 3" descr="остальные песни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4716463" y="2781300"/>
            <a:ext cx="8636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4716463" y="260350"/>
            <a:ext cx="863600" cy="1223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419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М.И. Глинка – основоположник русской классической музыки: оперной и симфонической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580063" y="115888"/>
            <a:ext cx="3563937" cy="6846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/>
              <a:t>Мне минуло шестнадцать лет, </a:t>
            </a:r>
          </a:p>
          <a:p>
            <a:r>
              <a:rPr lang="ru-RU" sz="1200"/>
              <a:t>Но сердце было в воле. </a:t>
            </a:r>
          </a:p>
          <a:p>
            <a:r>
              <a:rPr lang="ru-RU" sz="1200"/>
              <a:t>Я думала: весь белый свет, </a:t>
            </a:r>
          </a:p>
          <a:p>
            <a:r>
              <a:rPr lang="ru-RU" sz="1200"/>
              <a:t>Весь белый свет – наш бор, поток и поле                                    </a:t>
            </a:r>
            <a:r>
              <a:rPr lang="ru-RU" sz="1200" b="1">
                <a:solidFill>
                  <a:srgbClr val="FF6600"/>
                </a:solidFill>
              </a:rPr>
              <a:t>(«Шестнадцать лет», стихи А.Дельвига)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Ведь я червяк в сравненье с ним!</a:t>
            </a:r>
          </a:p>
          <a:p>
            <a:r>
              <a:rPr lang="ru-RU" sz="1200"/>
              <a:t>В сравненье с ним, лицом таким</a:t>
            </a:r>
          </a:p>
          <a:p>
            <a:r>
              <a:rPr lang="ru-RU" sz="1200"/>
              <a:t>Его сиятельством самим!</a:t>
            </a:r>
          </a:p>
          <a:p>
            <a:r>
              <a:rPr lang="ru-RU" sz="1200">
                <a:solidFill>
                  <a:srgbClr val="FF6600"/>
                </a:solidFill>
              </a:rPr>
              <a:t>   </a:t>
            </a:r>
            <a:r>
              <a:rPr lang="ru-RU" sz="1200" b="1">
                <a:solidFill>
                  <a:srgbClr val="FF6600"/>
                </a:solidFill>
              </a:rPr>
              <a:t>(«Червяк», стихи В.Курочкина (из Беранже))</a:t>
            </a: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 ногу, ребята, раз, два!</a:t>
            </a:r>
          </a:p>
          <a:p>
            <a:r>
              <a:rPr lang="ru-RU" sz="1200"/>
              <a:t>Грудью подайся,</a:t>
            </a:r>
          </a:p>
          <a:p>
            <a:r>
              <a:rPr lang="ru-RU" sz="1200"/>
              <a:t>Не хнычь, равняйся!</a:t>
            </a:r>
          </a:p>
          <a:p>
            <a:r>
              <a:rPr lang="ru-RU" sz="1200"/>
              <a:t>Раз, два, раз, два!</a:t>
            </a:r>
          </a:p>
          <a:p>
            <a:r>
              <a:rPr lang="ru-RU" sz="1200" b="1">
                <a:solidFill>
                  <a:srgbClr val="FF6600"/>
                </a:solidFill>
              </a:rPr>
              <a:t> («Старый капрал», стихи В.Курочкина (из Беранже))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Мне грустно,</a:t>
            </a:r>
          </a:p>
          <a:p>
            <a:r>
              <a:rPr lang="ru-RU" sz="1200"/>
              <a:t>Потому что я тебя люблю, - </a:t>
            </a:r>
          </a:p>
          <a:p>
            <a:r>
              <a:rPr lang="ru-RU" sz="1200"/>
              <a:t>И знаю: молодость цветущую твою</a:t>
            </a:r>
          </a:p>
          <a:p>
            <a:r>
              <a:rPr lang="ru-RU" sz="1200"/>
              <a:t>Не пощадит молвы коварное гоненье!</a:t>
            </a:r>
          </a:p>
          <a:p>
            <a:r>
              <a:rPr lang="ru-RU" sz="1200" b="1">
                <a:solidFill>
                  <a:srgbClr val="FF6600"/>
                </a:solidFill>
              </a:rPr>
              <a:t>(«Мне грустно», стихи М.Лермонтова)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  <a:p>
            <a:r>
              <a:rPr lang="ru-RU" sz="1200"/>
              <a:t>Он был титулярный советник,</a:t>
            </a:r>
          </a:p>
          <a:p>
            <a:r>
              <a:rPr lang="ru-RU" sz="1200"/>
              <a:t>Она – генеральская дочь;</a:t>
            </a:r>
          </a:p>
          <a:p>
            <a:r>
              <a:rPr lang="ru-RU" sz="1200"/>
              <a:t>Он скромно в любви объяснился,</a:t>
            </a:r>
          </a:p>
          <a:p>
            <a:r>
              <a:rPr lang="ru-RU" sz="1200"/>
              <a:t>Она прогнала его прочь!</a:t>
            </a:r>
          </a:p>
          <a:p>
            <a:r>
              <a:rPr lang="ru-RU" sz="1200" b="1">
                <a:solidFill>
                  <a:srgbClr val="FF6600"/>
                </a:solidFill>
              </a:rPr>
              <a:t>(«Титулярный советник», стихи П.Вейнберга)</a:t>
            </a:r>
            <a:r>
              <a:rPr lang="ru-RU" sz="1200"/>
              <a:t> </a:t>
            </a:r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</p:txBody>
      </p:sp>
      <p:pic>
        <p:nvPicPr>
          <p:cNvPr id="31747" name="Picture 3" descr="остальные песни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4716463" y="2781300"/>
            <a:ext cx="8636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4716463" y="260350"/>
            <a:ext cx="863600" cy="1223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4716463" y="1557338"/>
            <a:ext cx="863600" cy="1150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580063" y="115888"/>
            <a:ext cx="3563937" cy="6846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/>
              <a:t>Мне минуло шестнадцать лет, </a:t>
            </a:r>
          </a:p>
          <a:p>
            <a:r>
              <a:rPr lang="ru-RU" sz="1200"/>
              <a:t>Но сердце было в воле. </a:t>
            </a:r>
          </a:p>
          <a:p>
            <a:r>
              <a:rPr lang="ru-RU" sz="1200"/>
              <a:t>Я думала: весь белый свет, </a:t>
            </a:r>
          </a:p>
          <a:p>
            <a:r>
              <a:rPr lang="ru-RU" sz="1200"/>
              <a:t>Весь белый свет – наш бор, поток и поле                                    </a:t>
            </a:r>
            <a:r>
              <a:rPr lang="ru-RU" sz="1200" b="1">
                <a:solidFill>
                  <a:srgbClr val="FF6600"/>
                </a:solidFill>
              </a:rPr>
              <a:t>(«Шестнадцать лет», стихи А.Дельвига)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Ведь я червяк в сравненье с ним!</a:t>
            </a:r>
          </a:p>
          <a:p>
            <a:r>
              <a:rPr lang="ru-RU" sz="1200"/>
              <a:t>В сравненье с ним, лицом таким</a:t>
            </a:r>
          </a:p>
          <a:p>
            <a:r>
              <a:rPr lang="ru-RU" sz="1200"/>
              <a:t>Его сиятельством самим!</a:t>
            </a:r>
          </a:p>
          <a:p>
            <a:r>
              <a:rPr lang="ru-RU" sz="1200">
                <a:solidFill>
                  <a:srgbClr val="FF6600"/>
                </a:solidFill>
              </a:rPr>
              <a:t>   </a:t>
            </a:r>
            <a:r>
              <a:rPr lang="ru-RU" sz="1200" b="1">
                <a:solidFill>
                  <a:srgbClr val="FF6600"/>
                </a:solidFill>
              </a:rPr>
              <a:t>(«Червяк», стихи В.Курочкина (из Беранже))</a:t>
            </a: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 ногу, ребята, раз, два!</a:t>
            </a:r>
          </a:p>
          <a:p>
            <a:r>
              <a:rPr lang="ru-RU" sz="1200"/>
              <a:t>Грудью подайся,</a:t>
            </a:r>
          </a:p>
          <a:p>
            <a:r>
              <a:rPr lang="ru-RU" sz="1200"/>
              <a:t>Не хнычь, равняйся!</a:t>
            </a:r>
          </a:p>
          <a:p>
            <a:r>
              <a:rPr lang="ru-RU" sz="1200"/>
              <a:t>Раз, два, раз, два!</a:t>
            </a:r>
          </a:p>
          <a:p>
            <a:r>
              <a:rPr lang="ru-RU" sz="1200" b="1">
                <a:solidFill>
                  <a:srgbClr val="FF6600"/>
                </a:solidFill>
              </a:rPr>
              <a:t> («Старый капрал», стихи В.Курочкина (из Беранже))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Мне грустно,</a:t>
            </a:r>
          </a:p>
          <a:p>
            <a:r>
              <a:rPr lang="ru-RU" sz="1200"/>
              <a:t>Потому что я тебя люблю, - </a:t>
            </a:r>
          </a:p>
          <a:p>
            <a:r>
              <a:rPr lang="ru-RU" sz="1200"/>
              <a:t>И знаю: молодость цветущую твою</a:t>
            </a:r>
          </a:p>
          <a:p>
            <a:r>
              <a:rPr lang="ru-RU" sz="1200"/>
              <a:t>Не пощадит молвы коварное гоненье!</a:t>
            </a:r>
          </a:p>
          <a:p>
            <a:r>
              <a:rPr lang="ru-RU" sz="1200" b="1">
                <a:solidFill>
                  <a:srgbClr val="FF6600"/>
                </a:solidFill>
              </a:rPr>
              <a:t>(«Мне грустно», стихи М.Лермонтова)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  <a:p>
            <a:r>
              <a:rPr lang="ru-RU" sz="1200"/>
              <a:t>Он был титулярный советник,</a:t>
            </a:r>
          </a:p>
          <a:p>
            <a:r>
              <a:rPr lang="ru-RU" sz="1200"/>
              <a:t>Она – генеральская дочь;</a:t>
            </a:r>
          </a:p>
          <a:p>
            <a:r>
              <a:rPr lang="ru-RU" sz="1200"/>
              <a:t>Он скромно в любви объяснился,</a:t>
            </a:r>
          </a:p>
          <a:p>
            <a:r>
              <a:rPr lang="ru-RU" sz="1200"/>
              <a:t>Она прогнала его прочь!</a:t>
            </a:r>
          </a:p>
          <a:p>
            <a:r>
              <a:rPr lang="ru-RU" sz="1200" b="1">
                <a:solidFill>
                  <a:srgbClr val="FF6600"/>
                </a:solidFill>
              </a:rPr>
              <a:t>(«Титулярный советник», стихи П.Вейнберга)</a:t>
            </a:r>
            <a:r>
              <a:rPr lang="ru-RU" sz="1200"/>
              <a:t> </a:t>
            </a:r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</p:txBody>
      </p:sp>
      <p:pic>
        <p:nvPicPr>
          <p:cNvPr id="32771" name="Picture 3" descr="остальные песни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4716463" y="2781300"/>
            <a:ext cx="8636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4716463" y="260350"/>
            <a:ext cx="863600" cy="1223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4716463" y="1557338"/>
            <a:ext cx="863600" cy="1150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V="1">
            <a:off x="4643438" y="4292600"/>
            <a:ext cx="1008062" cy="1728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580063" y="115888"/>
            <a:ext cx="3563937" cy="6846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/>
              <a:t>Мне минуло шестнадцать лет, </a:t>
            </a:r>
          </a:p>
          <a:p>
            <a:r>
              <a:rPr lang="ru-RU" sz="1200"/>
              <a:t>Но сердце было в воле. </a:t>
            </a:r>
          </a:p>
          <a:p>
            <a:r>
              <a:rPr lang="ru-RU" sz="1200"/>
              <a:t>Я думала: весь белый свет, </a:t>
            </a:r>
          </a:p>
          <a:p>
            <a:r>
              <a:rPr lang="ru-RU" sz="1200"/>
              <a:t>Весь белый свет – наш бор, поток и поле                                    </a:t>
            </a:r>
            <a:r>
              <a:rPr lang="ru-RU" sz="1200" b="1">
                <a:solidFill>
                  <a:srgbClr val="FF6600"/>
                </a:solidFill>
              </a:rPr>
              <a:t>(«Шестнадцать лет», стихи А.Дельвига)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Ведь я червяк в сравненье с ним!</a:t>
            </a:r>
          </a:p>
          <a:p>
            <a:r>
              <a:rPr lang="ru-RU" sz="1200"/>
              <a:t>В сравненье с ним, лицом таким</a:t>
            </a:r>
          </a:p>
          <a:p>
            <a:r>
              <a:rPr lang="ru-RU" sz="1200"/>
              <a:t>Его сиятельством самим!</a:t>
            </a:r>
          </a:p>
          <a:p>
            <a:r>
              <a:rPr lang="ru-RU" sz="1200">
                <a:solidFill>
                  <a:srgbClr val="FF6600"/>
                </a:solidFill>
              </a:rPr>
              <a:t>   </a:t>
            </a:r>
            <a:r>
              <a:rPr lang="ru-RU" sz="1200" b="1">
                <a:solidFill>
                  <a:srgbClr val="FF6600"/>
                </a:solidFill>
              </a:rPr>
              <a:t>(«Червяк», стихи В.Курочкина (из Беранже))</a:t>
            </a: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В ногу, ребята, раз, два!</a:t>
            </a:r>
          </a:p>
          <a:p>
            <a:r>
              <a:rPr lang="ru-RU" sz="1200"/>
              <a:t>Грудью подайся,</a:t>
            </a:r>
          </a:p>
          <a:p>
            <a:r>
              <a:rPr lang="ru-RU" sz="1200"/>
              <a:t>Не хнычь, равняйся!</a:t>
            </a:r>
          </a:p>
          <a:p>
            <a:r>
              <a:rPr lang="ru-RU" sz="1200"/>
              <a:t>Раз, два, раз, два!</a:t>
            </a:r>
          </a:p>
          <a:p>
            <a:r>
              <a:rPr lang="ru-RU" sz="1200" b="1">
                <a:solidFill>
                  <a:srgbClr val="FF6600"/>
                </a:solidFill>
              </a:rPr>
              <a:t> («Старый капрал», стихи В.Курочкина (из Беранже))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r>
              <a:rPr lang="ru-RU" sz="1200"/>
              <a:t>Мне грустно,</a:t>
            </a:r>
          </a:p>
          <a:p>
            <a:r>
              <a:rPr lang="ru-RU" sz="1200"/>
              <a:t>Потому что я тебя люблю, - </a:t>
            </a:r>
          </a:p>
          <a:p>
            <a:r>
              <a:rPr lang="ru-RU" sz="1200"/>
              <a:t>И знаю: молодость цветущую твою</a:t>
            </a:r>
          </a:p>
          <a:p>
            <a:r>
              <a:rPr lang="ru-RU" sz="1200"/>
              <a:t>Не пощадит молвы коварное гоненье!</a:t>
            </a:r>
          </a:p>
          <a:p>
            <a:r>
              <a:rPr lang="ru-RU" sz="1200" b="1">
                <a:solidFill>
                  <a:srgbClr val="FF6600"/>
                </a:solidFill>
              </a:rPr>
              <a:t>(«Мне грустно», стихи М.Лермонтова)</a:t>
            </a:r>
          </a:p>
          <a:p>
            <a:endParaRPr lang="ru-RU" sz="1200" b="1">
              <a:solidFill>
                <a:srgbClr val="FF6600"/>
              </a:solidFill>
            </a:endParaRPr>
          </a:p>
          <a:p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  <a:p>
            <a:r>
              <a:rPr lang="ru-RU" sz="1200"/>
              <a:t>Он был титулярный советник,</a:t>
            </a:r>
          </a:p>
          <a:p>
            <a:r>
              <a:rPr lang="ru-RU" sz="1200"/>
              <a:t>Она – генеральская дочь;</a:t>
            </a:r>
          </a:p>
          <a:p>
            <a:r>
              <a:rPr lang="ru-RU" sz="1200"/>
              <a:t>Он скромно в любви объяснился,</a:t>
            </a:r>
          </a:p>
          <a:p>
            <a:r>
              <a:rPr lang="ru-RU" sz="1200"/>
              <a:t>Она прогнала его прочь!</a:t>
            </a:r>
          </a:p>
          <a:p>
            <a:r>
              <a:rPr lang="ru-RU" sz="1200" b="1">
                <a:solidFill>
                  <a:srgbClr val="FF6600"/>
                </a:solidFill>
              </a:rPr>
              <a:t>(«Титулярный советник», стихи П.Вейнберга)</a:t>
            </a:r>
            <a:r>
              <a:rPr lang="ru-RU" sz="1200"/>
              <a:t> </a:t>
            </a:r>
            <a:endParaRPr lang="ru-RU" sz="1200">
              <a:solidFill>
                <a:srgbClr val="FF6600"/>
              </a:solidFill>
            </a:endParaRPr>
          </a:p>
          <a:p>
            <a:endParaRPr lang="ru-RU" sz="1200"/>
          </a:p>
        </p:txBody>
      </p:sp>
      <p:pic>
        <p:nvPicPr>
          <p:cNvPr id="33795" name="Picture 3" descr="остальные песни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Line 4"/>
          <p:cNvSpPr>
            <a:spLocks noChangeShapeType="1"/>
          </p:cNvSpPr>
          <p:nvPr/>
        </p:nvSpPr>
        <p:spPr bwMode="auto">
          <a:xfrm flipV="1">
            <a:off x="4716463" y="2781300"/>
            <a:ext cx="8636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4716463" y="260350"/>
            <a:ext cx="863600" cy="1223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V="1">
            <a:off x="4716463" y="1557338"/>
            <a:ext cx="863600" cy="1150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4643438" y="4292600"/>
            <a:ext cx="1008062" cy="1728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4643438" y="4868863"/>
            <a:ext cx="1008062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ru-RU" smtClean="0"/>
          </a:p>
          <a:p>
            <a:pPr algn="ctr" eaLnBrk="1" hangingPunct="1">
              <a:buFontTx/>
              <a:buNone/>
            </a:pPr>
            <a:r>
              <a:rPr lang="ru-RU" sz="3600" smtClean="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500438"/>
            <a:ext cx="5400675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188913"/>
            <a:ext cx="540067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5795963" y="981075"/>
            <a:ext cx="33480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/>
              <a:t>Дом в селе Новоспасском, где родился М.И.Глинка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5795963" y="4149725"/>
            <a:ext cx="334803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/>
              <a:t>Село Твердуново, где прошли ранние детские годы А.С. Даргомыжского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7993062" cy="944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 u="sng">
                <a:solidFill>
                  <a:schemeClr val="bg2"/>
                </a:solidFill>
              </a:rPr>
              <a:t>1834 г.</a:t>
            </a:r>
            <a:r>
              <a:rPr lang="ru-RU" sz="2400" b="1">
                <a:solidFill>
                  <a:schemeClr val="bg2"/>
                </a:solidFill>
              </a:rPr>
              <a:t> – знакомство с М.И. Глинкой определило</a:t>
            </a:r>
          </a:p>
          <a:p>
            <a:r>
              <a:rPr lang="ru-RU" sz="2400" b="1">
                <a:solidFill>
                  <a:schemeClr val="bg2"/>
                </a:solidFill>
              </a:rPr>
              <a:t> творческую судьбу А.С. Даргомыжского</a:t>
            </a:r>
            <a:r>
              <a:rPr lang="ru-RU" sz="2400" b="1"/>
              <a:t> 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50825" y="2708275"/>
            <a:ext cx="8642350" cy="3332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>
                <a:solidFill>
                  <a:srgbClr val="FF6600"/>
                </a:solidFill>
              </a:rPr>
              <a:t>«Что касается меня, то мои музыкальные занятия приняли совершенно решительную форму: я всецело бросил исполнительство и пробую себя все время в различного рода сочинениях»</a:t>
            </a:r>
          </a:p>
          <a:p>
            <a:pPr algn="r">
              <a:spcBef>
                <a:spcPct val="20000"/>
              </a:spcBef>
            </a:pPr>
            <a:r>
              <a:rPr lang="ru-RU" sz="2400"/>
              <a:t>(из письма другу Н.Б. Голицыну)</a:t>
            </a:r>
          </a:p>
          <a:p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55875" y="260350"/>
            <a:ext cx="39243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608263" y="5537200"/>
            <a:ext cx="3835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/>
              <a:t>Зигфрид Ден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мать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88913"/>
            <a:ext cx="30749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 descr="отец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9338" y="333375"/>
            <a:ext cx="33131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68313" y="4365625"/>
            <a:ext cx="3024187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/>
              <a:t>Марья Борисовна</a:t>
            </a:r>
          </a:p>
          <a:p>
            <a:r>
              <a:rPr lang="ru-RU" b="1"/>
              <a:t>Даргомыжская, урожденная Козловская, </a:t>
            </a:r>
          </a:p>
          <a:p>
            <a:r>
              <a:rPr lang="ru-RU" b="1"/>
              <a:t>мать композитора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4932363" y="4292600"/>
            <a:ext cx="3095625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/>
              <a:t>Сергей Николаевич</a:t>
            </a:r>
          </a:p>
          <a:p>
            <a:r>
              <a:rPr lang="ru-RU" b="1"/>
              <a:t>Даргомыжский, </a:t>
            </a:r>
          </a:p>
          <a:p>
            <a:r>
              <a:rPr lang="ru-RU" b="1"/>
              <a:t>отец композитора</a:t>
            </a:r>
          </a:p>
          <a:p>
            <a:r>
              <a:rPr lang="ru-RU" b="1"/>
              <a:t>(в молодости)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0"/>
            <a:ext cx="25209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 descr="гуммель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675" y="0"/>
            <a:ext cx="273685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 descr="моцарт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1863" y="0"/>
            <a:ext cx="29146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0" y="4221163"/>
            <a:ext cx="27225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/>
              <a:t>Ф. Шоберлехнер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3348038" y="4221163"/>
            <a:ext cx="1831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/>
              <a:t>И.Гуммель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6496050" y="4221163"/>
            <a:ext cx="16208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/>
              <a:t>В.Моцарт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39750" y="2205038"/>
            <a:ext cx="7993063" cy="3321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«Декламация у него была доведена до совершенства, а также задушевности была бездна, так что ради этих последних качеств забывалась странность его голоса»</a:t>
            </a:r>
          </a:p>
          <a:p>
            <a:pPr algn="r"/>
            <a:endParaRPr lang="ru-RU" sz="3200">
              <a:solidFill>
                <a:srgbClr val="FF6600"/>
              </a:solidFill>
            </a:endParaRPr>
          </a:p>
          <a:p>
            <a:pPr algn="r"/>
            <a:r>
              <a:rPr lang="ru-RU" sz="2000" b="1"/>
              <a:t>(из воспоминаний современника)</a:t>
            </a:r>
            <a:r>
              <a:rPr lang="ru-RU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DFC08D"/>
      </a:dk2>
      <a:lt2>
        <a:srgbClr val="2D2015"/>
      </a:lt2>
      <a:accent1>
        <a:srgbClr val="8C7B70"/>
      </a:accent1>
      <a:accent2>
        <a:srgbClr val="8F5F2F"/>
      </a:accent2>
      <a:accent3>
        <a:srgbClr val="FFFFFF"/>
      </a:accent3>
      <a:accent4>
        <a:srgbClr val="000000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648</TotalTime>
  <Words>1441</Words>
  <Application>Microsoft Office PowerPoint</Application>
  <PresentationFormat>Экран (4:3)</PresentationFormat>
  <Paragraphs>274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Verdana</vt:lpstr>
      <vt:lpstr>Оформление по умолчанию</vt:lpstr>
      <vt:lpstr>Открытый урок «А. С. Даргомыжский – продолжатель традиций  и новатор в музыке»                              </vt:lpstr>
      <vt:lpstr>Слайд 2</vt:lpstr>
      <vt:lpstr>М.И. Глинка – основоположник русской классической музыки: оперной и симфонической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САша</dc:creator>
  <cp:lastModifiedBy>re</cp:lastModifiedBy>
  <cp:revision>96</cp:revision>
  <dcterms:created xsi:type="dcterms:W3CDTF">2010-12-05T14:52:16Z</dcterms:created>
  <dcterms:modified xsi:type="dcterms:W3CDTF">2014-05-16T19:44:54Z</dcterms:modified>
</cp:coreProperties>
</file>