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7" r:id="rId2"/>
    <p:sldId id="258" r:id="rId3"/>
    <p:sldId id="259" r:id="rId4"/>
    <p:sldId id="306" r:id="rId5"/>
    <p:sldId id="307" r:id="rId6"/>
    <p:sldId id="299" r:id="rId7"/>
    <p:sldId id="260" r:id="rId8"/>
    <p:sldId id="297" r:id="rId9"/>
    <p:sldId id="263" r:id="rId10"/>
    <p:sldId id="265" r:id="rId11"/>
    <p:sldId id="264" r:id="rId12"/>
    <p:sldId id="266" r:id="rId13"/>
    <p:sldId id="268" r:id="rId14"/>
    <p:sldId id="300" r:id="rId15"/>
    <p:sldId id="298" r:id="rId16"/>
    <p:sldId id="269" r:id="rId17"/>
    <p:sldId id="270" r:id="rId18"/>
    <p:sldId id="275" r:id="rId19"/>
    <p:sldId id="303" r:id="rId20"/>
    <p:sldId id="271" r:id="rId21"/>
    <p:sldId id="272" r:id="rId22"/>
    <p:sldId id="273" r:id="rId23"/>
    <p:sldId id="302" r:id="rId24"/>
    <p:sldId id="291" r:id="rId25"/>
    <p:sldId id="290" r:id="rId26"/>
    <p:sldId id="296" r:id="rId27"/>
    <p:sldId id="289" r:id="rId28"/>
    <p:sldId id="276" r:id="rId29"/>
    <p:sldId id="277" r:id="rId30"/>
    <p:sldId id="281" r:id="rId31"/>
    <p:sldId id="301" r:id="rId32"/>
    <p:sldId id="308" r:id="rId33"/>
    <p:sldId id="282" r:id="rId34"/>
    <p:sldId id="283" r:id="rId35"/>
    <p:sldId id="285" r:id="rId36"/>
    <p:sldId id="286" r:id="rId37"/>
    <p:sldId id="278" r:id="rId38"/>
    <p:sldId id="279" r:id="rId39"/>
    <p:sldId id="305" r:id="rId40"/>
    <p:sldId id="28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14" autoAdjust="0"/>
  </p:normalViewPr>
  <p:slideViewPr>
    <p:cSldViewPr>
      <p:cViewPr varScale="1">
        <p:scale>
          <a:sx n="75" d="100"/>
          <a:sy n="75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D8F12-48AB-449B-80D8-EEBD9FAF0B93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89BC-1B7A-447B-B827-55C8BF606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C89BC-1B7A-447B-B827-55C8BF6061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C89BC-1B7A-447B-B827-55C8BF6061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DA631F-398F-4306-86D3-0BC939D8B2FE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A6AAC9-F0B5-49AA-81FA-2726F2537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580526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Обобщающий урок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5"/>
            <a:ext cx="8740080" cy="4032448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«Посвящение в химики»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I:\химия\him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157192"/>
            <a:ext cx="18192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288205021_39809_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308" y="4149080"/>
            <a:ext cx="2508506" cy="23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ocuments\сере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34"/>
            <a:ext cx="9336622" cy="699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О каком веществе речь?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51125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Хрупкое вещество желтого цвета, легко измельчается в порошок, легко плавится. Неметалл. Страницы китайских рукописей впервые возвестили о приготовление пороха, в его состав входит этот элемент. Сохранившиеся пирамиды Древнего Египта повествуют нам об использовании этого вещества для изготовления красок и косметических средств еще во II тысячелетии до н.э. Это одно их первых простых веществ, о котором знало человечество. Этот неметалл волшебная палочка, ведь с ее помощью натуральный каучук превращается в резину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ocuments\с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177" cy="685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10032097" cy="75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26.sl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Расшифруй записи: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Команда 1: </a:t>
            </a:r>
            <a:r>
              <a:rPr lang="ru-RU" dirty="0" err="1" smtClean="0">
                <a:solidFill>
                  <a:schemeClr val="tx1"/>
                </a:solidFill>
              </a:rPr>
              <a:t>Езлоеж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мникрей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наплита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леодруг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Команда 2: </a:t>
            </a:r>
            <a:r>
              <a:rPr lang="ru-RU" dirty="0" err="1" smtClean="0">
                <a:solidFill>
                  <a:schemeClr val="tx1"/>
                </a:solidFill>
              </a:rPr>
              <a:t>Орребес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притонк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цинвес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додворо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Команда 3: </a:t>
            </a:r>
            <a:r>
              <a:rPr lang="ru-RU" dirty="0" err="1" smtClean="0">
                <a:solidFill>
                  <a:schemeClr val="tx1"/>
                </a:solidFill>
              </a:rPr>
              <a:t>Сликодор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цинвес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цеагнрам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леодруг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Команда 4: </a:t>
            </a:r>
            <a:r>
              <a:rPr lang="ru-RU" dirty="0" err="1" smtClean="0">
                <a:solidFill>
                  <a:schemeClr val="tx1"/>
                </a:solidFill>
              </a:rPr>
              <a:t>Наймиг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отолоз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ниймилюа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тоаз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Команда5:  </a:t>
            </a:r>
            <a:r>
              <a:rPr lang="ru-RU" dirty="0" err="1" smtClean="0">
                <a:solidFill>
                  <a:schemeClr val="tx1"/>
                </a:solidFill>
              </a:rPr>
              <a:t>цийлакь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рохл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есар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рийба</a:t>
            </a:r>
            <a:r>
              <a:rPr lang="ru-RU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79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Расселите вещества: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Расселите вещества, формулы которых приведены по «домикам»: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2,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СаО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Си(ОН)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К, </a:t>
            </a:r>
            <a:r>
              <a:rPr lang="ru-RU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ВаО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Р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Н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CI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Fe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ru-RU" b="1" baseline="-30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С, СО,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Hg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КОН,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доми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8208912" cy="3146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5.sl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55016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Эпиграф к уроку: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4811365"/>
          </a:xfrm>
        </p:spPr>
        <p:txBody>
          <a:bodyPr/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Химик требуется не такой, который из одного чтения книг понял всю науку, но который собственным искусством в ней прилежно упражнялся…» 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(М.В.Ломоносов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4" name="Picture 9" descr="Ломоносов №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149080"/>
            <a:ext cx="2019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21.sl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0944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Выполните тест: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вас на партах забавные колбы-мордашки; вместо рта у них 15 точек.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1-й вертикальный ряд относится к вариантам ответов на первое задание, 2-й ряд на – второе и т. д.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Выберите правильные ответы, обведите фломастером точки, соответствующие правильным ответам. А затем соедините точки плавной линией.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Давайте улыбнемся!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sus\Desktop\колба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048377" y="1554163"/>
            <a:ext cx="319964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-1035496"/>
            <a:ext cx="8155632" cy="33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352928" cy="5544616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Без химии жизни, поверьте, нет,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Без химии стал бы тусклым весь свет.      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С химией ездим, живем и летаем,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В разных точках Земли обитаем,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Чистим, стираем, пятна выводим,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Едим, спим, и с прическами ходим.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Химией лечимся, клеим и шьем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С химией мы бок о бок живем!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Так что без нее пропадете,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Если значение ее не поймете!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А чтобы больше и лучше все знать</a:t>
            </a:r>
            <a:endParaRPr lang="ru-RU" sz="2800" b="1" i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Надо химию понять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7" descr="1180384442_15.jpg"/>
          <p:cNvPicPr>
            <a:picLocks noGrp="1"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859117"/>
            <a:ext cx="2339751" cy="175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4-tub.yandex.net/i?id=30756423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4" y="1386888"/>
            <a:ext cx="2039983" cy="17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Составьте формулы веществ: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1 вариант</a:t>
            </a:r>
            <a:r>
              <a:rPr lang="ru-RU" sz="2000" b="1" dirty="0" smtClean="0">
                <a:solidFill>
                  <a:schemeClr val="tx1"/>
                </a:solidFill>
              </a:rPr>
              <a:t>: оксид натрия, хлорид железа (III), оксид углерода (IV), сульфид алюминия, сернистая кислота, </a:t>
            </a:r>
            <a:r>
              <a:rPr lang="ru-RU" sz="2000" b="1" dirty="0" err="1" smtClean="0">
                <a:solidFill>
                  <a:schemeClr val="tx1"/>
                </a:solidFill>
              </a:rPr>
              <a:t>гидроксид</a:t>
            </a:r>
            <a:r>
              <a:rPr lang="ru-RU" sz="2000" b="1" dirty="0" smtClean="0">
                <a:solidFill>
                  <a:schemeClr val="tx1"/>
                </a:solidFill>
              </a:rPr>
              <a:t> калия.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b="1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2 вариант:</a:t>
            </a:r>
            <a:r>
              <a:rPr lang="ru-RU" sz="2000" b="1" dirty="0" smtClean="0">
                <a:solidFill>
                  <a:schemeClr val="tx1"/>
                </a:solidFill>
              </a:rPr>
              <a:t> оксид алюминия, хлорид магния, оксид серы(VI), фосфорная кислота, </a:t>
            </a:r>
            <a:r>
              <a:rPr lang="ru-RU" sz="2000" b="1" dirty="0" err="1" smtClean="0">
                <a:solidFill>
                  <a:schemeClr val="tx1"/>
                </a:solidFill>
              </a:rPr>
              <a:t>гидроксид</a:t>
            </a:r>
            <a:r>
              <a:rPr lang="ru-RU" sz="2000" b="1" dirty="0" smtClean="0">
                <a:solidFill>
                  <a:schemeClr val="tx1"/>
                </a:solidFill>
              </a:rPr>
              <a:t> бария, сульфид натрия.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b="1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3 вариан</a:t>
            </a:r>
            <a:r>
              <a:rPr lang="ru-RU" sz="2000" b="1" dirty="0" smtClean="0">
                <a:solidFill>
                  <a:schemeClr val="tx1"/>
                </a:solidFill>
              </a:rPr>
              <a:t>т: оксид лития, хлорид кальция, оксид азота(</a:t>
            </a:r>
            <a:r>
              <a:rPr lang="en-US" sz="2000" b="1" dirty="0" smtClean="0">
                <a:solidFill>
                  <a:schemeClr val="tx1"/>
                </a:solidFill>
              </a:rPr>
              <a:t>V</a:t>
            </a:r>
            <a:r>
              <a:rPr lang="ru-RU" sz="2000" b="1" dirty="0" smtClean="0">
                <a:solidFill>
                  <a:schemeClr val="tx1"/>
                </a:solidFill>
              </a:rPr>
              <a:t>), </a:t>
            </a:r>
            <a:r>
              <a:rPr lang="ru-RU" sz="2000" b="1" dirty="0" err="1" smtClean="0">
                <a:solidFill>
                  <a:schemeClr val="tx1"/>
                </a:solidFill>
              </a:rPr>
              <a:t>хлороводородная</a:t>
            </a:r>
            <a:r>
              <a:rPr lang="ru-RU" sz="2000" b="1" dirty="0" smtClean="0">
                <a:solidFill>
                  <a:schemeClr val="tx1"/>
                </a:solidFill>
              </a:rPr>
              <a:t> кислота, </a:t>
            </a:r>
            <a:r>
              <a:rPr lang="ru-RU" sz="2000" b="1" dirty="0" err="1" smtClean="0">
                <a:solidFill>
                  <a:schemeClr val="tx1"/>
                </a:solidFill>
              </a:rPr>
              <a:t>гидроксид</a:t>
            </a:r>
            <a:r>
              <a:rPr lang="ru-RU" sz="2000" b="1" dirty="0" smtClean="0">
                <a:solidFill>
                  <a:schemeClr val="tx1"/>
                </a:solidFill>
              </a:rPr>
              <a:t> цинка, сульфит калия.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b="1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4 вариант: </a:t>
            </a:r>
            <a:r>
              <a:rPr lang="ru-RU" sz="2000" b="1" dirty="0" smtClean="0">
                <a:solidFill>
                  <a:schemeClr val="tx1"/>
                </a:solidFill>
              </a:rPr>
              <a:t>оксид кальция, карбонат натрия, оксид фосфора(</a:t>
            </a:r>
            <a:r>
              <a:rPr lang="en-US" sz="2000" b="1" dirty="0" smtClean="0">
                <a:solidFill>
                  <a:schemeClr val="tx1"/>
                </a:solidFill>
              </a:rPr>
              <a:t>V</a:t>
            </a:r>
            <a:r>
              <a:rPr lang="ru-RU" sz="2000" b="1" dirty="0" smtClean="0">
                <a:solidFill>
                  <a:schemeClr val="tx1"/>
                </a:solidFill>
              </a:rPr>
              <a:t>), сероводородная кислота, </a:t>
            </a:r>
            <a:r>
              <a:rPr lang="ru-RU" sz="2000" b="1" dirty="0" err="1" smtClean="0">
                <a:solidFill>
                  <a:schemeClr val="tx1"/>
                </a:solidFill>
              </a:rPr>
              <a:t>гидроксид</a:t>
            </a:r>
            <a:r>
              <a:rPr lang="ru-RU" sz="2000" b="1" dirty="0" smtClean="0">
                <a:solidFill>
                  <a:schemeClr val="tx1"/>
                </a:solidFill>
              </a:rPr>
              <a:t> железа(</a:t>
            </a:r>
            <a:r>
              <a:rPr lang="en-US" sz="2000" b="1" dirty="0" smtClean="0">
                <a:solidFill>
                  <a:schemeClr val="tx1"/>
                </a:solidFill>
              </a:rPr>
              <a:t>III</a:t>
            </a:r>
            <a:r>
              <a:rPr lang="ru-RU" sz="2000" b="1" dirty="0" smtClean="0">
                <a:solidFill>
                  <a:schemeClr val="tx1"/>
                </a:solidFill>
              </a:rPr>
              <a:t>), бромид магния.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b="1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5 вариан</a:t>
            </a:r>
            <a:r>
              <a:rPr lang="ru-RU" sz="2000" b="1" dirty="0" smtClean="0">
                <a:solidFill>
                  <a:schemeClr val="tx1"/>
                </a:solidFill>
              </a:rPr>
              <a:t>т: оксид железа(</a:t>
            </a:r>
            <a:r>
              <a:rPr lang="en-US" sz="2000" b="1" dirty="0" smtClean="0">
                <a:solidFill>
                  <a:schemeClr val="tx1"/>
                </a:solidFill>
              </a:rPr>
              <a:t>II</a:t>
            </a:r>
            <a:r>
              <a:rPr lang="ru-RU" sz="2000" b="1" dirty="0" smtClean="0">
                <a:solidFill>
                  <a:schemeClr val="tx1"/>
                </a:solidFill>
              </a:rPr>
              <a:t>), фосфат натрия, оксид хлора(</a:t>
            </a:r>
            <a:r>
              <a:rPr lang="en-US" sz="2000" b="1" dirty="0" smtClean="0">
                <a:solidFill>
                  <a:schemeClr val="tx1"/>
                </a:solidFill>
              </a:rPr>
              <a:t>VII</a:t>
            </a:r>
            <a:r>
              <a:rPr lang="ru-RU" sz="2000" b="1" dirty="0" smtClean="0">
                <a:solidFill>
                  <a:schemeClr val="tx1"/>
                </a:solidFill>
              </a:rPr>
              <a:t>), угольная кислота, </a:t>
            </a:r>
            <a:r>
              <a:rPr lang="ru-RU" sz="2000" b="1" dirty="0" err="1" smtClean="0">
                <a:solidFill>
                  <a:schemeClr val="tx1"/>
                </a:solidFill>
              </a:rPr>
              <a:t>гидроксид</a:t>
            </a:r>
            <a:r>
              <a:rPr lang="ru-RU" sz="2000" b="1" dirty="0" smtClean="0">
                <a:solidFill>
                  <a:schemeClr val="tx1"/>
                </a:solidFill>
              </a:rPr>
              <a:t> кальция, фторид магния.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24.sl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4000" b="1" i="1" dirty="0" smtClean="0">
                <a:solidFill>
                  <a:srgbClr val="C00000"/>
                </a:solidFill>
              </a:rPr>
              <a:t>Экспериментальное  задание: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3600" b="1" dirty="0" smtClean="0">
                <a:solidFill>
                  <a:srgbClr val="C00000"/>
                </a:solidFill>
              </a:rPr>
              <a:t>«Распознавание веществ»  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Задание:  </a:t>
            </a:r>
            <a:r>
              <a:rPr lang="ru-RU" sz="3600" i="1" dirty="0" smtClean="0">
                <a:solidFill>
                  <a:schemeClr val="tx1"/>
                </a:solidFill>
              </a:rPr>
              <a:t>В трех пробирках находятся  вещества </a:t>
            </a:r>
            <a:r>
              <a:rPr lang="ru-RU" sz="3600" i="1" dirty="0" smtClean="0">
                <a:solidFill>
                  <a:srgbClr val="002060"/>
                </a:solidFill>
              </a:rPr>
              <a:t> :</a:t>
            </a:r>
          </a:p>
          <a:p>
            <a:r>
              <a:rPr lang="ru-RU" sz="3600" i="1" u="sng" dirty="0" smtClean="0">
                <a:solidFill>
                  <a:srgbClr val="002060"/>
                </a:solidFill>
              </a:rPr>
              <a:t>    Кислота, вода, щелочь.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Определите содержимое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     каждой пробирки.</a:t>
            </a:r>
            <a:endParaRPr lang="ru-RU" sz="3600" dirty="0"/>
          </a:p>
        </p:txBody>
      </p:sp>
      <p:pic>
        <p:nvPicPr>
          <p:cNvPr id="4" name="Picture 4" descr="C:\Users\Дима\Desktop\Мартынова Л.Ф\4cd5297296f4eb2a0e941f0139246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6992"/>
            <a:ext cx="352839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Что мы знаем о растворах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54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3" y="1628800"/>
            <a:ext cx="3075639" cy="35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eft_u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86780"/>
            <a:ext cx="3509764" cy="36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 Что такое раствор?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 bwMode="auto">
          <a:xfrm>
            <a:off x="539552" y="1556792"/>
            <a:ext cx="1584176" cy="1656184"/>
          </a:xfrm>
          <a:prstGeom prst="can">
            <a:avLst>
              <a:gd name="adj" fmla="val 220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H₂O</a:t>
            </a:r>
          </a:p>
          <a:p>
            <a:pPr algn="ctr">
              <a:defRPr/>
            </a:pPr>
            <a:r>
              <a:rPr lang="ru-RU" b="1" dirty="0"/>
              <a:t>растворитель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Цилиндр 4"/>
          <p:cNvSpPr/>
          <p:nvPr/>
        </p:nvSpPr>
        <p:spPr bwMode="auto">
          <a:xfrm>
            <a:off x="2627784" y="1556792"/>
            <a:ext cx="1571625" cy="1714500"/>
          </a:xfrm>
          <a:prstGeom prst="can">
            <a:avLst/>
          </a:prstGeom>
          <a:solidFill>
            <a:srgbClr val="ECF05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/>
              <a:t>вещество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6" name="Цилиндр 5"/>
          <p:cNvSpPr/>
          <p:nvPr/>
        </p:nvSpPr>
        <p:spPr bwMode="auto">
          <a:xfrm>
            <a:off x="1547664" y="3789040"/>
            <a:ext cx="1571625" cy="1714500"/>
          </a:xfrm>
          <a:prstGeom prst="can">
            <a:avLst>
              <a:gd name="adj" fmla="val 37575"/>
            </a:avLst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/>
              <a:t>раствор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75656" y="328498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555776" y="328498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635896" y="3501008"/>
            <a:ext cx="55081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р-ра=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m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р.в.+</a:t>
            </a:r>
            <a:r>
              <a:rPr lang="en-US" sz="3600" b="1" dirty="0" smtClean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р-ля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4869160"/>
            <a:ext cx="5580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р.в.=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р-ра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р-ля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     Разгадайте </a:t>
            </a:r>
            <a:r>
              <a:rPr lang="ru-RU" b="1" i="1" dirty="0" smtClean="0">
                <a:solidFill>
                  <a:srgbClr val="C00000"/>
                </a:solidFill>
              </a:rPr>
              <a:t>кроссворд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sus\Documents\иг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08512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1443841"/>
            <a:ext cx="4067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1.Индикатор.</a:t>
            </a:r>
          </a:p>
          <a:p>
            <a:pPr algn="just"/>
            <a:r>
              <a:rPr lang="ru-RU" b="1" dirty="0" smtClean="0"/>
              <a:t>2.Растворимое в воде основание.</a:t>
            </a:r>
          </a:p>
          <a:p>
            <a:pPr algn="just"/>
            <a:r>
              <a:rPr lang="ru-RU" b="1" dirty="0" smtClean="0"/>
              <a:t>3Элемент III группы, 5 периода.</a:t>
            </a:r>
          </a:p>
          <a:p>
            <a:pPr algn="just"/>
            <a:r>
              <a:rPr lang="ru-RU" b="1" dirty="0" smtClean="0"/>
              <a:t>4Основная отрасль использования кислорода.</a:t>
            </a:r>
          </a:p>
          <a:p>
            <a:pPr algn="just"/>
            <a:r>
              <a:rPr lang="ru-RU" b="1" dirty="0" smtClean="0"/>
              <a:t>5.Драгоценный металл.</a:t>
            </a:r>
          </a:p>
          <a:p>
            <a:pPr algn="just"/>
            <a:r>
              <a:rPr lang="ru-RU" b="1" dirty="0" smtClean="0"/>
              <a:t>6.Гидроксид, соответствующий оксидам неметаллов.</a:t>
            </a:r>
          </a:p>
          <a:p>
            <a:pPr algn="just"/>
            <a:r>
              <a:rPr lang="ru-RU" b="1" dirty="0" smtClean="0"/>
              <a:t>7.Отрицательно заряженная частица, входящая в состав атома.</a:t>
            </a:r>
          </a:p>
          <a:p>
            <a:pPr algn="just"/>
            <a:r>
              <a:rPr lang="ru-RU" b="1" dirty="0" smtClean="0"/>
              <a:t>8.Элемент VI группы, 4 периода.</a:t>
            </a:r>
          </a:p>
          <a:p>
            <a:pPr algn="just"/>
            <a:r>
              <a:rPr lang="ru-RU" b="1" dirty="0" smtClean="0"/>
              <a:t>9.Месяц, в котором был открыт периодический закон.</a:t>
            </a:r>
          </a:p>
          <a:p>
            <a:pPr algn="just"/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Молодцы!!!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Вы справились!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Желаю дальнейших успехов в изучении химии.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Picture 165" descr="71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743200" y="2132855"/>
            <a:ext cx="3810000" cy="382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923928" y="256490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988840"/>
            <a:ext cx="3744416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Клянусь я кислотой и хлором урок по химии учить.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 быть в учении упорным, клянусь!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Клянусь Периодическим законом достичь того, чего не знал.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 до всего дойти умом, клянусь!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Клянусь я медным купоросом раскрыть все сложные вопросы, клянусь!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Клянусь, что буду на уроках с большим усердием работать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3728" y="6093296"/>
            <a:ext cx="3456384" cy="764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Клянусь! Клянусь! Клянусь!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616624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3600" b="1" i="1" dirty="0" smtClean="0"/>
              <a:t>Орешек знаний тверд, но все же</a:t>
            </a:r>
          </a:p>
          <a:p>
            <a:pPr algn="just"/>
            <a:r>
              <a:rPr lang="ru-RU" sz="3600" dirty="0" smtClean="0"/>
              <a:t>      </a:t>
            </a:r>
            <a:r>
              <a:rPr lang="ru-RU" sz="3600" b="1" i="1" dirty="0" smtClean="0"/>
              <a:t>мы не привыкли отступать!</a:t>
            </a:r>
          </a:p>
          <a:p>
            <a:pPr algn="just"/>
            <a:r>
              <a:rPr lang="ru-RU" sz="3600" b="1" i="1" dirty="0" smtClean="0"/>
              <a:t>   Нам расколоть его поможет</a:t>
            </a:r>
          </a:p>
          <a:p>
            <a:pPr algn="just"/>
            <a:r>
              <a:rPr lang="ru-RU" sz="3600" b="1" i="1" dirty="0" smtClean="0"/>
              <a:t>                    </a:t>
            </a:r>
            <a:r>
              <a:rPr lang="ru-RU" sz="3600" b="1" i="1" u="sng" dirty="0" smtClean="0"/>
              <a:t>простой девиз:</a:t>
            </a:r>
          </a:p>
          <a:p>
            <a:pPr algn="just"/>
            <a:r>
              <a:rPr lang="ru-RU" sz="3600" b="1" i="1" dirty="0" smtClean="0">
                <a:solidFill>
                  <a:srgbClr val="C00000"/>
                </a:solidFill>
              </a:rPr>
              <a:t>                «Хочу все знать!»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0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 забывайте! </a:t>
            </a:r>
            <a:r>
              <a:rPr lang="ru-RU" b="1" i="1" dirty="0" smtClean="0">
                <a:solidFill>
                  <a:srgbClr val="C00000"/>
                </a:solidFill>
              </a:rPr>
              <a:t>На следующем   уроке –контрольная работа…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8" descr="i?id=208576520-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                 </a:t>
            </a:r>
            <a:r>
              <a:rPr lang="ru-RU" b="1" i="1" u="sng" dirty="0" smtClean="0">
                <a:solidFill>
                  <a:srgbClr val="C00000"/>
                </a:solidFill>
              </a:rPr>
              <a:t>Препятствия</a:t>
            </a:r>
            <a:r>
              <a:rPr lang="ru-RU" u="sng" dirty="0" smtClean="0">
                <a:solidFill>
                  <a:srgbClr val="C00000"/>
                </a:solidFill>
              </a:rPr>
              <a:t>: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/>
          <a:lstStyle/>
          <a:p>
            <a:pPr algn="just"/>
            <a:r>
              <a:rPr lang="ru-RU" sz="3600" dirty="0" smtClean="0"/>
              <a:t>«Аллея окаменевших деревьев» </a:t>
            </a:r>
          </a:p>
          <a:p>
            <a:pPr algn="just"/>
            <a:r>
              <a:rPr lang="ru-RU" sz="3600" dirty="0" smtClean="0"/>
              <a:t>«Непроходимое болото»</a:t>
            </a:r>
          </a:p>
          <a:p>
            <a:pPr algn="just"/>
            <a:r>
              <a:rPr lang="ru-RU" sz="3600" dirty="0" smtClean="0"/>
              <a:t> «Избушка на курьих ножках»</a:t>
            </a:r>
          </a:p>
          <a:p>
            <a:pPr algn="just"/>
            <a:r>
              <a:rPr lang="ru-RU" sz="3600" dirty="0" smtClean="0"/>
              <a:t> «Дом с привидениями»</a:t>
            </a:r>
          </a:p>
          <a:p>
            <a:pPr algn="just"/>
            <a:r>
              <a:rPr lang="ru-RU" sz="3600" dirty="0" smtClean="0"/>
              <a:t> «Жилище Лешего»</a:t>
            </a:r>
          </a:p>
          <a:p>
            <a:pPr algn="just"/>
            <a:r>
              <a:rPr lang="ru-RU" sz="3600" dirty="0" smtClean="0"/>
              <a:t>«Дупло Соловья-разбойника» </a:t>
            </a:r>
          </a:p>
          <a:p>
            <a:pPr algn="just"/>
            <a:r>
              <a:rPr lang="ru-RU" sz="3600" dirty="0" smtClean="0"/>
              <a:t> Жилище «Лесных гномов»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088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О каком веществе речь?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91600" cy="48113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412776"/>
            <a:ext cx="5022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– Я газ легчайший и бесцветный,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Неядовитый и безвредный,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Соединяясь с кислородом</a:t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Я для питья даю Вам воду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……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О каком веществе речь?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68072" cy="48113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Этот элемент алхимики обозначили тонким серпиком Луны и называли лунным (камнем) металлом. Этот металл красивого белого цвета. Сплавы этого металла с медью используют при чеканке медалей, почетных знаков. Этот металл проводит электрический ток, убивает микроорганизмы в воде, поэтому такая вода, никогда не теряет свежести, даже при длительном  стоянии, и ее называют святой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</TotalTime>
  <Words>856</Words>
  <Application>Microsoft Office PowerPoint</Application>
  <PresentationFormat>Экран (4:3)</PresentationFormat>
  <Paragraphs>102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Обобщающий урок </vt:lpstr>
      <vt:lpstr>      Эпиграф к уроку:</vt:lpstr>
      <vt:lpstr>   </vt:lpstr>
      <vt:lpstr>     </vt:lpstr>
      <vt:lpstr>                 Препятствия:</vt:lpstr>
      <vt:lpstr>Слайд 6</vt:lpstr>
      <vt:lpstr>    О каком веществе речь?</vt:lpstr>
      <vt:lpstr>Слайд 8</vt:lpstr>
      <vt:lpstr>     О каком веществе речь?</vt:lpstr>
      <vt:lpstr>Слайд 10</vt:lpstr>
      <vt:lpstr>  О каком веществе речь?</vt:lpstr>
      <vt:lpstr>Слайд 12</vt:lpstr>
      <vt:lpstr>Слайд 13</vt:lpstr>
      <vt:lpstr>Слайд 14</vt:lpstr>
      <vt:lpstr>Слайд 15</vt:lpstr>
      <vt:lpstr>      Расшифруй записи:</vt:lpstr>
      <vt:lpstr>Слайд 17</vt:lpstr>
      <vt:lpstr>     Расселите вещества: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    Выполните тест:</vt:lpstr>
      <vt:lpstr>     Давайте улыбнемся!</vt:lpstr>
      <vt:lpstr>Составьте формулы веществ:</vt:lpstr>
      <vt:lpstr>Слайд 31</vt:lpstr>
      <vt:lpstr>     Экспериментальное  задание:</vt:lpstr>
      <vt:lpstr>    Что мы знаем о растворах</vt:lpstr>
      <vt:lpstr>       Что такое раствор?</vt:lpstr>
      <vt:lpstr>Слайд 35</vt:lpstr>
      <vt:lpstr>Слайд 36</vt:lpstr>
      <vt:lpstr>     Разгадайте кроссворд:</vt:lpstr>
      <vt:lpstr>Молодцы!!! Вы справились!  Желаю дальнейших успехов в изучении химии.</vt:lpstr>
      <vt:lpstr>Слайд 39</vt:lpstr>
      <vt:lpstr>Не забывайте! На следующем   уроке –контрольная работа…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</dc:title>
  <dc:creator>Asus</dc:creator>
  <cp:lastModifiedBy>Tata</cp:lastModifiedBy>
  <cp:revision>99</cp:revision>
  <dcterms:created xsi:type="dcterms:W3CDTF">2012-11-19T17:17:58Z</dcterms:created>
  <dcterms:modified xsi:type="dcterms:W3CDTF">2014-08-08T07:01:37Z</dcterms:modified>
</cp:coreProperties>
</file>