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2" r:id="rId3"/>
    <p:sldId id="284" r:id="rId4"/>
    <p:sldId id="285" r:id="rId5"/>
    <p:sldId id="286" r:id="rId6"/>
    <p:sldId id="289" r:id="rId7"/>
    <p:sldId id="287" r:id="rId8"/>
    <p:sldId id="291" r:id="rId9"/>
    <p:sldId id="292" r:id="rId10"/>
    <p:sldId id="275" r:id="rId11"/>
    <p:sldId id="277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1D07-BCD4-4EF1-BA7E-44DBE41031C3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4423-9F4B-46CA-82A5-5313B89C5B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1D07-BCD4-4EF1-BA7E-44DBE41031C3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4423-9F4B-46CA-82A5-5313B89C5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1D07-BCD4-4EF1-BA7E-44DBE41031C3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4423-9F4B-46CA-82A5-5313B89C5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1D07-BCD4-4EF1-BA7E-44DBE41031C3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4423-9F4B-46CA-82A5-5313B89C5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1D07-BCD4-4EF1-BA7E-44DBE41031C3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C4254423-9F4B-46CA-82A5-5313B89C5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1D07-BCD4-4EF1-BA7E-44DBE41031C3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4423-9F4B-46CA-82A5-5313B89C5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1D07-BCD4-4EF1-BA7E-44DBE41031C3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4423-9F4B-46CA-82A5-5313B89C5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1D07-BCD4-4EF1-BA7E-44DBE41031C3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4423-9F4B-46CA-82A5-5313B89C5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1D07-BCD4-4EF1-BA7E-44DBE41031C3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4423-9F4B-46CA-82A5-5313B89C5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1D07-BCD4-4EF1-BA7E-44DBE41031C3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4423-9F4B-46CA-82A5-5313B89C5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1D07-BCD4-4EF1-BA7E-44DBE41031C3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4423-9F4B-46CA-82A5-5313B89C5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C61D07-BCD4-4EF1-BA7E-44DBE41031C3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254423-9F4B-46CA-82A5-5313B89C5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29600" cy="3672408"/>
          </a:xfrm>
        </p:spPr>
        <p:txBody>
          <a:bodyPr>
            <a:noAutofit/>
          </a:bodyPr>
          <a:lstStyle/>
          <a:p>
            <a:r>
              <a:rPr lang="ru-RU" i="1" dirty="0" smtClean="0"/>
              <a:t>Сочинение по картине              И. Грабаря                    «Февральская лазурь»</a:t>
            </a:r>
            <a:endParaRPr lang="ru-RU" i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427984" y="4797152"/>
            <a:ext cx="4392488" cy="1296144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/>
              <a:t>Автор презентации - Цибульская Е.Н., учитель русского языка и литературы.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88640"/>
            <a:ext cx="3008313" cy="122413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Восхищение художника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628800"/>
            <a:ext cx="4320480" cy="5112567"/>
          </a:xfrm>
        </p:spPr>
        <p:txBody>
          <a:bodyPr>
            <a:noAutofit/>
          </a:bodyPr>
          <a:lstStyle/>
          <a:p>
            <a:r>
              <a:rPr lang="ru-RU" sz="3200" dirty="0" smtClean="0"/>
              <a:t>«Я обомлел от открывшегося передо мной зрелища фантастической красоты: какие-то перезвоны и перекликания всех цветов радуги, объединенных голубой эмалью неба».</a:t>
            </a:r>
            <a:endParaRPr lang="ru-RU" sz="3200" dirty="0"/>
          </a:p>
        </p:txBody>
      </p:sp>
      <p:pic>
        <p:nvPicPr>
          <p:cNvPr id="5" name="Picture 2" descr="D:\Новая папка\67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Новая папка\67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0"/>
            <a:ext cx="3008313" cy="7647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План</a:t>
            </a:r>
            <a:endParaRPr lang="ru-RU" sz="3200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2"/>
          </p:nvPr>
        </p:nvSpPr>
        <p:spPr>
          <a:xfrm>
            <a:off x="395536" y="764704"/>
            <a:ext cx="4248472" cy="6093296"/>
          </a:xfrm>
        </p:spPr>
        <p:txBody>
          <a:bodyPr>
            <a:noAutofit/>
          </a:bodyPr>
          <a:lstStyle/>
          <a:p>
            <a:r>
              <a:rPr lang="ru-RU" sz="2300" dirty="0" smtClean="0"/>
              <a:t>1. Вступление. Восприятие картины. (Какие чувства рождаются при взгляде на картину?) Что изображено на ней? (Общая панорама).</a:t>
            </a:r>
          </a:p>
          <a:p>
            <a:pPr marL="651510" indent="-514350"/>
            <a:r>
              <a:rPr lang="ru-RU" sz="2300" dirty="0" smtClean="0"/>
              <a:t>2. Основная часть.</a:t>
            </a:r>
          </a:p>
          <a:p>
            <a:pPr marL="651510" indent="-514350"/>
            <a:r>
              <a:rPr lang="ru-RU" sz="2300" dirty="0" smtClean="0"/>
              <a:t> Описание природы:</a:t>
            </a:r>
          </a:p>
          <a:p>
            <a:pPr marL="651510" indent="-514350"/>
            <a:r>
              <a:rPr lang="ru-RU" sz="2300" dirty="0" smtClean="0"/>
              <a:t>а) небо;</a:t>
            </a:r>
          </a:p>
          <a:p>
            <a:pPr marL="651510" indent="-514350"/>
            <a:r>
              <a:rPr lang="ru-RU" sz="2300" dirty="0" smtClean="0"/>
              <a:t>б) снег;</a:t>
            </a:r>
          </a:p>
          <a:p>
            <a:pPr marL="651510" indent="-514350"/>
            <a:r>
              <a:rPr lang="ru-RU" sz="2300" dirty="0" smtClean="0"/>
              <a:t>в) берёза на переднем плане;</a:t>
            </a:r>
          </a:p>
          <a:p>
            <a:pPr marL="651510" indent="-514350"/>
            <a:r>
              <a:rPr lang="ru-RU" sz="2300" dirty="0" smtClean="0"/>
              <a:t>г) другие берёзы.</a:t>
            </a:r>
          </a:p>
          <a:p>
            <a:pPr marL="651510" indent="-514350"/>
            <a:r>
              <a:rPr lang="ru-RU" sz="2300" dirty="0" smtClean="0"/>
              <a:t>3. Колорит.</a:t>
            </a:r>
          </a:p>
          <a:p>
            <a:pPr marL="651510" indent="-514350"/>
            <a:r>
              <a:rPr lang="ru-RU" sz="2300" dirty="0" smtClean="0"/>
              <a:t>4. Заключение. Что хотел выразить художник с помощью картины?</a:t>
            </a:r>
          </a:p>
          <a:p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0"/>
            <a:ext cx="3008313" cy="119675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Поэтический отзыв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196752"/>
            <a:ext cx="3816424" cy="5472609"/>
          </a:xfrm>
        </p:spPr>
        <p:txBody>
          <a:bodyPr>
            <a:normAutofit fontScale="62500" lnSpcReduction="20000"/>
          </a:bodyPr>
          <a:lstStyle/>
          <a:p>
            <a:endParaRPr lang="ru-RU" sz="4000" i="1" dirty="0" smtClean="0"/>
          </a:p>
          <a:p>
            <a:r>
              <a:rPr lang="ru-RU" sz="4000" i="1" dirty="0" smtClean="0"/>
              <a:t>Небо лазурное,</a:t>
            </a:r>
          </a:p>
          <a:p>
            <a:r>
              <a:rPr lang="ru-RU" sz="4000" i="1" dirty="0" smtClean="0"/>
              <a:t>Небо бескрайнее.</a:t>
            </a:r>
          </a:p>
          <a:p>
            <a:r>
              <a:rPr lang="ru-RU" sz="4000" i="1" dirty="0" smtClean="0"/>
              <a:t>Чудо-берёза стоит!</a:t>
            </a:r>
          </a:p>
          <a:p>
            <a:r>
              <a:rPr lang="ru-RU" sz="4000" i="1" dirty="0" smtClean="0"/>
              <a:t>То </a:t>
            </a:r>
            <a:r>
              <a:rPr lang="ru-RU" sz="4000" i="1" smtClean="0"/>
              <a:t>ли берёза</a:t>
            </a:r>
            <a:r>
              <a:rPr lang="ru-RU" sz="4000" i="1" dirty="0" smtClean="0"/>
              <a:t>,</a:t>
            </a:r>
          </a:p>
          <a:p>
            <a:r>
              <a:rPr lang="ru-RU" sz="4000" i="1" dirty="0" smtClean="0"/>
              <a:t>То ли жар-птица,</a:t>
            </a:r>
          </a:p>
          <a:p>
            <a:r>
              <a:rPr lang="ru-RU" sz="4000" i="1" dirty="0" smtClean="0"/>
              <a:t>Крылья расправив, летит.</a:t>
            </a:r>
          </a:p>
          <a:p>
            <a:r>
              <a:rPr lang="ru-RU" sz="4000" i="1" dirty="0" smtClean="0"/>
              <a:t>Яркою сказкой,</a:t>
            </a:r>
          </a:p>
          <a:p>
            <a:r>
              <a:rPr lang="ru-RU" sz="4000" i="1" dirty="0" smtClean="0"/>
              <a:t>Светлою песней</a:t>
            </a:r>
          </a:p>
          <a:p>
            <a:r>
              <a:rPr lang="ru-RU" sz="4000" i="1" dirty="0" smtClean="0"/>
              <a:t>Вдруг обернулся февраль.</a:t>
            </a:r>
          </a:p>
          <a:p>
            <a:r>
              <a:rPr lang="ru-RU" sz="4000" i="1" dirty="0" smtClean="0"/>
              <a:t>Праздник природы</a:t>
            </a:r>
          </a:p>
          <a:p>
            <a:r>
              <a:rPr lang="ru-RU" sz="4000" i="1" dirty="0" smtClean="0"/>
              <a:t>Сердцу на радость</a:t>
            </a:r>
          </a:p>
          <a:p>
            <a:r>
              <a:rPr lang="ru-RU" sz="4000" i="1" dirty="0" smtClean="0"/>
              <a:t>Создал Игорь Грабарь.</a:t>
            </a:r>
            <a:br>
              <a:rPr lang="ru-RU" sz="4000" i="1" dirty="0" smtClean="0"/>
            </a:br>
            <a:endParaRPr lang="ru-RU" sz="4000" i="1" dirty="0" smtClean="0"/>
          </a:p>
          <a:p>
            <a:endParaRPr lang="ru-RU" dirty="0"/>
          </a:p>
        </p:txBody>
      </p:sp>
      <p:pic>
        <p:nvPicPr>
          <p:cNvPr id="5" name="Picture 2" descr="D:\Новая папка\67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/>
              </a:rPr>
              <a:t>Схема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  <a:effectLst/>
              </a:rPr>
              <a:t>описания</a:t>
            </a:r>
            <a:endParaRPr lang="ru-RU" dirty="0">
              <a:solidFill>
                <a:srgbClr val="FFFF00"/>
              </a:solidFill>
              <a:effectLst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8052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b="1" dirty="0" smtClean="0"/>
              <a:t>ПРЕДМЕТ 1  +   ПРИЗНАК 1  +  ПРИЗНАК 2</a:t>
            </a:r>
          </a:p>
          <a:p>
            <a:pPr>
              <a:buNone/>
            </a:pPr>
            <a:r>
              <a:rPr lang="ru-RU" sz="3200" b="1" dirty="0" smtClean="0"/>
              <a:t>ПРЕДМЕТ 2  +   ПРИЗНАК 1  +  ПРИЗНАК 2</a:t>
            </a:r>
          </a:p>
          <a:p>
            <a:pPr>
              <a:buNone/>
            </a:pPr>
            <a:endParaRPr lang="ru-RU" sz="3200" b="1" dirty="0" smtClean="0"/>
          </a:p>
          <a:p>
            <a:pPr algn="ctr"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ОПИСАНИЕ</a:t>
            </a:r>
          </a:p>
          <a:p>
            <a:pPr algn="ctr">
              <a:buNone/>
            </a:pPr>
            <a:endParaRPr lang="ru-RU" sz="3200" b="1" dirty="0" smtClean="0"/>
          </a:p>
          <a:p>
            <a:pPr algn="ctr"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      деловое                                художественное</a:t>
            </a:r>
          </a:p>
          <a:p>
            <a:pPr>
              <a:buNone/>
            </a:pPr>
            <a:r>
              <a:rPr lang="ru-RU" sz="3200" b="1" dirty="0" smtClean="0"/>
              <a:t>                                                     метафора</a:t>
            </a:r>
          </a:p>
          <a:p>
            <a:pPr>
              <a:buNone/>
            </a:pPr>
            <a:r>
              <a:rPr lang="ru-RU" sz="3200" b="1" dirty="0" smtClean="0"/>
              <a:t>                                                     эпитеты</a:t>
            </a:r>
          </a:p>
          <a:p>
            <a:pPr>
              <a:buNone/>
            </a:pPr>
            <a:r>
              <a:rPr lang="ru-RU" sz="3200" b="1" dirty="0" smtClean="0"/>
              <a:t>                                                     олицетворение</a:t>
            </a:r>
          </a:p>
          <a:p>
            <a:pPr>
              <a:buNone/>
            </a:pPr>
            <a:r>
              <a:rPr lang="ru-RU" sz="3200" b="1" dirty="0" smtClean="0"/>
              <a:t>                                                     сравнение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868144" y="3212976"/>
            <a:ext cx="1584176" cy="792088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1763688" y="3212976"/>
            <a:ext cx="1440160" cy="792088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1" y="273050"/>
            <a:ext cx="3466727" cy="185980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Сергей Александрович Есенин</a:t>
            </a:r>
            <a:endParaRPr lang="ru-RU" sz="32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1" y="3429000"/>
            <a:ext cx="3538735" cy="269716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Стихотворение «Берёза» (1913).</a:t>
            </a:r>
            <a:endParaRPr lang="ru-RU" sz="3200" dirty="0"/>
          </a:p>
        </p:txBody>
      </p:sp>
      <p:pic>
        <p:nvPicPr>
          <p:cNvPr id="1027" name="Picture 3" descr="D:\Документы\Работа\Русский язык\Сочинение по картине\Художник Грабарь\Новая папка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Pictures\31b4e6a5c4e9867f668b5b1b8c01ad05bc203410780090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0"/>
            <a:ext cx="8856984" cy="6858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Pictures\00012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лена\Pictures\anypics_ru-178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Pictures\865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820472" cy="6858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32656"/>
            <a:ext cx="3250703" cy="27363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Игорь Эммануилович Грабарь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1871 - 1960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1" y="5229200"/>
            <a:ext cx="3008313" cy="896964"/>
          </a:xfrm>
        </p:spPr>
        <p:txBody>
          <a:bodyPr/>
          <a:lstStyle/>
          <a:p>
            <a:r>
              <a:rPr lang="ru-RU" sz="3200" dirty="0" smtClean="0"/>
              <a:t>Автопортрет</a:t>
            </a:r>
            <a:endParaRPr lang="ru-RU" sz="3200" dirty="0"/>
          </a:p>
        </p:txBody>
      </p:sp>
      <p:pic>
        <p:nvPicPr>
          <p:cNvPr id="9218" name="Picture 2" descr="C:\Users\Елена\Pictures\1sm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0"/>
            <a:ext cx="50760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Елена\Pictures\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350000" cy="4292600"/>
          </a:xfrm>
          <a:prstGeom prst="rect">
            <a:avLst/>
          </a:prstGeom>
          <a:noFill/>
        </p:spPr>
      </p:pic>
      <p:pic>
        <p:nvPicPr>
          <p:cNvPr id="10243" name="Picture 3" descr="D:\Документы\Работа\Русский язык\Сочинение по картине\Художник Грабарь\Новая папка\34060336_Martovskiy_sneg_Gra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0"/>
            <a:ext cx="3851920" cy="4438650"/>
          </a:xfrm>
          <a:prstGeom prst="rect">
            <a:avLst/>
          </a:prstGeom>
          <a:noFill/>
        </p:spPr>
      </p:pic>
      <p:pic>
        <p:nvPicPr>
          <p:cNvPr id="10246" name="Picture 6" descr="D:\Документы\Работа\Русский язык\Сочинение по картине\Художник Грабарь\Новая папка\IKPKqe_b_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70154" y="3212976"/>
            <a:ext cx="3873845" cy="3645024"/>
          </a:xfrm>
          <a:prstGeom prst="rect">
            <a:avLst/>
          </a:prstGeom>
          <a:noFill/>
        </p:spPr>
      </p:pic>
      <p:pic>
        <p:nvPicPr>
          <p:cNvPr id="13" name="Picture 4" descr="D:\Документы\Работа\Русский язык\Сочинение по картине\Художник Грабарь\Новая папка\0b2f14695df3fa2bb601c26f905b5bd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220815"/>
            <a:ext cx="5292080" cy="3637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494</TotalTime>
  <Words>205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Сочинение по картине              И. Грабаря                    «Февральская лазурь»</vt:lpstr>
      <vt:lpstr>Схема описания</vt:lpstr>
      <vt:lpstr>Сергей Александрович Есенин</vt:lpstr>
      <vt:lpstr>Слайд 4</vt:lpstr>
      <vt:lpstr>Слайд 5</vt:lpstr>
      <vt:lpstr>Слайд 6</vt:lpstr>
      <vt:lpstr>Слайд 7</vt:lpstr>
      <vt:lpstr>Игорь Эммануилович Грабарь  1871 - 1960</vt:lpstr>
      <vt:lpstr>Слайд 9</vt:lpstr>
      <vt:lpstr>Восхищение художника</vt:lpstr>
      <vt:lpstr>План</vt:lpstr>
      <vt:lpstr>Поэтический отзыв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Tata</cp:lastModifiedBy>
  <cp:revision>71</cp:revision>
  <dcterms:created xsi:type="dcterms:W3CDTF">2013-11-24T13:37:34Z</dcterms:created>
  <dcterms:modified xsi:type="dcterms:W3CDTF">2014-08-05T09:56:01Z</dcterms:modified>
</cp:coreProperties>
</file>