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64" r:id="rId3"/>
    <p:sldId id="259" r:id="rId4"/>
    <p:sldId id="258" r:id="rId5"/>
    <p:sldId id="263" r:id="rId6"/>
    <p:sldId id="260" r:id="rId7"/>
    <p:sldId id="268" r:id="rId8"/>
    <p:sldId id="269" r:id="rId9"/>
    <p:sldId id="272" r:id="rId10"/>
    <p:sldId id="270" r:id="rId11"/>
    <p:sldId id="280" r:id="rId12"/>
    <p:sldId id="273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69" d="100"/>
          <a:sy n="69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48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1D06-58F3-404C-B4BA-9EB02E52FB8F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B7BC5-A219-452A-B738-63106165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7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B7BC5-A219-452A-B738-63106165ED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4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B7BC5-A219-452A-B738-63106165ED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2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0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9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1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3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4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16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3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BF40-21C9-4941-A45B-781376B84E7C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1F04-B9AA-4D67-9018-93C49EA1F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0609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 Обучение грамоте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 Буква </a:t>
            </a:r>
            <a:r>
              <a:rPr lang="ru-RU" sz="4400" b="1" dirty="0"/>
              <a:t>ь – показатель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мягкости предшествующих согласных 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6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 smtClean="0"/>
              <a:t>Урок подготовила учитель начальных классов ГБОУ гимназия №1599  г. Москвы                                                            </a:t>
            </a:r>
            <a:r>
              <a:rPr lang="ru-RU" sz="2800" b="1" dirty="0" err="1" smtClean="0"/>
              <a:t>Белоножкина</a:t>
            </a:r>
            <a:r>
              <a:rPr lang="ru-RU" sz="2800" b="1" dirty="0" smtClean="0"/>
              <a:t> Татьяна Ивановна                                                                по программе «Школа России»             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2570595" y="3534191"/>
            <a:ext cx="2823042" cy="43204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15616" y="2426195"/>
            <a:ext cx="9332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endParaRPr lang="ru-RU" sz="1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2060848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/>
              <a:t>ь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4802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Л </a:t>
            </a:r>
            <a:r>
              <a:rPr lang="ru-RU" sz="6000" b="1" dirty="0">
                <a:solidFill>
                  <a:schemeClr val="accent6"/>
                </a:solidFill>
              </a:rPr>
              <a:t>О</a:t>
            </a:r>
            <a:r>
              <a:rPr lang="ru-RU" sz="6000" b="1" dirty="0"/>
              <a:t> 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6000" b="1" dirty="0"/>
              <a:t> </a:t>
            </a:r>
            <a:r>
              <a:rPr lang="ru-RU" sz="6000" b="1" dirty="0" smtClean="0">
                <a:solidFill>
                  <a:schemeClr val="accent6"/>
                </a:solidFill>
              </a:rPr>
              <a:t>И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pic>
        <p:nvPicPr>
          <p:cNvPr id="3075" name="Picture 3" descr="C:\Users\Администратор\Desktop\iЛос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5150"/>
            <a:ext cx="4095898" cy="27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iлос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75150"/>
            <a:ext cx="3888432" cy="27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1" y="1600200"/>
            <a:ext cx="8435279" cy="485313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6000" b="1" dirty="0" smtClean="0"/>
          </a:p>
          <a:p>
            <a:pPr marL="0" indent="0">
              <a:buNone/>
            </a:pPr>
            <a:endParaRPr lang="ru-RU" sz="6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65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6500" b="1" dirty="0"/>
          </a:p>
          <a:p>
            <a:pPr marL="0" indent="0">
              <a:buNone/>
            </a:pPr>
            <a:endParaRPr lang="ru-RU" sz="6000" b="1" dirty="0"/>
          </a:p>
        </p:txBody>
      </p:sp>
      <p:pic>
        <p:nvPicPr>
          <p:cNvPr id="3078" name="Picture 6" descr="C:\Users\Администратор\Desktop\гусь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50" y="4450727"/>
            <a:ext cx="2016224" cy="6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2583"/>
            <a:ext cx="2592287" cy="7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2" y="6858000"/>
            <a:ext cx="387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Л </a:t>
            </a:r>
            <a:r>
              <a:rPr lang="ru-RU" sz="5400" b="1" dirty="0">
                <a:solidFill>
                  <a:schemeClr val="accent6"/>
                </a:solidFill>
              </a:rPr>
              <a:t>О</a:t>
            </a:r>
            <a:r>
              <a:rPr lang="ru-RU" sz="5400" b="1" dirty="0"/>
              <a:t>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5400" b="1" dirty="0"/>
              <a:t> 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7941" y="432583"/>
            <a:ext cx="161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 звука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7385" y="4605278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 звука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-0.00231 L 0.07951 -0.25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 е д в е д 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4" y="980728"/>
            <a:ext cx="83426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" y="7406262"/>
            <a:ext cx="395015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2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00504 -0.1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Северный олень.</a:t>
            </a:r>
            <a:endParaRPr lang="ru-RU" sz="5400" b="1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21" y="76470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FF8021">
                    <a:lumMod val="50000"/>
                  </a:srgbClr>
                </a:solidFill>
              </a:rPr>
              <a:t>1</a:t>
            </a:r>
            <a:r>
              <a:rPr lang="ru-RU" sz="4800" b="1" dirty="0" smtClean="0">
                <a:solidFill>
                  <a:srgbClr val="FF8021">
                    <a:lumMod val="50000"/>
                  </a:srgbClr>
                </a:solidFill>
              </a:rPr>
              <a:t>. Олени </a:t>
            </a:r>
            <a:r>
              <a:rPr lang="ru-RU" sz="4800" b="1" dirty="0">
                <a:solidFill>
                  <a:srgbClr val="FF8021">
                    <a:lumMod val="50000"/>
                  </a:srgbClr>
                </a:solidFill>
              </a:rPr>
              <a:t>приспособились жить на севере</a:t>
            </a:r>
            <a:r>
              <a:rPr lang="ru-RU" b="1" dirty="0">
                <a:solidFill>
                  <a:srgbClr val="FF8021">
                    <a:lumMod val="50000"/>
                  </a:srgb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6" y="2221412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. Он не ходит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, а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бегает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571" y="306325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3.У оленя необычные копыта.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21" y="3782963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4.Он не проваливается в снегу, легко пробегает по болоту.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21" y="5229513"/>
            <a:ext cx="8569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5.Олень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сам добывает себе корм, раскапывая глубокий снег.</a:t>
            </a:r>
          </a:p>
          <a:p>
            <a:pPr algn="ctr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3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Повторение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изучали на прошлых уроках ?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 smtClean="0"/>
              <a:t>Буква Ч, ч  </a:t>
            </a:r>
            <a:endParaRPr lang="ru-RU" sz="6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1500" b="1" u="sng" dirty="0" smtClean="0">
                <a:solidFill>
                  <a:schemeClr val="accent3">
                    <a:lumMod val="75000"/>
                  </a:schemeClr>
                </a:solidFill>
              </a:rPr>
              <a:t> ЗВУК</a:t>
            </a:r>
          </a:p>
          <a:p>
            <a:pPr marL="0" indent="0" algn="ctr">
              <a:buNone/>
            </a:pPr>
            <a:r>
              <a:rPr lang="ru-RU" sz="11500" b="1" dirty="0" smtClean="0">
                <a:solidFill>
                  <a:schemeClr val="accent3">
                    <a:lumMod val="75000"/>
                  </a:schemeClr>
                </a:solidFill>
              </a:rPr>
              <a:t>Ч </a:t>
            </a:r>
            <a:r>
              <a:rPr lang="ru-RU" sz="11500" b="1" dirty="0" smtClean="0"/>
              <a:t>– </a:t>
            </a:r>
            <a:r>
              <a:rPr lang="ru-RU" sz="7800" b="1" dirty="0" smtClean="0"/>
              <a:t>согласный,</a:t>
            </a:r>
          </a:p>
          <a:p>
            <a:pPr marL="0" indent="0" algn="ctr">
              <a:buNone/>
            </a:pPr>
            <a:r>
              <a:rPr lang="ru-RU" sz="7800" b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ru-RU" sz="7800" b="1" dirty="0" smtClean="0"/>
              <a:t>глухой,                   </a:t>
            </a:r>
          </a:p>
          <a:p>
            <a:pPr marL="0" indent="0" algn="ctr">
              <a:buNone/>
            </a:pPr>
            <a:r>
              <a:rPr lang="ru-RU" sz="7800" b="1" dirty="0" smtClean="0">
                <a:solidFill>
                  <a:schemeClr val="accent3">
                    <a:lumMod val="75000"/>
                  </a:schemeClr>
                </a:solidFill>
              </a:rPr>
              <a:t>                 мягкий,</a:t>
            </a:r>
          </a:p>
          <a:p>
            <a:pPr marL="0" indent="0" algn="ctr">
              <a:buNone/>
            </a:pPr>
            <a:r>
              <a:rPr lang="ru-RU" sz="7800" b="1" dirty="0" smtClean="0"/>
              <a:t>              непарный.</a:t>
            </a:r>
          </a:p>
          <a:p>
            <a:pPr marL="0" indent="0">
              <a:buNone/>
            </a:pPr>
            <a:endParaRPr lang="ru-RU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b="1" dirty="0" smtClean="0"/>
              <a:t>ЧТО ЗАПОМИНАЕМ?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907300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ОРФОГРАММА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Пиши</a:t>
            </a: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Ч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- с буквой «</a:t>
            </a:r>
            <a:r>
              <a:rPr lang="ru-RU" sz="6600" b="1" dirty="0" smtClean="0">
                <a:solidFill>
                  <a:schemeClr val="accent6"/>
                </a:solidFill>
              </a:rPr>
              <a:t>а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Ч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  - с буквой «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Найдите орфограмму в словах!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6768752" cy="3384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6400" b="1" dirty="0" smtClean="0"/>
              <a:t>НАЧ   ЛО   </a:t>
            </a:r>
          </a:p>
          <a:p>
            <a:pPr marL="0" indent="0">
              <a:buNone/>
            </a:pPr>
            <a:r>
              <a:rPr lang="ru-RU" sz="11500" b="1" dirty="0" smtClean="0"/>
              <a:t>         </a:t>
            </a:r>
          </a:p>
          <a:p>
            <a:pPr marL="0" indent="0">
              <a:buNone/>
            </a:pPr>
            <a:r>
              <a:rPr lang="ru-RU" sz="28800" b="1" dirty="0" smtClean="0"/>
              <a:t>НАУЧ</a:t>
            </a:r>
            <a:r>
              <a:rPr lang="ru-RU" sz="32000" b="1" dirty="0" smtClean="0"/>
              <a:t>     </a:t>
            </a:r>
          </a:p>
          <a:p>
            <a:pPr marL="0" indent="0">
              <a:buNone/>
            </a:pPr>
            <a:endParaRPr lang="ru-RU" sz="11500" b="1" dirty="0"/>
          </a:p>
          <a:p>
            <a:pPr marL="0" indent="0">
              <a:buNone/>
            </a:pPr>
            <a:endParaRPr lang="ru-RU" sz="11500" b="1" dirty="0" smtClean="0"/>
          </a:p>
          <a:p>
            <a:pPr marL="0" indent="0">
              <a:buNone/>
            </a:pPr>
            <a:r>
              <a:rPr lang="ru-RU" sz="11500" b="1" dirty="0" smtClean="0"/>
              <a:t> </a:t>
            </a:r>
          </a:p>
          <a:p>
            <a:pPr marL="0" indent="0">
              <a:buNone/>
            </a:pPr>
            <a:r>
              <a:rPr lang="ru-RU" sz="14400" b="1" dirty="0" smtClean="0"/>
              <a:t>                 </a:t>
            </a:r>
          </a:p>
          <a:p>
            <a:pPr marL="0" indent="0">
              <a:buNone/>
            </a:pPr>
            <a:endParaRPr lang="ru-RU" sz="14400" b="1" dirty="0"/>
          </a:p>
          <a:p>
            <a:pPr marL="0" indent="0">
              <a:buNone/>
            </a:pPr>
            <a:r>
              <a:rPr lang="ru-RU" sz="14400" b="1" dirty="0" smtClean="0"/>
              <a:t>              </a:t>
            </a:r>
            <a:r>
              <a:rPr lang="ru-RU" sz="28800" b="1" dirty="0" smtClean="0">
                <a:solidFill>
                  <a:schemeClr val="accent6"/>
                </a:solidFill>
              </a:rPr>
              <a:t>У</a:t>
            </a:r>
            <a:endParaRPr lang="ru-RU" sz="14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11500" b="1" dirty="0"/>
          </a:p>
          <a:p>
            <a:pPr marL="0" indent="0">
              <a:buNone/>
            </a:pPr>
            <a:r>
              <a:rPr lang="ru-RU" sz="32000" b="1" dirty="0" smtClean="0"/>
              <a:t> </a:t>
            </a:r>
          </a:p>
          <a:p>
            <a:pPr marL="0" indent="0">
              <a:buNone/>
            </a:pPr>
            <a:r>
              <a:rPr lang="ru-RU" sz="288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3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1507 L 0.00347 -0.64676 C 0.00347 -0.86806 0.04722 -1.13982 0.08316 -1.13982 L 0.16406 -1.13982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4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819 -0.02431 L -0.08819 -0.27061 C -0.08819 -0.38079 -0.04323 -0.51598 -0.00608 -0.51598 L 0.07708 -0.51598 " pathEditMode="relative" rAng="0" ptsTypes="FfFF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85293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Какие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6"/>
                </a:solidFill>
              </a:rPr>
              <a:t>гласные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/>
              <a:t>буквы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/>
              <a:t>пишутся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после мягких </a:t>
            </a:r>
            <a:r>
              <a:rPr lang="ru-RU" sz="5400" b="1" dirty="0" smtClean="0"/>
              <a:t>согласных?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8291264" cy="32012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И -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И,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И,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Е 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-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Е,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Я -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Я, 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</a:rPr>
              <a:t>Г </a:t>
            </a:r>
            <a:r>
              <a:rPr lang="ru-RU" sz="8000" b="1" dirty="0" smtClean="0">
                <a:solidFill>
                  <a:schemeClr val="accent6"/>
                </a:solidFill>
              </a:rPr>
              <a:t>У 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8000" b="1" dirty="0" smtClean="0">
                <a:solidFill>
                  <a:schemeClr val="accent6"/>
                </a:solidFill>
              </a:rPr>
              <a:t>И</a:t>
            </a:r>
            <a:endParaRPr lang="ru-RU" sz="8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63" y="201356"/>
            <a:ext cx="8255001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88" y="1772816"/>
            <a:ext cx="3656325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772816"/>
            <a:ext cx="442603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778" y="4351258"/>
            <a:ext cx="3333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Г </a:t>
            </a:r>
            <a:r>
              <a:rPr lang="ru-RU" sz="6000" b="1" dirty="0" smtClean="0">
                <a:solidFill>
                  <a:schemeClr val="accent6"/>
                </a:solidFill>
              </a:rPr>
              <a:t>У </a:t>
            </a:r>
            <a:r>
              <a:rPr lang="ru-RU" sz="6000" b="1" dirty="0" smtClean="0">
                <a:solidFill>
                  <a:srgbClr val="00B050"/>
                </a:solidFill>
              </a:rPr>
              <a:t>С </a:t>
            </a:r>
            <a:r>
              <a:rPr lang="ru-RU" sz="6000" b="1" dirty="0" smtClean="0">
                <a:solidFill>
                  <a:schemeClr val="accent6"/>
                </a:solidFill>
              </a:rPr>
              <a:t>И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1824" y="6865881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Г </a:t>
            </a:r>
            <a:r>
              <a:rPr lang="ru-RU" sz="6000" b="1" dirty="0" smtClean="0">
                <a:solidFill>
                  <a:schemeClr val="accent6"/>
                </a:solidFill>
              </a:rPr>
              <a:t>У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6000" b="1" dirty="0" smtClean="0"/>
              <a:t>Ь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5" y="717541"/>
            <a:ext cx="13477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22" y="7201911"/>
            <a:ext cx="132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22" y="7354311"/>
            <a:ext cx="132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717541"/>
            <a:ext cx="161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 звука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142" y="4512122"/>
            <a:ext cx="176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 буквы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754708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 звука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6092" y="4597479"/>
            <a:ext cx="1592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4 буквы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13241 L 0.15503 -0.9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5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1504 L -0.05295 -0.3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37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chemeClr val="accent6"/>
                </a:solidFill>
              </a:rPr>
              <a:t>    О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Л </a:t>
            </a:r>
            <a:r>
              <a:rPr lang="ru-RU" sz="6000" b="1" dirty="0" smtClean="0">
                <a:solidFill>
                  <a:schemeClr val="accent6"/>
                </a:solidFill>
              </a:rPr>
              <a:t>Е 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Н </a:t>
            </a:r>
            <a:r>
              <a:rPr lang="ru-RU" sz="6000" b="1" dirty="0" smtClean="0">
                <a:solidFill>
                  <a:schemeClr val="accent6"/>
                </a:solidFill>
              </a:rPr>
              <a:t>И       </a:t>
            </a:r>
            <a:br>
              <a:rPr lang="ru-RU" sz="6000" b="1" dirty="0" smtClean="0">
                <a:solidFill>
                  <a:schemeClr val="accent6"/>
                </a:solidFill>
              </a:rPr>
            </a:br>
            <a:r>
              <a:rPr lang="ru-RU" sz="6000" b="1" dirty="0" smtClean="0">
                <a:solidFill>
                  <a:schemeClr val="accent6"/>
                </a:solidFill>
              </a:rPr>
              <a:t>        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б у к в                                          5 звуков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дминистратор\Desktop\Ол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8" y="1497794"/>
            <a:ext cx="4128677" cy="27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iW9л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32" y="1511709"/>
            <a:ext cx="3444410" cy="27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826" y="4869160"/>
            <a:ext cx="2469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/>
                </a:solidFill>
              </a:rPr>
              <a:t>                 </a:t>
            </a:r>
            <a:endParaRPr lang="ru-RU" sz="6000" b="1" dirty="0"/>
          </a:p>
        </p:txBody>
      </p:sp>
      <p:pic>
        <p:nvPicPr>
          <p:cNvPr id="4102" name="Picture 6" descr="C:\Users\Администратор\Desktop\олени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61" y="42270"/>
            <a:ext cx="3277344" cy="6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4359"/>
            <a:ext cx="2216905" cy="49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246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7001" y="339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9401" y="35491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1801" y="37015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34201" y="38539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093296"/>
            <a:ext cx="1165518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4686" y="6380414"/>
            <a:ext cx="339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/>
                </a:solidFill>
              </a:rPr>
              <a:t>О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6000" b="1" dirty="0">
                <a:solidFill>
                  <a:schemeClr val="accent6"/>
                </a:solidFill>
              </a:rPr>
              <a:t>Е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6000" b="1" dirty="0"/>
              <a:t>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2465" y="4534084"/>
            <a:ext cx="2811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Почему?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223</Words>
  <Application>Microsoft Office PowerPoint</Application>
  <PresentationFormat>Экран (4:3)</PresentationFormat>
  <Paragraphs>72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Обучение грамоте</vt:lpstr>
      <vt:lpstr>Повторение</vt:lpstr>
      <vt:lpstr>Буква Ч, ч  </vt:lpstr>
      <vt:lpstr>ЧТО ЗАПОМИНАЕМ?</vt:lpstr>
      <vt:lpstr>Найдите орфограмму в словах!</vt:lpstr>
      <vt:lpstr>Какие  гласные буквы пишутся  после мягких согласных?</vt:lpstr>
      <vt:lpstr>Г У С И</vt:lpstr>
      <vt:lpstr> </vt:lpstr>
      <vt:lpstr>    О Л Е Н И                 5 б у к в                                          5 звуков</vt:lpstr>
      <vt:lpstr>Л О С И</vt:lpstr>
      <vt:lpstr>М е д в е д ь</vt:lpstr>
      <vt:lpstr>Северный олень.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65</cp:revision>
  <dcterms:created xsi:type="dcterms:W3CDTF">2014-01-18T06:43:21Z</dcterms:created>
  <dcterms:modified xsi:type="dcterms:W3CDTF">2014-01-27T12:11:31Z</dcterms:modified>
</cp:coreProperties>
</file>