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  <p:sldMasterId id="2147483960" r:id="rId2"/>
    <p:sldMasterId id="2147483984" r:id="rId3"/>
    <p:sldMasterId id="2147483996" r:id="rId4"/>
    <p:sldMasterId id="2147484025" r:id="rId5"/>
  </p:sldMasterIdLst>
  <p:notesMasterIdLst>
    <p:notesMasterId r:id="rId57"/>
  </p:notesMasterIdLst>
  <p:sldIdLst>
    <p:sldId id="381" r:id="rId6"/>
    <p:sldId id="466" r:id="rId7"/>
    <p:sldId id="315" r:id="rId8"/>
    <p:sldId id="343" r:id="rId9"/>
    <p:sldId id="441" r:id="rId10"/>
    <p:sldId id="442" r:id="rId11"/>
    <p:sldId id="443" r:id="rId12"/>
    <p:sldId id="444" r:id="rId13"/>
    <p:sldId id="346" r:id="rId14"/>
    <p:sldId id="347" r:id="rId15"/>
    <p:sldId id="445" r:id="rId16"/>
    <p:sldId id="418" r:id="rId17"/>
    <p:sldId id="419" r:id="rId18"/>
    <p:sldId id="428" r:id="rId19"/>
    <p:sldId id="429" r:id="rId20"/>
    <p:sldId id="437" r:id="rId21"/>
    <p:sldId id="438" r:id="rId22"/>
    <p:sldId id="446" r:id="rId23"/>
    <p:sldId id="368" r:id="rId24"/>
    <p:sldId id="369" r:id="rId25"/>
    <p:sldId id="370" r:id="rId26"/>
    <p:sldId id="371" r:id="rId27"/>
    <p:sldId id="432" r:id="rId28"/>
    <p:sldId id="433" r:id="rId29"/>
    <p:sldId id="447" r:id="rId30"/>
    <p:sldId id="448" r:id="rId31"/>
    <p:sldId id="468" r:id="rId32"/>
    <p:sldId id="467" r:id="rId33"/>
    <p:sldId id="449" r:id="rId34"/>
    <p:sldId id="450" r:id="rId35"/>
    <p:sldId id="439" r:id="rId36"/>
    <p:sldId id="451" r:id="rId37"/>
    <p:sldId id="464" r:id="rId38"/>
    <p:sldId id="452" r:id="rId39"/>
    <p:sldId id="391" r:id="rId40"/>
    <p:sldId id="453" r:id="rId41"/>
    <p:sldId id="454" r:id="rId42"/>
    <p:sldId id="455" r:id="rId43"/>
    <p:sldId id="456" r:id="rId44"/>
    <p:sldId id="396" r:id="rId45"/>
    <p:sldId id="457" r:id="rId46"/>
    <p:sldId id="458" r:id="rId47"/>
    <p:sldId id="459" r:id="rId48"/>
    <p:sldId id="401" r:id="rId49"/>
    <p:sldId id="460" r:id="rId50"/>
    <p:sldId id="461" r:id="rId51"/>
    <p:sldId id="462" r:id="rId52"/>
    <p:sldId id="463" r:id="rId53"/>
    <p:sldId id="319" r:id="rId54"/>
    <p:sldId id="465" r:id="rId55"/>
    <p:sldId id="328" r:id="rId5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D99"/>
    <a:srgbClr val="FBD287"/>
    <a:srgbClr val="FFFF66"/>
    <a:srgbClr val="A4660C"/>
    <a:srgbClr val="CC9900"/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4574" autoAdjust="0"/>
  </p:normalViewPr>
  <p:slideViewPr>
    <p:cSldViewPr>
      <p:cViewPr varScale="1">
        <p:scale>
          <a:sx n="39" d="100"/>
          <a:sy n="39" d="100"/>
        </p:scale>
        <p:origin x="-12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1" d="100"/>
        <a:sy n="91" d="100"/>
      </p:scale>
      <p:origin x="0" y="9960"/>
    </p:cViewPr>
  </p:sorterViewPr>
  <p:notesViewPr>
    <p:cSldViewPr>
      <p:cViewPr varScale="1">
        <p:scale>
          <a:sx n="41" d="100"/>
          <a:sy n="41" d="100"/>
        </p:scale>
        <p:origin x="-2333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6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6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16.wmf"/><Relationship Id="rId1" Type="http://schemas.openxmlformats.org/officeDocument/2006/relationships/image" Target="../media/image26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16.wmf"/><Relationship Id="rId1" Type="http://schemas.openxmlformats.org/officeDocument/2006/relationships/image" Target="../media/image26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image" Target="../media/image63.wmf"/><Relationship Id="rId18" Type="http://schemas.openxmlformats.org/officeDocument/2006/relationships/image" Target="../media/image68.wmf"/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12" Type="http://schemas.openxmlformats.org/officeDocument/2006/relationships/image" Target="../media/image62.wmf"/><Relationship Id="rId17" Type="http://schemas.openxmlformats.org/officeDocument/2006/relationships/image" Target="../media/image67.wmf"/><Relationship Id="rId2" Type="http://schemas.openxmlformats.org/officeDocument/2006/relationships/image" Target="../media/image52.wmf"/><Relationship Id="rId16" Type="http://schemas.openxmlformats.org/officeDocument/2006/relationships/image" Target="../media/image66.wmf"/><Relationship Id="rId20" Type="http://schemas.openxmlformats.org/officeDocument/2006/relationships/image" Target="../media/image70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11" Type="http://schemas.openxmlformats.org/officeDocument/2006/relationships/image" Target="../media/image61.wmf"/><Relationship Id="rId5" Type="http://schemas.openxmlformats.org/officeDocument/2006/relationships/image" Target="../media/image55.wmf"/><Relationship Id="rId15" Type="http://schemas.openxmlformats.org/officeDocument/2006/relationships/image" Target="../media/image65.wmf"/><Relationship Id="rId10" Type="http://schemas.openxmlformats.org/officeDocument/2006/relationships/image" Target="../media/image60.wmf"/><Relationship Id="rId19" Type="http://schemas.openxmlformats.org/officeDocument/2006/relationships/image" Target="../media/image69.wmf"/><Relationship Id="rId4" Type="http://schemas.openxmlformats.org/officeDocument/2006/relationships/image" Target="../media/image54.wmf"/><Relationship Id="rId9" Type="http://schemas.openxmlformats.org/officeDocument/2006/relationships/image" Target="../media/image59.wmf"/><Relationship Id="rId14" Type="http://schemas.openxmlformats.org/officeDocument/2006/relationships/image" Target="../media/image6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image" Target="../media/image84.wmf"/><Relationship Id="rId7" Type="http://schemas.openxmlformats.org/officeDocument/2006/relationships/image" Target="../media/image88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7.wmf"/><Relationship Id="rId11" Type="http://schemas.openxmlformats.org/officeDocument/2006/relationships/image" Target="../media/image92.wmf"/><Relationship Id="rId5" Type="http://schemas.openxmlformats.org/officeDocument/2006/relationships/image" Target="../media/image86.wmf"/><Relationship Id="rId10" Type="http://schemas.openxmlformats.org/officeDocument/2006/relationships/image" Target="../media/image91.wmf"/><Relationship Id="rId4" Type="http://schemas.openxmlformats.org/officeDocument/2006/relationships/image" Target="../media/image85.wmf"/><Relationship Id="rId9" Type="http://schemas.openxmlformats.org/officeDocument/2006/relationships/image" Target="../media/image9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9FCFB-EE84-461E-B426-F90E2FF8C698}" type="datetimeFigureOut">
              <a:rPr lang="ru-RU" smtClean="0"/>
              <a:pPr/>
              <a:t>11.07.2014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BE7B7-DAD6-4F20-9FB4-DAD83E181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Звучит   песня «Вставай страна огромная».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BE7B7-DAD6-4F20-9FB4-DAD83E18112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Звучит   песня «Вставай страна огромная».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BE7B7-DAD6-4F20-9FB4-DAD83E18112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27B71-38A2-4E57-9F14-D3C0E687FC5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27B71-38A2-4E57-9F14-D3C0E687FC5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27B71-38A2-4E57-9F14-D3C0E687FC5C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27B71-38A2-4E57-9F14-D3C0E687FC5C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Демонстрация фрагмента</a:t>
            </a:r>
            <a:r>
              <a:rPr lang="ru-RU" baseline="0" dirty="0" smtClean="0"/>
              <a:t> фильма о Доме Павлова (переход </a:t>
            </a:r>
            <a:r>
              <a:rPr lang="ru-RU" baseline="0" smtClean="0"/>
              <a:t>по гиперссылке).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BE7B7-DAD6-4F20-9FB4-DAD83E18112D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Звучит песня  из к/</a:t>
            </a:r>
            <a:r>
              <a:rPr lang="ru-RU" dirty="0" err="1" smtClean="0"/>
              <a:t>ф</a:t>
            </a:r>
            <a:r>
              <a:rPr lang="ru-RU" dirty="0" smtClean="0"/>
              <a:t> «Офицеры»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BE7B7-DAD6-4F20-9FB4-DAD83E18112D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Звучит песня  из к/</a:t>
            </a:r>
            <a:r>
              <a:rPr lang="ru-RU" dirty="0" err="1" smtClean="0"/>
              <a:t>ф</a:t>
            </a:r>
            <a:r>
              <a:rPr lang="ru-RU" dirty="0" smtClean="0"/>
              <a:t> «Офицеры»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BE7B7-DAD6-4F20-9FB4-DAD83E18112D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11.07.2014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11.07.2014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11.07.2014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11.07.2014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11.07.2014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11.07.2014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11.07.2014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11.07.2014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11.07.2014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11.07.2014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11.07.2014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11.07.2014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11.07.2014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11.07.2014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11.07.2014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11.07.2014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11.07.2014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11.07.2014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11.07.2014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11.07.2014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11.07.2014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11.07.2014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11.07.2014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11.07.2014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11.07.2014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11.07.2014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11.07.2014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246E3-6895-4D2C-814B-B789B1A479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87871-052A-4045-B37A-6586C741E2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75518-C50C-432C-99E8-47682D0B7D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DD6A7-790A-4910-AF60-9744B2A72E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A30DD-04DC-491E-93E5-40405EA1BE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1D786-2593-40E8-B759-5677EE57DB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11.07.2014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1CB02-DB06-4481-BBDE-9D1F18BC0E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F3B90-966E-463A-8DDD-F41A4A48EF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0B060-ED69-4623-AA72-108CA3E1A9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E6653-3D83-4CB6-9DB8-AF9DC91157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EC723-DB08-40EF-86D5-F9F6748843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CB3B777-68B9-403D-A650-77F663911E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168D4B-1FBE-40A4-B54E-CC8FB00040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8892937-40B2-43FF-B294-F284105811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D089C-9AFD-4961-A7DB-D881DFF0AD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B527E-7A87-4244-B776-675055BB6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11.07.2014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29085-E29A-469A-B13A-909594E6E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EC6A7-3807-4B3C-BA6E-1D7C2B95B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0E663-088A-4450-8A8B-51694551C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87774-2F98-45BA-85F4-6EEB700C9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8465D-187E-4996-BF57-16B110C94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CF0D1-D251-44D1-9FFF-346843D43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34566-7748-475F-A30A-F674F50BF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9BC9B-3B7A-4284-8EE0-CE1D8B4B7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A4CB3-FB84-4049-B04E-B1A980BC1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11.07.2014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11.07.2014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11.07.2014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11.07.2014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11.07.2014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11.07.2014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CF9CD87-D8FF-4404-8932-4A5EF7859DA8}" type="datetimeFigureOut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11.07.2014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87ADF5F-E520-43F4-A8A7-C6EF6CE1A042}" type="slidenum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C59EEA0-C5D6-4126-916A-BC971769B41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  <p:sldLayoutId id="2147484010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125AB97-5210-45A8-9AEE-93461DC0B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6.bin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5.bin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4.bin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oleObject" Target="../embeddings/oleObject42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6.bin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5.bin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4.bin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3.bin"/><Relationship Id="rId9" Type="http://schemas.openxmlformats.org/officeDocument/2006/relationships/oleObject" Target="../embeddings/oleObject38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4.xml"/><Relationship Id="rId1" Type="http://schemas.openxmlformats.org/officeDocument/2006/relationships/audio" Target="file:///C:\Users\&#1057;&#1077;&#1088;&#1075;&#1077;&#1081;\Desktop\&#1048;&#1043;&#1056;&#1040;%20&#1053;&#1054;&#1042;&#1043;&#1054;&#1056;&#1054;&#1044;%20&#1042;%20&#1054;&#1058;&#1045;&#1063;&#1045;&#1057;&#1058;&#1042;&#1045;&#1053;&#1053;&#1067;&#1061;%20&#1042;&#1054;&#1049;&#1053;&#1040;&#1061;\&#1074;&#1089;&#1090;&#1072;&#1074;&#1072;&#1081;%20&#1089;&#1090;&#1088;&#1072;&#1085;&#1072;%20&#1086;&#1075;&#1088;&#1086;&#1084;&#1085;&#1072;&#1103;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0.xml"/><Relationship Id="rId4" Type="http://schemas.openxmlformats.org/officeDocument/2006/relationships/image" Target="http://bits.wikimedia.org/skins-1.18/common/images/magnify-clip.pn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ru.wikipedia.org/wiki/24_%D1%8F%D0%BD%D0%B2%D0%B0%D1%80%D1%8F" TargetMode="External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oleObject" Target="../embeddings/oleObject52.bin"/><Relationship Id="rId18" Type="http://schemas.openxmlformats.org/officeDocument/2006/relationships/oleObject" Target="../embeddings/oleObject57.bin"/><Relationship Id="rId3" Type="http://schemas.openxmlformats.org/officeDocument/2006/relationships/image" Target="../media/image5.jpeg"/><Relationship Id="rId21" Type="http://schemas.openxmlformats.org/officeDocument/2006/relationships/oleObject" Target="../embeddings/oleObject60.bin"/><Relationship Id="rId7" Type="http://schemas.openxmlformats.org/officeDocument/2006/relationships/oleObject" Target="../embeddings/oleObject46.bin"/><Relationship Id="rId12" Type="http://schemas.openxmlformats.org/officeDocument/2006/relationships/oleObject" Target="../embeddings/oleObject51.bin"/><Relationship Id="rId17" Type="http://schemas.openxmlformats.org/officeDocument/2006/relationships/oleObject" Target="../embeddings/oleObject56.bin"/><Relationship Id="rId2" Type="http://schemas.openxmlformats.org/officeDocument/2006/relationships/slideLayout" Target="../slideLayouts/slideLayout54.xml"/><Relationship Id="rId16" Type="http://schemas.openxmlformats.org/officeDocument/2006/relationships/oleObject" Target="../embeddings/oleObject55.bin"/><Relationship Id="rId20" Type="http://schemas.openxmlformats.org/officeDocument/2006/relationships/oleObject" Target="../embeddings/oleObject59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5.bin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54.bin"/><Relationship Id="rId23" Type="http://schemas.openxmlformats.org/officeDocument/2006/relationships/oleObject" Target="../embeddings/oleObject62.bin"/><Relationship Id="rId10" Type="http://schemas.openxmlformats.org/officeDocument/2006/relationships/oleObject" Target="../embeddings/oleObject49.bin"/><Relationship Id="rId19" Type="http://schemas.openxmlformats.org/officeDocument/2006/relationships/oleObject" Target="../embeddings/oleObject58.bin"/><Relationship Id="rId4" Type="http://schemas.openxmlformats.org/officeDocument/2006/relationships/oleObject" Target="../embeddings/oleObject43.bin"/><Relationship Id="rId9" Type="http://schemas.openxmlformats.org/officeDocument/2006/relationships/oleObject" Target="../embeddings/oleObject48.bin"/><Relationship Id="rId14" Type="http://schemas.openxmlformats.org/officeDocument/2006/relationships/oleObject" Target="../embeddings/oleObject53.bin"/><Relationship Id="rId22" Type="http://schemas.openxmlformats.org/officeDocument/2006/relationships/oleObject" Target="../embeddings/oleObject6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5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5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oleObject" Target="../embeddings/oleObject72.bin"/><Relationship Id="rId3" Type="http://schemas.openxmlformats.org/officeDocument/2006/relationships/image" Target="../media/image78.jpeg"/><Relationship Id="rId7" Type="http://schemas.openxmlformats.org/officeDocument/2006/relationships/oleObject" Target="../embeddings/oleObject66.bin"/><Relationship Id="rId12" Type="http://schemas.openxmlformats.org/officeDocument/2006/relationships/oleObject" Target="../embeddings/oleObject71.bin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65.bin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4.bin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3.bin"/><Relationship Id="rId9" Type="http://schemas.openxmlformats.org/officeDocument/2006/relationships/oleObject" Target="../embeddings/oleObject68.bin"/><Relationship Id="rId14" Type="http://schemas.openxmlformats.org/officeDocument/2006/relationships/oleObject" Target="../embeddings/oleObject7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5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5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5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75.bin"/><Relationship Id="rId4" Type="http://schemas.openxmlformats.org/officeDocument/2006/relationships/oleObject" Target="../embeddings/oleObject74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5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5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5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5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teacher\&#1056;&#1072;&#1073;&#1086;&#1095;&#1080;&#1081;%20&#1089;&#1090;&#1086;&#1083;\&#1080;&#1093;%20&#1080;&#1084;&#1077;&#1085;&#1072;%20&#1085;&#1072;&#1074;&#1077;&#1095;&#1085;&#1086;%20&#1074;%20&#1087;&#1072;&#1084;&#1103;&#1090;&#1080;%20&#1085;&#1072;&#1088;&#1086;&#1076;&#1085;&#1086;&#1081;\&#1086;&#1092;&#1080;&#1094;&#1077;&#1088;.wav" TargetMode="External"/><Relationship Id="rId6" Type="http://schemas.openxmlformats.org/officeDocument/2006/relationships/image" Target="../media/image102.jpeg"/><Relationship Id="rId5" Type="http://schemas.openxmlformats.org/officeDocument/2006/relationships/hyperlink" Target="http://www.bibliotekar.ru/novgorod/70.files/image001.jpg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2.jpeg"/><Relationship Id="rId3" Type="http://schemas.openxmlformats.org/officeDocument/2006/relationships/image" Target="../media/image14.jpeg"/><Relationship Id="rId7" Type="http://schemas.openxmlformats.org/officeDocument/2006/relationships/image" Target="../media/image43.jpeg"/><Relationship Id="rId12" Type="http://schemas.openxmlformats.org/officeDocument/2006/relationships/hyperlink" Target="http://www.bibliotekar.ru/novgorod/70.files/image001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11" Type="http://schemas.openxmlformats.org/officeDocument/2006/relationships/image" Target="../media/image95.png"/><Relationship Id="rId5" Type="http://schemas.openxmlformats.org/officeDocument/2006/relationships/image" Target="../media/image35.jpeg"/><Relationship Id="rId10" Type="http://schemas.openxmlformats.org/officeDocument/2006/relationships/image" Target="../media/image80.png"/><Relationship Id="rId4" Type="http://schemas.openxmlformats.org/officeDocument/2006/relationships/image" Target="../media/image34.jpeg"/><Relationship Id="rId9" Type="http://schemas.openxmlformats.org/officeDocument/2006/relationships/image" Target="../media/image47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2863"/>
            <a:ext cx="9144000" cy="694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" descr="Картинка 202 из 15613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447675"/>
            <a:ext cx="7161212" cy="600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539552" y="260648"/>
            <a:ext cx="8061325" cy="1470025"/>
          </a:xfrm>
        </p:spPr>
        <p:txBody>
          <a:bodyPr/>
          <a:lstStyle/>
          <a:p>
            <a:r>
              <a:rPr lang="ru-RU" sz="3200" b="1" dirty="0"/>
              <a:t>Когда совершил свой подвиг Александр Панкратов ?</a:t>
            </a: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484784"/>
            <a:ext cx="8424862" cy="5543550"/>
          </a:xfrm>
        </p:spPr>
        <p:txBody>
          <a:bodyPr/>
          <a:lstStyle/>
          <a:p>
            <a:pPr marL="1066800" lvl="1" indent="-609600"/>
            <a:r>
              <a:rPr lang="ru-RU" sz="1600" dirty="0"/>
              <a:t> </a:t>
            </a:r>
            <a:r>
              <a:rPr lang="ru-RU" sz="2000" dirty="0"/>
              <a:t>1. Решив задачу, вы узнаете число.</a:t>
            </a:r>
          </a:p>
          <a:p>
            <a:pPr marL="609600" indent="-609600"/>
            <a:r>
              <a:rPr lang="ru-RU" sz="2800" b="1" dirty="0"/>
              <a:t>После первой атаки вернулось 18 бойцов, что </a:t>
            </a:r>
            <a:r>
              <a:rPr lang="ru-RU" sz="2800" b="1" dirty="0" smtClean="0"/>
              <a:t>составило  0,75  взвода</a:t>
            </a:r>
            <a:r>
              <a:rPr lang="ru-RU" sz="2800" b="1" dirty="0"/>
              <a:t>. Сколько бойцов было во взводе ?</a:t>
            </a:r>
          </a:p>
          <a:p>
            <a:pPr marL="609600" indent="-609600"/>
            <a:r>
              <a:rPr lang="ru-RU" sz="2400" dirty="0"/>
              <a:t>2. Вставив недостающие цифры, вы узнаете месяц.</a:t>
            </a:r>
          </a:p>
          <a:p>
            <a:pPr marL="609600" indent="-609600"/>
            <a:r>
              <a:rPr lang="ru-RU" b="1" dirty="0"/>
              <a:t>_735 </a:t>
            </a:r>
          </a:p>
          <a:p>
            <a:pPr marL="609600" indent="-609600"/>
            <a:r>
              <a:rPr lang="ru-RU" b="1" u="sng" dirty="0"/>
              <a:t>5**</a:t>
            </a:r>
          </a:p>
          <a:p>
            <a:pPr marL="609600" indent="-609600"/>
            <a:r>
              <a:rPr lang="ru-RU" b="1" dirty="0"/>
              <a:t>227</a:t>
            </a:r>
          </a:p>
          <a:p>
            <a:pPr marL="609600" indent="-609600"/>
            <a:r>
              <a:rPr lang="ru-RU" sz="2400" dirty="0"/>
              <a:t>3.Год нетрудно догадаться.</a:t>
            </a:r>
          </a:p>
          <a:p>
            <a:pPr marL="609600" indent="-609600"/>
            <a:r>
              <a:rPr lang="ru-RU" sz="4000" b="1" dirty="0">
                <a:solidFill>
                  <a:srgbClr val="FF0000"/>
                </a:solidFill>
              </a:rPr>
              <a:t>24.08.1941г.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0" y="620688"/>
            <a:ext cx="4316412" cy="5761037"/>
          </a:xfrm>
        </p:spPr>
        <p:txBody>
          <a:bodyPr/>
          <a:lstStyle/>
          <a:p>
            <a:r>
              <a:rPr lang="ru-RU" sz="2000" b="1" dirty="0"/>
              <a:t>Это был первый подобный подвиг в истории Великой Отечественной войны.</a:t>
            </a:r>
          </a:p>
          <a:p>
            <a:r>
              <a:rPr lang="ru-RU" sz="2400" b="1" dirty="0"/>
              <a:t>16 марта 1942 года Панкратову посмертно присвоено звание  </a:t>
            </a:r>
            <a:r>
              <a:rPr lang="ru-RU" sz="2400" b="1" dirty="0">
                <a:solidFill>
                  <a:srgbClr val="FF0000"/>
                </a:solidFill>
              </a:rPr>
              <a:t>Героя Советского Союза.</a:t>
            </a:r>
          </a:p>
          <a:p>
            <a:r>
              <a:rPr lang="ru-RU" sz="2000" b="1" dirty="0"/>
              <a:t>У Синего моста, на берегу </a:t>
            </a:r>
            <a:r>
              <a:rPr lang="ru-RU" sz="2000" b="1" dirty="0" smtClean="0"/>
              <a:t> реки </a:t>
            </a:r>
            <a:r>
              <a:rPr lang="ru-RU" sz="2000" b="1" dirty="0" err="1" smtClean="0"/>
              <a:t>М.Волховец</a:t>
            </a:r>
            <a:r>
              <a:rPr lang="ru-RU" sz="2000" b="1" dirty="0" smtClean="0"/>
              <a:t> </a:t>
            </a:r>
            <a:r>
              <a:rPr lang="ru-RU" sz="2000" b="1" dirty="0"/>
              <a:t>, Герою поставлен обелиск.</a:t>
            </a:r>
          </a:p>
          <a:p>
            <a:r>
              <a:rPr lang="ru-RU" sz="2000" b="1" dirty="0"/>
              <a:t>Но важнее награды стал его пример, и уже </a:t>
            </a:r>
            <a:r>
              <a:rPr lang="en-US" sz="2000" b="1" dirty="0" smtClean="0"/>
              <a:t> </a:t>
            </a:r>
            <a:r>
              <a:rPr lang="ru-RU" sz="2000" b="1" dirty="0" smtClean="0"/>
              <a:t>в январе </a:t>
            </a:r>
            <a:r>
              <a:rPr lang="ru-RU" sz="2000" b="1" dirty="0"/>
              <a:t>1942 года </a:t>
            </a:r>
            <a:r>
              <a:rPr lang="ru-RU" sz="2400" b="1" dirty="0"/>
              <a:t>подобный подвиг на Волхове совершили сразу три бойца .  </a:t>
            </a:r>
          </a:p>
        </p:txBody>
      </p:sp>
      <p:pic>
        <p:nvPicPr>
          <p:cNvPr id="25609" name="Picture 9" descr="20060903223739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548680"/>
            <a:ext cx="4257886" cy="5903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ru-RU" sz="2800" b="1" dirty="0"/>
              <a:t>Установив равенства между числами вы узнаете </a:t>
            </a:r>
            <a:r>
              <a:rPr lang="ru-RU" sz="2800" b="1" dirty="0" smtClean="0"/>
              <a:t>фамилию первого героя.</a:t>
            </a:r>
            <a:endParaRPr lang="ru-RU" sz="2800" b="1" dirty="0"/>
          </a:p>
        </p:txBody>
      </p:sp>
      <p:graphicFrame>
        <p:nvGraphicFramePr>
          <p:cNvPr id="32901" name="Group 133"/>
          <p:cNvGraphicFramePr>
            <a:graphicFrameLocks noGrp="1"/>
          </p:cNvGraphicFramePr>
          <p:nvPr/>
        </p:nvGraphicFramePr>
        <p:xfrm>
          <a:off x="395536" y="1700808"/>
          <a:ext cx="8242300" cy="1728788"/>
        </p:xfrm>
        <a:graphic>
          <a:graphicData uri="http://schemas.openxmlformats.org/drawingml/2006/table">
            <a:tbl>
              <a:tblPr/>
              <a:tblGrid>
                <a:gridCol w="1035050"/>
                <a:gridCol w="1035050"/>
                <a:gridCol w="1035050"/>
                <a:gridCol w="1036638"/>
                <a:gridCol w="1033462"/>
                <a:gridCol w="1035050"/>
                <a:gridCol w="1095375"/>
                <a:gridCol w="936625"/>
              </a:tblGrid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895" name="Object 127"/>
          <p:cNvGraphicFramePr>
            <a:graphicFrameLocks noChangeAspect="1"/>
          </p:cNvGraphicFramePr>
          <p:nvPr/>
        </p:nvGraphicFramePr>
        <p:xfrm>
          <a:off x="2168525" y="4719638"/>
          <a:ext cx="271463" cy="514350"/>
        </p:xfrm>
        <a:graphic>
          <a:graphicData uri="http://schemas.openxmlformats.org/presentationml/2006/ole">
            <p:oleObj spid="_x0000_s392194" name="Формула" r:id="rId3" imgW="914400" imgH="215640" progId="Equation.3">
              <p:embed/>
            </p:oleObj>
          </a:graphicData>
        </a:graphic>
      </p:graphicFrame>
      <p:sp>
        <p:nvSpPr>
          <p:cNvPr id="32906" name="Text Box 138"/>
          <p:cNvSpPr txBox="1">
            <a:spLocks noChangeArrowheads="1"/>
          </p:cNvSpPr>
          <p:nvPr/>
        </p:nvSpPr>
        <p:spPr bwMode="auto">
          <a:xfrm>
            <a:off x="395288" y="5734050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aphicFrame>
        <p:nvGraphicFramePr>
          <p:cNvPr id="32914" name="Object 146"/>
          <p:cNvGraphicFramePr>
            <a:graphicFrameLocks noChangeAspect="1"/>
          </p:cNvGraphicFramePr>
          <p:nvPr/>
        </p:nvGraphicFramePr>
        <p:xfrm>
          <a:off x="4067175" y="5373688"/>
          <a:ext cx="1173163" cy="1101725"/>
        </p:xfrm>
        <a:graphic>
          <a:graphicData uri="http://schemas.openxmlformats.org/presentationml/2006/ole">
            <p:oleObj spid="_x0000_s392195" name="Формула" r:id="rId4" imgW="419040" imgH="393480" progId="Equation.3">
              <p:embed/>
            </p:oleObj>
          </a:graphicData>
        </a:graphic>
      </p:graphicFrame>
      <p:graphicFrame>
        <p:nvGraphicFramePr>
          <p:cNvPr id="32916" name="Object 148"/>
          <p:cNvGraphicFramePr>
            <a:graphicFrameLocks noChangeAspect="1"/>
          </p:cNvGraphicFramePr>
          <p:nvPr/>
        </p:nvGraphicFramePr>
        <p:xfrm>
          <a:off x="611188" y="3933825"/>
          <a:ext cx="882650" cy="1079500"/>
        </p:xfrm>
        <a:graphic>
          <a:graphicData uri="http://schemas.openxmlformats.org/presentationml/2006/ole">
            <p:oleObj spid="_x0000_s392196" name="Формула" r:id="rId5" imgW="393480" imgH="393480" progId="Equation.3">
              <p:embed/>
            </p:oleObj>
          </a:graphicData>
        </a:graphic>
      </p:graphicFrame>
      <p:graphicFrame>
        <p:nvGraphicFramePr>
          <p:cNvPr id="32917" name="Object 149"/>
          <p:cNvGraphicFramePr>
            <a:graphicFrameLocks noChangeAspect="1"/>
          </p:cNvGraphicFramePr>
          <p:nvPr/>
        </p:nvGraphicFramePr>
        <p:xfrm>
          <a:off x="7308304" y="3861048"/>
          <a:ext cx="1116012" cy="1152525"/>
        </p:xfrm>
        <a:graphic>
          <a:graphicData uri="http://schemas.openxmlformats.org/presentationml/2006/ole">
            <p:oleObj spid="_x0000_s392197" name="Формула" r:id="rId6" imgW="380880" imgH="393480" progId="Equation.3">
              <p:embed/>
            </p:oleObj>
          </a:graphicData>
        </a:graphic>
      </p:graphicFrame>
      <p:graphicFrame>
        <p:nvGraphicFramePr>
          <p:cNvPr id="32918" name="Object 150"/>
          <p:cNvGraphicFramePr>
            <a:graphicFrameLocks noChangeAspect="1"/>
          </p:cNvGraphicFramePr>
          <p:nvPr/>
        </p:nvGraphicFramePr>
        <p:xfrm>
          <a:off x="6372225" y="5229225"/>
          <a:ext cx="1295400" cy="1147763"/>
        </p:xfrm>
        <a:graphic>
          <a:graphicData uri="http://schemas.openxmlformats.org/presentationml/2006/ole">
            <p:oleObj spid="_x0000_s392198" name="Формула" r:id="rId7" imgW="444240" imgH="393480" progId="Equation.3">
              <p:embed/>
            </p:oleObj>
          </a:graphicData>
        </a:graphic>
      </p:graphicFrame>
      <p:graphicFrame>
        <p:nvGraphicFramePr>
          <p:cNvPr id="32919" name="Object 151"/>
          <p:cNvGraphicFramePr>
            <a:graphicFrameLocks noChangeAspect="1"/>
          </p:cNvGraphicFramePr>
          <p:nvPr/>
        </p:nvGraphicFramePr>
        <p:xfrm>
          <a:off x="2339752" y="4005064"/>
          <a:ext cx="1081087" cy="1081087"/>
        </p:xfrm>
        <a:graphic>
          <a:graphicData uri="http://schemas.openxmlformats.org/presentationml/2006/ole">
            <p:oleObj spid="_x0000_s392199" name="Формула" r:id="rId8" imgW="406080" imgH="393480" progId="Equation.3">
              <p:embed/>
            </p:oleObj>
          </a:graphicData>
        </a:graphic>
      </p:graphicFrame>
      <p:graphicFrame>
        <p:nvGraphicFramePr>
          <p:cNvPr id="32920" name="Object 152"/>
          <p:cNvGraphicFramePr>
            <a:graphicFrameLocks noChangeAspect="1"/>
          </p:cNvGraphicFramePr>
          <p:nvPr/>
        </p:nvGraphicFramePr>
        <p:xfrm>
          <a:off x="4502150" y="3302000"/>
          <a:ext cx="114300" cy="215900"/>
        </p:xfrm>
        <a:graphic>
          <a:graphicData uri="http://schemas.openxmlformats.org/presentationml/2006/ole">
            <p:oleObj spid="_x0000_s392200" name="Формула" r:id="rId9" imgW="914400" imgH="215640" progId="Equation.3">
              <p:embed/>
            </p:oleObj>
          </a:graphicData>
        </a:graphic>
      </p:graphicFrame>
      <p:graphicFrame>
        <p:nvGraphicFramePr>
          <p:cNvPr id="32921" name="Object 153"/>
          <p:cNvGraphicFramePr>
            <a:graphicFrameLocks noChangeAspect="1"/>
          </p:cNvGraphicFramePr>
          <p:nvPr/>
        </p:nvGraphicFramePr>
        <p:xfrm>
          <a:off x="5724128" y="4149080"/>
          <a:ext cx="936625" cy="647427"/>
        </p:xfrm>
        <a:graphic>
          <a:graphicData uri="http://schemas.openxmlformats.org/presentationml/2006/ole">
            <p:oleObj spid="_x0000_s392201" name="Формула" r:id="rId10" imgW="342720" imgH="177480" progId="Equation.3">
              <p:embed/>
            </p:oleObj>
          </a:graphicData>
        </a:graphic>
      </p:graphicFrame>
      <p:graphicFrame>
        <p:nvGraphicFramePr>
          <p:cNvPr id="32922" name="Object 154"/>
          <p:cNvGraphicFramePr>
            <a:graphicFrameLocks noChangeAspect="1"/>
          </p:cNvGraphicFramePr>
          <p:nvPr/>
        </p:nvGraphicFramePr>
        <p:xfrm>
          <a:off x="1484313" y="5300663"/>
          <a:ext cx="1074737" cy="1152525"/>
        </p:xfrm>
        <a:graphic>
          <a:graphicData uri="http://schemas.openxmlformats.org/presentationml/2006/ole">
            <p:oleObj spid="_x0000_s392202" name="Формула" r:id="rId11" imgW="380880" imgH="393480" progId="Equation.3">
              <p:embed/>
            </p:oleObj>
          </a:graphicData>
        </a:graphic>
      </p:graphicFrame>
      <p:graphicFrame>
        <p:nvGraphicFramePr>
          <p:cNvPr id="87052" name="Object 12"/>
          <p:cNvGraphicFramePr>
            <a:graphicFrameLocks noChangeAspect="1"/>
          </p:cNvGraphicFramePr>
          <p:nvPr/>
        </p:nvGraphicFramePr>
        <p:xfrm>
          <a:off x="3923928" y="3933056"/>
          <a:ext cx="1296144" cy="1145582"/>
        </p:xfrm>
        <a:graphic>
          <a:graphicData uri="http://schemas.openxmlformats.org/presentationml/2006/ole">
            <p:oleObj spid="_x0000_s392203" name="Формула" r:id="rId12" imgW="4190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2800" b="1" dirty="0"/>
              <a:t>Установив равенства между числами вы узнаете </a:t>
            </a:r>
            <a:r>
              <a:rPr lang="ru-RU" sz="2800" b="1" dirty="0" smtClean="0"/>
              <a:t>фамилию первого </a:t>
            </a:r>
            <a:r>
              <a:rPr lang="ru-RU" sz="2800" b="1" dirty="0"/>
              <a:t>героя.</a:t>
            </a:r>
          </a:p>
        </p:txBody>
      </p:sp>
      <p:graphicFrame>
        <p:nvGraphicFramePr>
          <p:cNvPr id="32901" name="Group 133"/>
          <p:cNvGraphicFramePr>
            <a:graphicFrameLocks noGrp="1"/>
          </p:cNvGraphicFramePr>
          <p:nvPr/>
        </p:nvGraphicFramePr>
        <p:xfrm>
          <a:off x="323528" y="1556792"/>
          <a:ext cx="8424936" cy="1799704"/>
        </p:xfrm>
        <a:graphic>
          <a:graphicData uri="http://schemas.openxmlformats.org/drawingml/2006/table">
            <a:tbl>
              <a:tblPr/>
              <a:tblGrid>
                <a:gridCol w="1062529"/>
                <a:gridCol w="1062529"/>
                <a:gridCol w="1062529"/>
                <a:gridCol w="1064159"/>
                <a:gridCol w="1060899"/>
                <a:gridCol w="1062529"/>
                <a:gridCol w="1124456"/>
                <a:gridCol w="925306"/>
              </a:tblGrid>
              <a:tr h="936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895" name="Object 127"/>
          <p:cNvGraphicFramePr>
            <a:graphicFrameLocks noChangeAspect="1"/>
          </p:cNvGraphicFramePr>
          <p:nvPr/>
        </p:nvGraphicFramePr>
        <p:xfrm>
          <a:off x="2168525" y="4719638"/>
          <a:ext cx="271463" cy="514350"/>
        </p:xfrm>
        <a:graphic>
          <a:graphicData uri="http://schemas.openxmlformats.org/presentationml/2006/ole">
            <p:oleObj spid="_x0000_s393218" name="Формула" r:id="rId3" imgW="914400" imgH="215640" progId="Equation.3">
              <p:embed/>
            </p:oleObj>
          </a:graphicData>
        </a:graphic>
      </p:graphicFrame>
      <p:sp>
        <p:nvSpPr>
          <p:cNvPr id="32906" name="Text Box 138"/>
          <p:cNvSpPr txBox="1">
            <a:spLocks noChangeArrowheads="1"/>
          </p:cNvSpPr>
          <p:nvPr/>
        </p:nvSpPr>
        <p:spPr bwMode="auto">
          <a:xfrm>
            <a:off x="395288" y="5734050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aphicFrame>
        <p:nvGraphicFramePr>
          <p:cNvPr id="32914" name="Object 146"/>
          <p:cNvGraphicFramePr>
            <a:graphicFrameLocks noChangeAspect="1"/>
          </p:cNvGraphicFramePr>
          <p:nvPr/>
        </p:nvGraphicFramePr>
        <p:xfrm>
          <a:off x="4067175" y="5373688"/>
          <a:ext cx="1173163" cy="1101725"/>
        </p:xfrm>
        <a:graphic>
          <a:graphicData uri="http://schemas.openxmlformats.org/presentationml/2006/ole">
            <p:oleObj spid="_x0000_s393219" name="Формула" r:id="rId4" imgW="419040" imgH="393480" progId="Equation.3">
              <p:embed/>
            </p:oleObj>
          </a:graphicData>
        </a:graphic>
      </p:graphicFrame>
      <p:graphicFrame>
        <p:nvGraphicFramePr>
          <p:cNvPr id="32916" name="Object 148"/>
          <p:cNvGraphicFramePr>
            <a:graphicFrameLocks noChangeAspect="1"/>
          </p:cNvGraphicFramePr>
          <p:nvPr/>
        </p:nvGraphicFramePr>
        <p:xfrm>
          <a:off x="611188" y="3933825"/>
          <a:ext cx="882650" cy="1079500"/>
        </p:xfrm>
        <a:graphic>
          <a:graphicData uri="http://schemas.openxmlformats.org/presentationml/2006/ole">
            <p:oleObj spid="_x0000_s393220" name="Формула" r:id="rId5" imgW="393480" imgH="393480" progId="Equation.3">
              <p:embed/>
            </p:oleObj>
          </a:graphicData>
        </a:graphic>
      </p:graphicFrame>
      <p:graphicFrame>
        <p:nvGraphicFramePr>
          <p:cNvPr id="32917" name="Object 149"/>
          <p:cNvGraphicFramePr>
            <a:graphicFrameLocks noChangeAspect="1"/>
          </p:cNvGraphicFramePr>
          <p:nvPr/>
        </p:nvGraphicFramePr>
        <p:xfrm>
          <a:off x="7164388" y="3860800"/>
          <a:ext cx="1116012" cy="1152525"/>
        </p:xfrm>
        <a:graphic>
          <a:graphicData uri="http://schemas.openxmlformats.org/presentationml/2006/ole">
            <p:oleObj spid="_x0000_s393221" name="Формула" r:id="rId6" imgW="380880" imgH="393480" progId="Equation.3">
              <p:embed/>
            </p:oleObj>
          </a:graphicData>
        </a:graphic>
      </p:graphicFrame>
      <p:graphicFrame>
        <p:nvGraphicFramePr>
          <p:cNvPr id="32918" name="Object 150"/>
          <p:cNvGraphicFramePr>
            <a:graphicFrameLocks noChangeAspect="1"/>
          </p:cNvGraphicFramePr>
          <p:nvPr/>
        </p:nvGraphicFramePr>
        <p:xfrm>
          <a:off x="6372225" y="5229225"/>
          <a:ext cx="1295400" cy="1147763"/>
        </p:xfrm>
        <a:graphic>
          <a:graphicData uri="http://schemas.openxmlformats.org/presentationml/2006/ole">
            <p:oleObj spid="_x0000_s393222" name="Формула" r:id="rId7" imgW="444240" imgH="393480" progId="Equation.3">
              <p:embed/>
            </p:oleObj>
          </a:graphicData>
        </a:graphic>
      </p:graphicFrame>
      <p:graphicFrame>
        <p:nvGraphicFramePr>
          <p:cNvPr id="32919" name="Object 151"/>
          <p:cNvGraphicFramePr>
            <a:graphicFrameLocks noChangeAspect="1"/>
          </p:cNvGraphicFramePr>
          <p:nvPr/>
        </p:nvGraphicFramePr>
        <p:xfrm>
          <a:off x="2195736" y="3933056"/>
          <a:ext cx="1081087" cy="1081087"/>
        </p:xfrm>
        <a:graphic>
          <a:graphicData uri="http://schemas.openxmlformats.org/presentationml/2006/ole">
            <p:oleObj spid="_x0000_s393223" name="Формула" r:id="rId8" imgW="406080" imgH="393480" progId="Equation.3">
              <p:embed/>
            </p:oleObj>
          </a:graphicData>
        </a:graphic>
      </p:graphicFrame>
      <p:graphicFrame>
        <p:nvGraphicFramePr>
          <p:cNvPr id="32920" name="Object 152"/>
          <p:cNvGraphicFramePr>
            <a:graphicFrameLocks noChangeAspect="1"/>
          </p:cNvGraphicFramePr>
          <p:nvPr/>
        </p:nvGraphicFramePr>
        <p:xfrm>
          <a:off x="4502150" y="3302000"/>
          <a:ext cx="114300" cy="215900"/>
        </p:xfrm>
        <a:graphic>
          <a:graphicData uri="http://schemas.openxmlformats.org/presentationml/2006/ole">
            <p:oleObj spid="_x0000_s393224" name="Формула" r:id="rId9" imgW="914400" imgH="215640" progId="Equation.3">
              <p:embed/>
            </p:oleObj>
          </a:graphicData>
        </a:graphic>
      </p:graphicFrame>
      <p:graphicFrame>
        <p:nvGraphicFramePr>
          <p:cNvPr id="32921" name="Object 153"/>
          <p:cNvGraphicFramePr>
            <a:graphicFrameLocks noChangeAspect="1"/>
          </p:cNvGraphicFramePr>
          <p:nvPr/>
        </p:nvGraphicFramePr>
        <p:xfrm>
          <a:off x="5508104" y="4149080"/>
          <a:ext cx="936625" cy="576263"/>
        </p:xfrm>
        <a:graphic>
          <a:graphicData uri="http://schemas.openxmlformats.org/presentationml/2006/ole">
            <p:oleObj spid="_x0000_s393225" name="Формула" r:id="rId10" imgW="342720" imgH="177480" progId="Equation.3">
              <p:embed/>
            </p:oleObj>
          </a:graphicData>
        </a:graphic>
      </p:graphicFrame>
      <p:graphicFrame>
        <p:nvGraphicFramePr>
          <p:cNvPr id="32922" name="Object 154"/>
          <p:cNvGraphicFramePr>
            <a:graphicFrameLocks noChangeAspect="1"/>
          </p:cNvGraphicFramePr>
          <p:nvPr/>
        </p:nvGraphicFramePr>
        <p:xfrm>
          <a:off x="1484313" y="5300663"/>
          <a:ext cx="1074737" cy="1152525"/>
        </p:xfrm>
        <a:graphic>
          <a:graphicData uri="http://schemas.openxmlformats.org/presentationml/2006/ole">
            <p:oleObj spid="_x0000_s393226" name="Формула" r:id="rId11" imgW="380880" imgH="393480" progId="Equation.3">
              <p:embed/>
            </p:oleObj>
          </a:graphicData>
        </a:graphic>
      </p:graphicFrame>
      <p:graphicFrame>
        <p:nvGraphicFramePr>
          <p:cNvPr id="32923" name="Object 155"/>
          <p:cNvGraphicFramePr>
            <a:graphicFrameLocks noChangeAspect="1"/>
          </p:cNvGraphicFramePr>
          <p:nvPr/>
        </p:nvGraphicFramePr>
        <p:xfrm>
          <a:off x="3822218" y="3933056"/>
          <a:ext cx="1226458" cy="1152128"/>
        </p:xfrm>
        <a:graphic>
          <a:graphicData uri="http://schemas.openxmlformats.org/presentationml/2006/ole">
            <p:oleObj spid="_x0000_s393227" name="Формула" r:id="rId12" imgW="4190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7544" y="692696"/>
            <a:ext cx="8229600" cy="1143000"/>
          </a:xfrm>
          <a:noFill/>
          <a:ln/>
        </p:spPr>
        <p:txBody>
          <a:bodyPr/>
          <a:lstStyle/>
          <a:p>
            <a:r>
              <a:rPr lang="ru-RU" sz="3200" b="1" dirty="0"/>
              <a:t>Установив соответствие между взаимно обратными числами вы узнаете </a:t>
            </a:r>
            <a:r>
              <a:rPr lang="ru-RU" sz="3200" b="1" dirty="0" smtClean="0"/>
              <a:t>фамилию второго героя.</a:t>
            </a:r>
            <a:endParaRPr lang="ru-RU" sz="3200" b="1" dirty="0"/>
          </a:p>
        </p:txBody>
      </p:sp>
      <p:graphicFrame>
        <p:nvGraphicFramePr>
          <p:cNvPr id="59395" name="Group 3"/>
          <p:cNvGraphicFramePr>
            <a:graphicFrameLocks noGrp="1"/>
          </p:cNvGraphicFramePr>
          <p:nvPr>
            <p:ph sz="quarter" idx="1"/>
          </p:nvPr>
        </p:nvGraphicFramePr>
        <p:xfrm>
          <a:off x="467544" y="2060848"/>
          <a:ext cx="8147050" cy="2376264"/>
        </p:xfrm>
        <a:graphic>
          <a:graphicData uri="http://schemas.openxmlformats.org/drawingml/2006/table">
            <a:tbl>
              <a:tblPr/>
              <a:tblGrid>
                <a:gridCol w="1044575"/>
                <a:gridCol w="1046163"/>
                <a:gridCol w="1044575"/>
                <a:gridCol w="1047750"/>
                <a:gridCol w="1044575"/>
                <a:gridCol w="1044575"/>
                <a:gridCol w="1046162"/>
                <a:gridCol w="828675"/>
              </a:tblGrid>
              <a:tr h="1439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0,25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9424" name="Object 32"/>
          <p:cNvGraphicFramePr>
            <a:graphicFrameLocks noChangeAspect="1"/>
          </p:cNvGraphicFramePr>
          <p:nvPr>
            <p:ph sz="quarter" idx="2"/>
          </p:nvPr>
        </p:nvGraphicFramePr>
        <p:xfrm>
          <a:off x="5940152" y="5157192"/>
          <a:ext cx="1223789" cy="1063830"/>
        </p:xfrm>
        <a:graphic>
          <a:graphicData uri="http://schemas.openxmlformats.org/presentationml/2006/ole">
            <p:oleObj spid="_x0000_s400386" name="Формула" r:id="rId3" imgW="291960" imgH="253800" progId="Equation.3">
              <p:embed/>
            </p:oleObj>
          </a:graphicData>
        </a:graphic>
      </p:graphicFrame>
      <p:graphicFrame>
        <p:nvGraphicFramePr>
          <p:cNvPr id="59425" name="Object 33"/>
          <p:cNvGraphicFramePr>
            <a:graphicFrameLocks noChangeAspect="1"/>
          </p:cNvGraphicFramePr>
          <p:nvPr>
            <p:ph sz="quarter" idx="3"/>
          </p:nvPr>
        </p:nvGraphicFramePr>
        <p:xfrm>
          <a:off x="2252663" y="6092825"/>
          <a:ext cx="246062" cy="463550"/>
        </p:xfrm>
        <a:graphic>
          <a:graphicData uri="http://schemas.openxmlformats.org/presentationml/2006/ole">
            <p:oleObj spid="_x0000_s400387" name="Формула" r:id="rId4" imgW="914400" imgH="215640" progId="Equation.3">
              <p:embed/>
            </p:oleObj>
          </a:graphicData>
        </a:graphic>
      </p:graphicFrame>
      <p:sp>
        <p:nvSpPr>
          <p:cNvPr id="59426" name="Text Box 34"/>
          <p:cNvSpPr txBox="1">
            <a:spLocks noChangeArrowheads="1"/>
          </p:cNvSpPr>
          <p:nvPr/>
        </p:nvSpPr>
        <p:spPr bwMode="auto">
          <a:xfrm>
            <a:off x="539552" y="4653136"/>
            <a:ext cx="82073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/>
              <a:t>4-Е         </a:t>
            </a:r>
            <a:r>
              <a:rPr lang="en-US" sz="2800" dirty="0"/>
              <a:t>    </a:t>
            </a:r>
            <a:r>
              <a:rPr lang="ru-RU" sz="2800" dirty="0"/>
              <a:t>0,2-Ч     </a:t>
            </a:r>
            <a:r>
              <a:rPr lang="en-US" sz="2800" dirty="0"/>
              <a:t>              </a:t>
            </a:r>
            <a:r>
              <a:rPr lang="ru-RU" sz="2800" dirty="0"/>
              <a:t>6-В  </a:t>
            </a:r>
            <a:r>
              <a:rPr lang="en-US" sz="2800" dirty="0"/>
              <a:t>    </a:t>
            </a:r>
            <a:r>
              <a:rPr lang="ru-RU" sz="2800" dirty="0"/>
              <a:t>   </a:t>
            </a:r>
            <a:r>
              <a:rPr lang="en-US" sz="2800" dirty="0"/>
              <a:t>      </a:t>
            </a:r>
            <a:r>
              <a:rPr lang="ru-RU" sz="2800" dirty="0"/>
              <a:t> 0,125-О    </a:t>
            </a:r>
          </a:p>
        </p:txBody>
      </p:sp>
      <p:graphicFrame>
        <p:nvGraphicFramePr>
          <p:cNvPr id="59427" name="Object 35"/>
          <p:cNvGraphicFramePr>
            <a:graphicFrameLocks noChangeAspect="1"/>
          </p:cNvGraphicFramePr>
          <p:nvPr/>
        </p:nvGraphicFramePr>
        <p:xfrm>
          <a:off x="4716016" y="2348880"/>
          <a:ext cx="936104" cy="1016341"/>
        </p:xfrm>
        <a:graphic>
          <a:graphicData uri="http://schemas.openxmlformats.org/presentationml/2006/ole">
            <p:oleObj spid="_x0000_s400388" name="Формула" r:id="rId5" imgW="228600" imgH="253800" progId="Equation.3">
              <p:embed/>
            </p:oleObj>
          </a:graphicData>
        </a:graphic>
      </p:graphicFrame>
      <p:graphicFrame>
        <p:nvGraphicFramePr>
          <p:cNvPr id="59428" name="Object 36"/>
          <p:cNvGraphicFramePr>
            <a:graphicFrameLocks noChangeAspect="1"/>
          </p:cNvGraphicFramePr>
          <p:nvPr>
            <p:ph sz="quarter" idx="4"/>
          </p:nvPr>
        </p:nvGraphicFramePr>
        <p:xfrm>
          <a:off x="3491880" y="5157192"/>
          <a:ext cx="1427450" cy="1020664"/>
        </p:xfrm>
        <a:graphic>
          <a:graphicData uri="http://schemas.openxmlformats.org/presentationml/2006/ole">
            <p:oleObj spid="_x0000_s400389" name="Формула" r:id="rId6" imgW="355320" imgH="253800" progId="Equation.3">
              <p:embed/>
            </p:oleObj>
          </a:graphicData>
        </a:graphic>
      </p:graphicFrame>
      <p:graphicFrame>
        <p:nvGraphicFramePr>
          <p:cNvPr id="59429" name="Object 37"/>
          <p:cNvGraphicFramePr>
            <a:graphicFrameLocks noChangeAspect="1"/>
          </p:cNvGraphicFramePr>
          <p:nvPr/>
        </p:nvGraphicFramePr>
        <p:xfrm>
          <a:off x="2771800" y="2348880"/>
          <a:ext cx="648072" cy="1077745"/>
        </p:xfrm>
        <a:graphic>
          <a:graphicData uri="http://schemas.openxmlformats.org/presentationml/2006/ole">
            <p:oleObj spid="_x0000_s400390" name="Формула" r:id="rId7" imgW="152280" imgH="253800" progId="Equation.3">
              <p:embed/>
            </p:oleObj>
          </a:graphicData>
        </a:graphic>
      </p:graphicFrame>
      <p:graphicFrame>
        <p:nvGraphicFramePr>
          <p:cNvPr id="59430" name="Object 38"/>
          <p:cNvGraphicFramePr>
            <a:graphicFrameLocks noChangeAspect="1"/>
          </p:cNvGraphicFramePr>
          <p:nvPr/>
        </p:nvGraphicFramePr>
        <p:xfrm>
          <a:off x="7956376" y="2276872"/>
          <a:ext cx="504452" cy="1123758"/>
        </p:xfrm>
        <a:graphic>
          <a:graphicData uri="http://schemas.openxmlformats.org/presentationml/2006/ole">
            <p:oleObj spid="_x0000_s400391" name="Формула" r:id="rId8" imgW="114120" imgH="253800" progId="Equation.3">
              <p:embed/>
            </p:oleObj>
          </a:graphicData>
        </a:graphic>
      </p:graphicFrame>
      <p:graphicFrame>
        <p:nvGraphicFramePr>
          <p:cNvPr id="59431" name="Object 39"/>
          <p:cNvGraphicFramePr>
            <a:graphicFrameLocks noChangeAspect="1"/>
          </p:cNvGraphicFramePr>
          <p:nvPr/>
        </p:nvGraphicFramePr>
        <p:xfrm>
          <a:off x="8101013" y="2176463"/>
          <a:ext cx="258762" cy="490537"/>
        </p:xfrm>
        <a:graphic>
          <a:graphicData uri="http://schemas.openxmlformats.org/presentationml/2006/ole">
            <p:oleObj spid="_x0000_s400392" name="Формула" r:id="rId9" imgW="914400" imgH="215640" progId="Equation.3">
              <p:embed/>
            </p:oleObj>
          </a:graphicData>
        </a:graphic>
      </p:graphicFrame>
      <p:graphicFrame>
        <p:nvGraphicFramePr>
          <p:cNvPr id="59432" name="Object 40"/>
          <p:cNvGraphicFramePr>
            <a:graphicFrameLocks noChangeAspect="1"/>
          </p:cNvGraphicFramePr>
          <p:nvPr/>
        </p:nvGraphicFramePr>
        <p:xfrm>
          <a:off x="4500563" y="3303588"/>
          <a:ext cx="114300" cy="215900"/>
        </p:xfrm>
        <a:graphic>
          <a:graphicData uri="http://schemas.openxmlformats.org/presentationml/2006/ole">
            <p:oleObj spid="_x0000_s400393" name="Формула" r:id="rId10" imgW="914400" imgH="215640" progId="Equation.3">
              <p:embed/>
            </p:oleObj>
          </a:graphicData>
        </a:graphic>
      </p:graphicFrame>
      <p:graphicFrame>
        <p:nvGraphicFramePr>
          <p:cNvPr id="59434" name="Object 42"/>
          <p:cNvGraphicFramePr>
            <a:graphicFrameLocks noChangeAspect="1"/>
          </p:cNvGraphicFramePr>
          <p:nvPr/>
        </p:nvGraphicFramePr>
        <p:xfrm>
          <a:off x="2270125" y="6126163"/>
          <a:ext cx="209550" cy="395287"/>
        </p:xfrm>
        <a:graphic>
          <a:graphicData uri="http://schemas.openxmlformats.org/presentationml/2006/ole">
            <p:oleObj spid="_x0000_s400394" name="Формула" r:id="rId11" imgW="914400" imgH="215640" progId="Equation.3">
              <p:embed/>
            </p:oleObj>
          </a:graphicData>
        </a:graphic>
      </p:graphicFrame>
      <p:graphicFrame>
        <p:nvGraphicFramePr>
          <p:cNvPr id="88075" name="Object 11"/>
          <p:cNvGraphicFramePr>
            <a:graphicFrameLocks noChangeAspect="1"/>
          </p:cNvGraphicFramePr>
          <p:nvPr/>
        </p:nvGraphicFramePr>
        <p:xfrm>
          <a:off x="1187624" y="5157192"/>
          <a:ext cx="1236662" cy="1008063"/>
        </p:xfrm>
        <a:graphic>
          <a:graphicData uri="http://schemas.openxmlformats.org/presentationml/2006/ole">
            <p:oleObj spid="_x0000_s400395" name="Формула" r:id="rId12" imgW="4824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467544" y="620688"/>
            <a:ext cx="8229600" cy="1143000"/>
          </a:xfrm>
          <a:noFill/>
          <a:ln/>
        </p:spPr>
        <p:txBody>
          <a:bodyPr/>
          <a:lstStyle/>
          <a:p>
            <a:r>
              <a:rPr lang="ru-RU" sz="3200" b="1" dirty="0"/>
              <a:t>Установив соответствие между взаимно обратными числами вы узнаете фамилию героя.</a:t>
            </a:r>
          </a:p>
        </p:txBody>
      </p:sp>
      <p:graphicFrame>
        <p:nvGraphicFramePr>
          <p:cNvPr id="36937" name="Group 73"/>
          <p:cNvGraphicFramePr>
            <a:graphicFrameLocks noGrp="1"/>
          </p:cNvGraphicFramePr>
          <p:nvPr>
            <p:ph sz="quarter" idx="1"/>
          </p:nvPr>
        </p:nvGraphicFramePr>
        <p:xfrm>
          <a:off x="467544" y="1988840"/>
          <a:ext cx="8147050" cy="2376264"/>
        </p:xfrm>
        <a:graphic>
          <a:graphicData uri="http://schemas.openxmlformats.org/drawingml/2006/table">
            <a:tbl>
              <a:tblPr/>
              <a:tblGrid>
                <a:gridCol w="1044575"/>
                <a:gridCol w="1046163"/>
                <a:gridCol w="1044575"/>
                <a:gridCol w="1047750"/>
                <a:gridCol w="1044575"/>
                <a:gridCol w="1044575"/>
                <a:gridCol w="1046162"/>
                <a:gridCol w="828675"/>
              </a:tblGrid>
              <a:tr h="1439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0,25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917" name="Object 53"/>
          <p:cNvGraphicFramePr>
            <a:graphicFrameLocks noChangeAspect="1"/>
          </p:cNvGraphicFramePr>
          <p:nvPr>
            <p:ph sz="quarter" idx="2"/>
          </p:nvPr>
        </p:nvGraphicFramePr>
        <p:xfrm>
          <a:off x="6012160" y="5013176"/>
          <a:ext cx="1008062" cy="1235671"/>
        </p:xfrm>
        <a:graphic>
          <a:graphicData uri="http://schemas.openxmlformats.org/presentationml/2006/ole">
            <p:oleObj spid="_x0000_s401410" name="Формула" r:id="rId3" imgW="291960" imgH="253800" progId="Equation.3">
              <p:embed/>
            </p:oleObj>
          </a:graphicData>
        </a:graphic>
      </p:graphicFrame>
      <p:graphicFrame>
        <p:nvGraphicFramePr>
          <p:cNvPr id="36920" name="Object 56"/>
          <p:cNvGraphicFramePr>
            <a:graphicFrameLocks noChangeAspect="1"/>
          </p:cNvGraphicFramePr>
          <p:nvPr>
            <p:ph sz="quarter" idx="3"/>
          </p:nvPr>
        </p:nvGraphicFramePr>
        <p:xfrm>
          <a:off x="2252663" y="6092825"/>
          <a:ext cx="246062" cy="463550"/>
        </p:xfrm>
        <a:graphic>
          <a:graphicData uri="http://schemas.openxmlformats.org/presentationml/2006/ole">
            <p:oleObj spid="_x0000_s401411" name="Формула" r:id="rId4" imgW="914400" imgH="215640" progId="Equation.3">
              <p:embed/>
            </p:oleObj>
          </a:graphicData>
        </a:graphic>
      </p:graphicFrame>
      <p:sp>
        <p:nvSpPr>
          <p:cNvPr id="36903" name="Text Box 39"/>
          <p:cNvSpPr txBox="1">
            <a:spLocks noChangeArrowheads="1"/>
          </p:cNvSpPr>
          <p:nvPr/>
        </p:nvSpPr>
        <p:spPr bwMode="auto">
          <a:xfrm>
            <a:off x="467544" y="4725144"/>
            <a:ext cx="8207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/>
              <a:t>4-Е         </a:t>
            </a:r>
            <a:r>
              <a:rPr lang="en-US" sz="2800" dirty="0"/>
              <a:t>    </a:t>
            </a:r>
            <a:r>
              <a:rPr lang="ru-RU" sz="2800" dirty="0"/>
              <a:t>0,2-Ч     </a:t>
            </a:r>
            <a:r>
              <a:rPr lang="en-US" sz="2800" dirty="0"/>
              <a:t>              </a:t>
            </a:r>
            <a:r>
              <a:rPr lang="ru-RU" sz="2800" dirty="0"/>
              <a:t>6-В  </a:t>
            </a:r>
            <a:r>
              <a:rPr lang="en-US" sz="2800" dirty="0"/>
              <a:t>    </a:t>
            </a:r>
            <a:r>
              <a:rPr lang="ru-RU" sz="2800" dirty="0"/>
              <a:t>   </a:t>
            </a:r>
            <a:r>
              <a:rPr lang="en-US" sz="2800" dirty="0"/>
              <a:t>      </a:t>
            </a:r>
            <a:r>
              <a:rPr lang="ru-RU" sz="2800" dirty="0"/>
              <a:t> 0,125-О    </a:t>
            </a:r>
          </a:p>
        </p:txBody>
      </p:sp>
      <p:graphicFrame>
        <p:nvGraphicFramePr>
          <p:cNvPr id="36916" name="Object 52"/>
          <p:cNvGraphicFramePr>
            <a:graphicFrameLocks noChangeAspect="1"/>
          </p:cNvGraphicFramePr>
          <p:nvPr/>
        </p:nvGraphicFramePr>
        <p:xfrm>
          <a:off x="4732338" y="2060574"/>
          <a:ext cx="1061422" cy="1152401"/>
        </p:xfrm>
        <a:graphic>
          <a:graphicData uri="http://schemas.openxmlformats.org/presentationml/2006/ole">
            <p:oleObj spid="_x0000_s401412" name="Формула" r:id="rId5" imgW="228600" imgH="253800" progId="Equation.3">
              <p:embed/>
            </p:oleObj>
          </a:graphicData>
        </a:graphic>
      </p:graphicFrame>
      <p:graphicFrame>
        <p:nvGraphicFramePr>
          <p:cNvPr id="36923" name="Object 59"/>
          <p:cNvGraphicFramePr>
            <a:graphicFrameLocks noChangeAspect="1"/>
          </p:cNvGraphicFramePr>
          <p:nvPr>
            <p:ph sz="quarter" idx="4"/>
          </p:nvPr>
        </p:nvGraphicFramePr>
        <p:xfrm>
          <a:off x="3563888" y="5085184"/>
          <a:ext cx="1225550" cy="1164680"/>
        </p:xfrm>
        <a:graphic>
          <a:graphicData uri="http://schemas.openxmlformats.org/presentationml/2006/ole">
            <p:oleObj spid="_x0000_s401413" name="Формула" r:id="rId6" imgW="355320" imgH="253800" progId="Equation.3">
              <p:embed/>
            </p:oleObj>
          </a:graphicData>
        </a:graphic>
      </p:graphicFrame>
      <p:graphicFrame>
        <p:nvGraphicFramePr>
          <p:cNvPr id="36926" name="Object 62"/>
          <p:cNvGraphicFramePr>
            <a:graphicFrameLocks noChangeAspect="1"/>
          </p:cNvGraphicFramePr>
          <p:nvPr/>
        </p:nvGraphicFramePr>
        <p:xfrm>
          <a:off x="2825749" y="2133600"/>
          <a:ext cx="735653" cy="1223392"/>
        </p:xfrm>
        <a:graphic>
          <a:graphicData uri="http://schemas.openxmlformats.org/presentationml/2006/ole">
            <p:oleObj spid="_x0000_s401414" name="Формула" r:id="rId7" imgW="152280" imgH="253800" progId="Equation.3">
              <p:embed/>
            </p:oleObj>
          </a:graphicData>
        </a:graphic>
      </p:graphicFrame>
      <p:graphicFrame>
        <p:nvGraphicFramePr>
          <p:cNvPr id="36927" name="Object 63"/>
          <p:cNvGraphicFramePr>
            <a:graphicFrameLocks noChangeAspect="1"/>
          </p:cNvGraphicFramePr>
          <p:nvPr/>
        </p:nvGraphicFramePr>
        <p:xfrm>
          <a:off x="8027988" y="2133600"/>
          <a:ext cx="549178" cy="1223392"/>
        </p:xfrm>
        <a:graphic>
          <a:graphicData uri="http://schemas.openxmlformats.org/presentationml/2006/ole">
            <p:oleObj spid="_x0000_s401415" name="Формула" r:id="rId8" imgW="114120" imgH="253800" progId="Equation.3">
              <p:embed/>
            </p:oleObj>
          </a:graphicData>
        </a:graphic>
      </p:graphicFrame>
      <p:graphicFrame>
        <p:nvGraphicFramePr>
          <p:cNvPr id="36932" name="Object 68"/>
          <p:cNvGraphicFramePr>
            <a:graphicFrameLocks noChangeAspect="1"/>
          </p:cNvGraphicFramePr>
          <p:nvPr/>
        </p:nvGraphicFramePr>
        <p:xfrm flipV="1">
          <a:off x="8244408" y="836712"/>
          <a:ext cx="359419" cy="835695"/>
        </p:xfrm>
        <a:graphic>
          <a:graphicData uri="http://schemas.openxmlformats.org/presentationml/2006/ole">
            <p:oleObj spid="_x0000_s401416" name="Формула" r:id="rId9" imgW="914400" imgH="215640" progId="Equation.3">
              <p:embed/>
            </p:oleObj>
          </a:graphicData>
        </a:graphic>
      </p:graphicFrame>
      <p:graphicFrame>
        <p:nvGraphicFramePr>
          <p:cNvPr id="36933" name="Object 69"/>
          <p:cNvGraphicFramePr>
            <a:graphicFrameLocks noChangeAspect="1"/>
          </p:cNvGraphicFramePr>
          <p:nvPr/>
        </p:nvGraphicFramePr>
        <p:xfrm>
          <a:off x="4500563" y="3303588"/>
          <a:ext cx="114300" cy="215900"/>
        </p:xfrm>
        <a:graphic>
          <a:graphicData uri="http://schemas.openxmlformats.org/presentationml/2006/ole">
            <p:oleObj spid="_x0000_s401417" name="Формула" r:id="rId10" imgW="914400" imgH="215640" progId="Equation.3">
              <p:embed/>
            </p:oleObj>
          </a:graphicData>
        </a:graphic>
      </p:graphicFrame>
      <p:graphicFrame>
        <p:nvGraphicFramePr>
          <p:cNvPr id="36941" name="Object 77"/>
          <p:cNvGraphicFramePr>
            <a:graphicFrameLocks noChangeAspect="1"/>
          </p:cNvGraphicFramePr>
          <p:nvPr/>
        </p:nvGraphicFramePr>
        <p:xfrm>
          <a:off x="2270125" y="6126163"/>
          <a:ext cx="209550" cy="395287"/>
        </p:xfrm>
        <a:graphic>
          <a:graphicData uri="http://schemas.openxmlformats.org/presentationml/2006/ole">
            <p:oleObj spid="_x0000_s401418" name="Формула" r:id="rId11" imgW="914400" imgH="215640" progId="Equation.3">
              <p:embed/>
            </p:oleObj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401419" name="Формула" r:id="rId12" imgW="914400" imgH="215640" progId="Equation.3">
              <p:embed/>
            </p:oleObj>
          </a:graphicData>
        </a:graphic>
      </p:graphicFrame>
      <p:graphicFrame>
        <p:nvGraphicFramePr>
          <p:cNvPr id="36946" name="Object 82"/>
          <p:cNvGraphicFramePr>
            <a:graphicFrameLocks noChangeAspect="1"/>
          </p:cNvGraphicFramePr>
          <p:nvPr/>
        </p:nvGraphicFramePr>
        <p:xfrm>
          <a:off x="1115616" y="5229200"/>
          <a:ext cx="1235750" cy="1008112"/>
        </p:xfrm>
        <a:graphic>
          <a:graphicData uri="http://schemas.openxmlformats.org/presentationml/2006/ole">
            <p:oleObj spid="_x0000_s401420" name="Формула" r:id="rId13" imgW="482400" imgH="393480" progId="Equation.3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55576" y="342900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       Решите задачу и вы узнаете фамилию третьего героя.</a:t>
            </a:r>
            <a:endParaRPr lang="ru-RU" sz="32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r>
              <a:rPr lang="ru-RU" dirty="0" smtClean="0"/>
              <a:t>Первые четыре бойца Петров, Семенов, Герасименко и Ященко вернулись из разведки. Радостную весть они сообщили товарищам: немцы отступают. Кто же пришел с этой новостью первым , если</a:t>
            </a:r>
          </a:p>
          <a:p>
            <a:r>
              <a:rPr lang="ru-RU" dirty="0" smtClean="0"/>
              <a:t>1) Петров ни первым, ни четвертым;</a:t>
            </a:r>
          </a:p>
          <a:p>
            <a:r>
              <a:rPr lang="ru-RU" dirty="0" smtClean="0"/>
              <a:t>2) Семенов пришел вторым ;</a:t>
            </a:r>
          </a:p>
          <a:p>
            <a:r>
              <a:rPr lang="ru-RU" dirty="0" smtClean="0"/>
              <a:t>3)Герасименко не был последним.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       Решите задачу и вы узнаете фамилию третьего героя.</a:t>
            </a:r>
            <a:endParaRPr lang="ru-RU" sz="32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r>
              <a:rPr lang="ru-RU" dirty="0" smtClean="0"/>
              <a:t>Первые четыре бойца Петров, Семенов</a:t>
            </a:r>
            <a:r>
              <a:rPr lang="ru-RU" b="1" dirty="0" smtClean="0">
                <a:solidFill>
                  <a:srgbClr val="FF0000"/>
                </a:solidFill>
              </a:rPr>
              <a:t>, Герасименко </a:t>
            </a:r>
            <a:r>
              <a:rPr lang="ru-RU" dirty="0" smtClean="0"/>
              <a:t>и Ященко вернулись из разведки. Радостную весть они сообщили товарищам: немцы отступают. Кто же пришел с этой новостью первым , если</a:t>
            </a:r>
          </a:p>
          <a:p>
            <a:r>
              <a:rPr lang="ru-RU" dirty="0" smtClean="0"/>
              <a:t>1) Петров ни первым, ни четвертым;</a:t>
            </a:r>
          </a:p>
          <a:p>
            <a:r>
              <a:rPr lang="ru-RU" dirty="0" smtClean="0"/>
              <a:t>2) Семенов пришел вторым ;</a:t>
            </a:r>
          </a:p>
          <a:p>
            <a:r>
              <a:rPr lang="ru-RU" dirty="0" smtClean="0"/>
              <a:t>3)Герасименко не был последним.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736"/>
            <a:ext cx="5438775" cy="323352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     </a:t>
            </a:r>
            <a:r>
              <a:rPr lang="ru-RU" sz="2400" b="1" dirty="0"/>
              <a:t>Во время разведки </a:t>
            </a:r>
            <a:r>
              <a:rPr lang="ru-RU" sz="2400" b="1" dirty="0" smtClean="0"/>
              <a:t>на </a:t>
            </a:r>
            <a:r>
              <a:rPr lang="ru-RU" sz="2400" b="1" dirty="0"/>
              <a:t>левом берегу Волхова напротив </a:t>
            </a:r>
            <a:r>
              <a:rPr lang="ru-RU" sz="2400" b="1" dirty="0" err="1"/>
              <a:t>Рюрикова</a:t>
            </a:r>
            <a:r>
              <a:rPr lang="ru-RU" sz="2400" b="1" dirty="0"/>
              <a:t> Городища красноармейцы Леонтий </a:t>
            </a:r>
            <a:r>
              <a:rPr lang="ru-RU" sz="2400" b="1" dirty="0" smtClean="0"/>
              <a:t>Черемнов</a:t>
            </a:r>
            <a:r>
              <a:rPr lang="ru-RU" sz="2400" b="1" dirty="0"/>
              <a:t>, Александр </a:t>
            </a:r>
            <a:r>
              <a:rPr lang="ru-RU" sz="2400" b="1" dirty="0" smtClean="0"/>
              <a:t>Красилов и сержант </a:t>
            </a:r>
            <a:r>
              <a:rPr lang="ru-RU" sz="2400" b="1" dirty="0"/>
              <a:t>Иван </a:t>
            </a:r>
            <a:r>
              <a:rPr lang="ru-RU" sz="2400" b="1" dirty="0" smtClean="0"/>
              <a:t>Герасименко, спасая </a:t>
            </a:r>
            <a:r>
              <a:rPr lang="ru-RU" sz="2400" b="1" dirty="0"/>
              <a:t>жизнь товарищей, </a:t>
            </a:r>
            <a:r>
              <a:rPr lang="ru-RU" sz="2400" b="1" dirty="0">
                <a:solidFill>
                  <a:srgbClr val="FF0000"/>
                </a:solidFill>
              </a:rPr>
              <a:t>закрыли своими телами амбразуры</a:t>
            </a:r>
            <a:r>
              <a:rPr lang="ru-RU" sz="2400" b="1" dirty="0"/>
              <a:t> вражеских пулемётных дзотов.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dirty="0"/>
          </a:p>
          <a:p>
            <a:pPr>
              <a:lnSpc>
                <a:spcPct val="80000"/>
              </a:lnSpc>
              <a:buFontTx/>
              <a:buNone/>
            </a:pPr>
            <a:endParaRPr lang="ru-RU" sz="2000" dirty="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-1116632" y="332656"/>
            <a:ext cx="8229600" cy="692150"/>
          </a:xfrm>
          <a:noFill/>
          <a:ln/>
        </p:spPr>
        <p:txBody>
          <a:bodyPr/>
          <a:lstStyle/>
          <a:p>
            <a:r>
              <a:rPr lang="ru-RU" sz="4000" dirty="0"/>
              <a:t>НА АМБРАЗУРУ !</a:t>
            </a:r>
          </a:p>
        </p:txBody>
      </p:sp>
      <p:pic>
        <p:nvPicPr>
          <p:cNvPr id="40966" name="Picture 6" descr="image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9701" y="895350"/>
            <a:ext cx="3312740" cy="2965698"/>
          </a:xfrm>
          <a:prstGeom prst="rect">
            <a:avLst/>
          </a:prstGeom>
          <a:noFill/>
        </p:spPr>
      </p:pic>
      <p:pic>
        <p:nvPicPr>
          <p:cNvPr id="40967" name="Picture 7" descr="20061210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4437112"/>
            <a:ext cx="3888432" cy="1943496"/>
          </a:xfrm>
          <a:prstGeom prst="rect">
            <a:avLst/>
          </a:prstGeom>
          <a:noFill/>
        </p:spPr>
      </p:pic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6227763" y="41497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4357686" y="4500570"/>
            <a:ext cx="4284662" cy="204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2400" b="1" dirty="0"/>
              <a:t>Благодаря этому взвод смог выполнить боевую задачу, уничтожив 6 дзотов и более полусотни врагов.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640"/>
            <a:ext cx="8229600" cy="1079501"/>
          </a:xfrm>
        </p:spPr>
        <p:txBody>
          <a:bodyPr/>
          <a:lstStyle/>
          <a:p>
            <a:r>
              <a:rPr lang="ru-RU" sz="3600" dirty="0"/>
              <a:t>      Шагнувшие в бессмертие</a:t>
            </a:r>
            <a:r>
              <a:rPr lang="ru-RU" sz="3200" dirty="0"/>
              <a:t>.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84213" y="5589588"/>
            <a:ext cx="8137525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400" b="1" dirty="0"/>
              <a:t>Всем троим …февраля 1944 года посмертно было       присвоено звание </a:t>
            </a:r>
            <a:r>
              <a:rPr lang="ru-RU" sz="2800" b="1" dirty="0"/>
              <a:t>Героя Советского Союза</a:t>
            </a:r>
            <a:r>
              <a:rPr lang="ru-RU" sz="2400" b="1" dirty="0"/>
              <a:t>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ru-RU" sz="2400" b="1" dirty="0">
              <a:cs typeface="Arial" charset="0"/>
            </a:endParaRPr>
          </a:p>
        </p:txBody>
      </p:sp>
      <p:pic>
        <p:nvPicPr>
          <p:cNvPr id="44036" name="Picture 5" descr="красилов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268760"/>
            <a:ext cx="2232025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6" descr="черемнов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475" y="1268413"/>
            <a:ext cx="23050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7" descr="герасименко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176" y="1196752"/>
            <a:ext cx="22320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Text Box 9"/>
          <p:cNvSpPr txBox="1">
            <a:spLocks noChangeArrowheads="1"/>
          </p:cNvSpPr>
          <p:nvPr/>
        </p:nvSpPr>
        <p:spPr bwMode="auto">
          <a:xfrm>
            <a:off x="303213" y="48164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44040" name="Text Box 10"/>
          <p:cNvSpPr txBox="1">
            <a:spLocks noChangeArrowheads="1"/>
          </p:cNvSpPr>
          <p:nvPr/>
        </p:nvSpPr>
        <p:spPr bwMode="auto">
          <a:xfrm>
            <a:off x="827584" y="5013176"/>
            <a:ext cx="2252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cs typeface="Arial" charset="0"/>
              </a:rPr>
              <a:t>А.С</a:t>
            </a:r>
            <a:r>
              <a:rPr lang="ru-RU" sz="2000" b="1" dirty="0">
                <a:cs typeface="Arial" charset="0"/>
              </a:rPr>
              <a:t>. Красилов</a:t>
            </a:r>
          </a:p>
        </p:txBody>
      </p:sp>
      <p:sp>
        <p:nvSpPr>
          <p:cNvPr id="44041" name="Text Box 11"/>
          <p:cNvSpPr txBox="1">
            <a:spLocks noChangeArrowheads="1"/>
          </p:cNvSpPr>
          <p:nvPr/>
        </p:nvSpPr>
        <p:spPr bwMode="auto">
          <a:xfrm>
            <a:off x="3419475" y="5013325"/>
            <a:ext cx="2376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cs typeface="Arial" charset="0"/>
              </a:rPr>
              <a:t>Л.А. Черемнов</a:t>
            </a:r>
          </a:p>
        </p:txBody>
      </p:sp>
      <p:sp>
        <p:nvSpPr>
          <p:cNvPr id="44042" name="Text Box 12"/>
          <p:cNvSpPr txBox="1">
            <a:spLocks noChangeArrowheads="1"/>
          </p:cNvSpPr>
          <p:nvPr/>
        </p:nvSpPr>
        <p:spPr bwMode="auto">
          <a:xfrm>
            <a:off x="6156176" y="5013176"/>
            <a:ext cx="2592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cs typeface="Arial" charset="0"/>
              </a:rPr>
              <a:t>И.С</a:t>
            </a:r>
            <a:r>
              <a:rPr lang="ru-RU" sz="2000" b="1" dirty="0">
                <a:cs typeface="Arial" charset="0"/>
              </a:rPr>
              <a:t>. Герасименко</a:t>
            </a:r>
          </a:p>
        </p:txBody>
      </p:sp>
      <p:pic>
        <p:nvPicPr>
          <p:cNvPr id="44043" name="Picture 11" descr="162784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9675" y="404664"/>
            <a:ext cx="1584325" cy="649287"/>
          </a:xfrm>
          <a:prstGeom prst="rect">
            <a:avLst/>
          </a:prstGeom>
          <a:noFill/>
        </p:spPr>
      </p:pic>
      <p:pic>
        <p:nvPicPr>
          <p:cNvPr id="44044" name="Picture 12" descr="162784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476672"/>
            <a:ext cx="1655762" cy="649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38" name="Picture 2" descr="Картинка 9 из 16353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7186" y="0"/>
            <a:ext cx="9161186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21410018">
            <a:off x="-819315" y="1727838"/>
            <a:ext cx="10424914" cy="2308324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«Их имена навечно в памяти народной»</a:t>
            </a:r>
            <a:endParaRPr lang="ru-RU" sz="6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anklin Gothic Medium"/>
            </a:endParaRPr>
          </a:p>
        </p:txBody>
      </p:sp>
      <p:pic>
        <p:nvPicPr>
          <p:cNvPr id="5" name="вставай страна огромн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286776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3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sz="3200" dirty="0"/>
              <a:t>Определить дату вы сумеете, решив следующую задачу: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8032778" cy="1871662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/>
              <a:t>    </a:t>
            </a:r>
            <a:r>
              <a:rPr lang="ru-RU" sz="2800" b="1" dirty="0"/>
              <a:t>Для героев из 36 красных и белых гвоздик составили букеты так ,что на каждые 7 красных гвоздик пришлось 5 белых .Сколько было красных гвоздик ?</a:t>
            </a:r>
          </a:p>
          <a:p>
            <a:pPr algn="ctr">
              <a:buFontTx/>
              <a:buNone/>
            </a:pPr>
            <a:endParaRPr lang="ru-RU" sz="4400" dirty="0"/>
          </a:p>
        </p:txBody>
      </p:sp>
      <p:pic>
        <p:nvPicPr>
          <p:cNvPr id="43013" name="Picture 5" descr="i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9701" y="3789363"/>
            <a:ext cx="3384748" cy="2592387"/>
          </a:xfrm>
          <a:prstGeom prst="rect">
            <a:avLst/>
          </a:prstGeom>
          <a:noFill/>
        </p:spPr>
      </p:pic>
      <p:pic>
        <p:nvPicPr>
          <p:cNvPr id="43014" name="Picture 6" descr="i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1" y="3789363"/>
            <a:ext cx="3168154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sz="3200" dirty="0"/>
              <a:t>Определить дату вы сумеете, решив следующую задачу: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8229600" cy="1871662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/>
              <a:t>    </a:t>
            </a:r>
            <a:r>
              <a:rPr lang="ru-RU" sz="2800" b="1" dirty="0"/>
              <a:t>Для героев из 36 красных и белых гвоздик составили букеты так ,что на каждые 7 красных гвоздик пришлось 5 белых .Сколько было красных гвоздик ?</a:t>
            </a:r>
          </a:p>
          <a:p>
            <a:pPr algn="ctr">
              <a:buFontTx/>
              <a:buNone/>
            </a:pPr>
            <a:endParaRPr lang="ru-RU" sz="4400" dirty="0"/>
          </a:p>
        </p:txBody>
      </p:sp>
      <p:pic>
        <p:nvPicPr>
          <p:cNvPr id="43013" name="Picture 5" descr="i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9701" y="3789363"/>
            <a:ext cx="3384748" cy="2592387"/>
          </a:xfrm>
          <a:prstGeom prst="rect">
            <a:avLst/>
          </a:prstGeom>
          <a:noFill/>
        </p:spPr>
      </p:pic>
      <p:pic>
        <p:nvPicPr>
          <p:cNvPr id="43014" name="Picture 6" descr="i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1" y="3789363"/>
            <a:ext cx="3168154" cy="2590800"/>
          </a:xfrm>
          <a:prstGeom prst="rect">
            <a:avLst/>
          </a:prstGeom>
          <a:noFill/>
        </p:spPr>
      </p:pic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4139952" y="3717032"/>
            <a:ext cx="81304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 dirty="0"/>
              <a:t>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6372225" y="2781300"/>
            <a:ext cx="2468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5148064" y="764704"/>
            <a:ext cx="356393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 b="1" dirty="0"/>
              <a:t>"Подвиг этот, будет в памяти жить</a:t>
            </a:r>
          </a:p>
          <a:p>
            <a:pPr algn="ctr"/>
            <a:r>
              <a:rPr lang="ru-RU" sz="2800" b="1" dirty="0"/>
              <a:t>И в наших сердцах гореть!</a:t>
            </a:r>
          </a:p>
          <a:p>
            <a:pPr algn="ctr"/>
            <a:r>
              <a:rPr lang="ru-RU" sz="2800" b="1" dirty="0"/>
              <a:t>Тех, кто с врагом был готов разделить,</a:t>
            </a:r>
          </a:p>
          <a:p>
            <a:pPr algn="ctr"/>
            <a:r>
              <a:rPr lang="ru-RU" sz="2800" b="1" dirty="0"/>
              <a:t>Поровну только смерть!"</a:t>
            </a:r>
          </a:p>
        </p:txBody>
      </p:sp>
      <p:pic>
        <p:nvPicPr>
          <p:cNvPr id="30740" name="Picture 20" descr="250px-Tri_soldat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04664"/>
            <a:ext cx="4679950" cy="4968875"/>
          </a:xfrm>
          <a:prstGeom prst="rect">
            <a:avLst/>
          </a:prstGeom>
          <a:noFill/>
        </p:spPr>
      </p:pic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0" y="3240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0741" name="Picture 21" descr="http://bits.wikimedia.org/skins-1.18/common/images/magnify-clip.png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0" y="3240088"/>
            <a:ext cx="142875" cy="104775"/>
          </a:xfrm>
          <a:prstGeom prst="rect">
            <a:avLst/>
          </a:prstGeom>
          <a:noFill/>
        </p:spPr>
      </p:pic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467544" y="5445224"/>
            <a:ext cx="80648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400" b="1" dirty="0"/>
              <a:t>В Великом Новгороде</a:t>
            </a:r>
            <a:r>
              <a:rPr lang="ru-RU" sz="2400" b="1" dirty="0">
                <a:cs typeface="Times New Roman" pitchFamily="18" charset="0"/>
              </a:rPr>
              <a:t> на </a:t>
            </a:r>
            <a:r>
              <a:rPr lang="ru-RU" sz="2400" b="1" dirty="0" err="1">
                <a:cs typeface="Times New Roman" pitchFamily="18" charset="0"/>
              </a:rPr>
              <a:t>Ярославовом</a:t>
            </a:r>
            <a:r>
              <a:rPr lang="ru-RU" sz="2400" b="1" dirty="0">
                <a:cs typeface="Times New Roman" pitchFamily="18" charset="0"/>
              </a:rPr>
              <a:t> </a:t>
            </a:r>
            <a:r>
              <a:rPr lang="ru-RU" sz="2400" b="1" dirty="0" smtClean="0">
                <a:cs typeface="Times New Roman" pitchFamily="18" charset="0"/>
              </a:rPr>
              <a:t>Дворище трём</a:t>
            </a:r>
            <a:r>
              <a:rPr lang="ru-RU" sz="2400" b="1" dirty="0" smtClean="0"/>
              <a:t> героям установлен </a:t>
            </a:r>
            <a:r>
              <a:rPr lang="ru-RU" sz="2400" b="1" dirty="0"/>
              <a:t>памятник 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z="2400" b="1" dirty="0"/>
              <a:t>Имя этого юного бойца знает каждый новгородец.</a:t>
            </a:r>
            <a:br>
              <a:rPr lang="ru-RU" sz="2400" b="1" dirty="0"/>
            </a:br>
            <a:r>
              <a:rPr lang="ru-RU" sz="2400" b="1" dirty="0"/>
              <a:t>Решив задачи и вычеркнув из таблицы лишние числа, вы узнаете о ком идет </a:t>
            </a:r>
            <a:r>
              <a:rPr lang="ru-RU" sz="2400" b="1" dirty="0" smtClean="0"/>
              <a:t>речь.</a:t>
            </a:r>
            <a:endParaRPr lang="ru-RU" sz="2400" b="1" dirty="0"/>
          </a:p>
        </p:txBody>
      </p:sp>
      <p:pic>
        <p:nvPicPr>
          <p:cNvPr id="55300" name="Picture 4" descr="Leonid Golikov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83568" y="1700808"/>
            <a:ext cx="2664296" cy="3349780"/>
          </a:xfrm>
          <a:noFill/>
          <a:ln/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4227513" y="1916113"/>
            <a:ext cx="2432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2051050" y="2060575"/>
            <a:ext cx="457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ru-RU" sz="2000"/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4067944" y="1772816"/>
            <a:ext cx="41576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ru-RU" sz="2000" dirty="0"/>
              <a:t>1) Сколько процентов составляет</a:t>
            </a:r>
          </a:p>
          <a:p>
            <a:pPr marL="342900" indent="-342900"/>
            <a:r>
              <a:rPr lang="ru-RU" sz="2000" dirty="0"/>
              <a:t>      а) 9 от 36</a:t>
            </a:r>
          </a:p>
          <a:p>
            <a:pPr marL="342900" indent="-342900"/>
            <a:r>
              <a:rPr lang="ru-RU" sz="2000" dirty="0"/>
              <a:t>      б) 12,5 от 25</a:t>
            </a:r>
          </a:p>
          <a:p>
            <a:pPr marL="342900" indent="-342900">
              <a:buFontTx/>
              <a:buAutoNum type="arabicParenR" startAt="2"/>
            </a:pPr>
            <a:r>
              <a:rPr lang="ru-RU" sz="2000" dirty="0"/>
              <a:t>Найти</a:t>
            </a:r>
          </a:p>
          <a:p>
            <a:pPr marL="342900" indent="-342900"/>
            <a:r>
              <a:rPr lang="ru-RU" sz="2000" dirty="0"/>
              <a:t>      а) 20 % от 15,5</a:t>
            </a:r>
          </a:p>
          <a:p>
            <a:pPr marL="342900" indent="-342900"/>
            <a:r>
              <a:rPr lang="ru-RU" sz="2000" dirty="0"/>
              <a:t>      б) 75 % от 40</a:t>
            </a:r>
          </a:p>
          <a:p>
            <a:pPr marL="342900" indent="-342900"/>
            <a:r>
              <a:rPr lang="ru-RU" sz="2000" dirty="0"/>
              <a:t>3) Найти от какой величины</a:t>
            </a:r>
          </a:p>
          <a:p>
            <a:pPr marL="342900" indent="-342900"/>
            <a:r>
              <a:rPr lang="ru-RU" sz="2000" dirty="0"/>
              <a:t>    а) 10 % составляет 17,5</a:t>
            </a:r>
          </a:p>
          <a:p>
            <a:pPr marL="342900" indent="-342900"/>
            <a:r>
              <a:rPr lang="ru-RU" sz="2000" dirty="0"/>
              <a:t>    б) 60 % составляет 30</a:t>
            </a:r>
          </a:p>
          <a:p>
            <a:pPr marL="342900" indent="-342900"/>
            <a:r>
              <a:rPr lang="ru-RU" sz="2000" dirty="0"/>
              <a:t>    в) 80 % составляет 60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1166813" y="5465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55368" name="Group 72"/>
          <p:cNvGraphicFramePr>
            <a:graphicFrameLocks noGrp="1"/>
          </p:cNvGraphicFramePr>
          <p:nvPr>
            <p:ph idx="1"/>
          </p:nvPr>
        </p:nvGraphicFramePr>
        <p:xfrm>
          <a:off x="107950" y="5157788"/>
          <a:ext cx="8856663" cy="1166813"/>
        </p:xfrm>
        <a:graphic>
          <a:graphicData uri="http://schemas.openxmlformats.org/drawingml/2006/table">
            <a:tbl>
              <a:tblPr/>
              <a:tblGrid>
                <a:gridCol w="811213"/>
                <a:gridCol w="595312"/>
                <a:gridCol w="914400"/>
                <a:gridCol w="628650"/>
                <a:gridCol w="663575"/>
                <a:gridCol w="738188"/>
                <a:gridCol w="873125"/>
                <a:gridCol w="608012"/>
                <a:gridCol w="792163"/>
                <a:gridCol w="647700"/>
                <a:gridCol w="936625"/>
                <a:gridCol w="647700"/>
              </a:tblGrid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z="2400" b="1" dirty="0"/>
              <a:t>Имя этого юного бойца знает каждый новгородец.</a:t>
            </a:r>
            <a:br>
              <a:rPr lang="ru-RU" sz="2400" b="1" dirty="0"/>
            </a:br>
            <a:r>
              <a:rPr lang="ru-RU" sz="2400" b="1" dirty="0"/>
              <a:t>Решив задачи и вычеркнув из таблицы лишние числа, вы узнаете о ком идет речь.</a:t>
            </a:r>
          </a:p>
        </p:txBody>
      </p:sp>
      <p:pic>
        <p:nvPicPr>
          <p:cNvPr id="55300" name="Picture 4" descr="Leonid Golikov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83568" y="1700808"/>
            <a:ext cx="2664296" cy="3349780"/>
          </a:xfrm>
          <a:noFill/>
          <a:ln/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4227513" y="1916113"/>
            <a:ext cx="2432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2051050" y="2060575"/>
            <a:ext cx="457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ru-RU" sz="2000"/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4067944" y="1772816"/>
            <a:ext cx="41576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ru-RU" sz="2000" dirty="0"/>
              <a:t>1) Сколько процентов составляет</a:t>
            </a:r>
          </a:p>
          <a:p>
            <a:pPr marL="342900" indent="-342900"/>
            <a:r>
              <a:rPr lang="ru-RU" sz="2000" dirty="0"/>
              <a:t>      а) 9 от 36</a:t>
            </a:r>
          </a:p>
          <a:p>
            <a:pPr marL="342900" indent="-342900"/>
            <a:r>
              <a:rPr lang="ru-RU" sz="2000" dirty="0"/>
              <a:t>      б) 12,5 от 25</a:t>
            </a:r>
          </a:p>
          <a:p>
            <a:pPr marL="342900" indent="-342900">
              <a:buFontTx/>
              <a:buAutoNum type="arabicParenR" startAt="2"/>
            </a:pPr>
            <a:r>
              <a:rPr lang="ru-RU" sz="2000" dirty="0"/>
              <a:t>Найти</a:t>
            </a:r>
          </a:p>
          <a:p>
            <a:pPr marL="342900" indent="-342900"/>
            <a:r>
              <a:rPr lang="ru-RU" sz="2000" dirty="0"/>
              <a:t>      а) 20 % от 15,5</a:t>
            </a:r>
          </a:p>
          <a:p>
            <a:pPr marL="342900" indent="-342900"/>
            <a:r>
              <a:rPr lang="ru-RU" sz="2000" dirty="0"/>
              <a:t>      б) 75 % от 40</a:t>
            </a:r>
          </a:p>
          <a:p>
            <a:pPr marL="342900" indent="-342900"/>
            <a:r>
              <a:rPr lang="ru-RU" sz="2000" dirty="0"/>
              <a:t>3) Найти от какой величины</a:t>
            </a:r>
          </a:p>
          <a:p>
            <a:pPr marL="342900" indent="-342900"/>
            <a:r>
              <a:rPr lang="ru-RU" sz="2000" dirty="0"/>
              <a:t>    а) 10 % составляет 17,5</a:t>
            </a:r>
          </a:p>
          <a:p>
            <a:pPr marL="342900" indent="-342900"/>
            <a:r>
              <a:rPr lang="ru-RU" sz="2000" dirty="0"/>
              <a:t>    б) 60 % составляет 30</a:t>
            </a:r>
          </a:p>
          <a:p>
            <a:pPr marL="342900" indent="-342900"/>
            <a:r>
              <a:rPr lang="ru-RU" sz="2000" dirty="0"/>
              <a:t>    в) 80 % составляет 60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1166813" y="5465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55368" name="Group 72"/>
          <p:cNvGraphicFramePr>
            <a:graphicFrameLocks noGrp="1"/>
          </p:cNvGraphicFramePr>
          <p:nvPr>
            <p:ph idx="1"/>
          </p:nvPr>
        </p:nvGraphicFramePr>
        <p:xfrm>
          <a:off x="107950" y="5157788"/>
          <a:ext cx="8856663" cy="1166813"/>
        </p:xfrm>
        <a:graphic>
          <a:graphicData uri="http://schemas.openxmlformats.org/drawingml/2006/table">
            <a:tbl>
              <a:tblPr/>
              <a:tblGrid>
                <a:gridCol w="811213"/>
                <a:gridCol w="595312"/>
                <a:gridCol w="914400"/>
                <a:gridCol w="628650"/>
                <a:gridCol w="663575"/>
                <a:gridCol w="738188"/>
                <a:gridCol w="873125"/>
                <a:gridCol w="608012"/>
                <a:gridCol w="792163"/>
                <a:gridCol w="647700"/>
                <a:gridCol w="936625"/>
                <a:gridCol w="647700"/>
              </a:tblGrid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52536" y="476672"/>
            <a:ext cx="5510213" cy="690563"/>
          </a:xfrm>
        </p:spPr>
        <p:txBody>
          <a:bodyPr/>
          <a:lstStyle/>
          <a:p>
            <a:r>
              <a:rPr lang="ru-RU" sz="4000" dirty="0"/>
              <a:t>Юный партизан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29124" y="1025525"/>
            <a:ext cx="4322791" cy="58324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dirty="0" smtClean="0"/>
              <a:t>Лёня Голиков родился </a:t>
            </a:r>
            <a:r>
              <a:rPr lang="ru-RU" sz="2000" b="1" dirty="0"/>
              <a:t>в деревне </a:t>
            </a:r>
            <a:r>
              <a:rPr lang="ru-RU" sz="2000" b="1" dirty="0" err="1"/>
              <a:t>Лукино</a:t>
            </a:r>
            <a:r>
              <a:rPr lang="ru-RU" sz="2000" b="1" dirty="0"/>
              <a:t> Новгородской области в семье рабочего.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/>
              <a:t>Разведчик  67 </a:t>
            </a:r>
            <a:r>
              <a:rPr lang="ru-RU" sz="2000" b="1" dirty="0"/>
              <a:t>отряда </a:t>
            </a:r>
            <a:r>
              <a:rPr lang="ru-RU" sz="2000" b="1" dirty="0" smtClean="0"/>
              <a:t>партизанской бригады. </a:t>
            </a:r>
            <a:endParaRPr lang="ru-RU" sz="2000" b="1" dirty="0"/>
          </a:p>
          <a:p>
            <a:pPr>
              <a:lnSpc>
                <a:spcPct val="80000"/>
              </a:lnSpc>
            </a:pPr>
            <a:r>
              <a:rPr lang="ru-RU" sz="2000" b="1" dirty="0"/>
              <a:t>13 августа 1942 года, возвращаясь из разведки от шоссе «Луга—Псков» гранатой подорвал легковую машину, в которой находился немецкий генерал-майор инженерных </a:t>
            </a:r>
            <a:r>
              <a:rPr lang="ru-RU" sz="2000" b="1" dirty="0" smtClean="0"/>
              <a:t>войск. </a:t>
            </a:r>
            <a:r>
              <a:rPr lang="ru-RU" sz="2000" b="1" dirty="0"/>
              <a:t>В штаб разведчик доставил портфель с документами. В их числе были чертежи и описание новых образцов немецких </a:t>
            </a:r>
            <a:r>
              <a:rPr lang="ru-RU" sz="2000" b="1" dirty="0" smtClean="0"/>
              <a:t>мин и другие </a:t>
            </a:r>
            <a:r>
              <a:rPr lang="ru-RU" sz="2000" b="1" dirty="0"/>
              <a:t>важные бумаги военного характера</a:t>
            </a:r>
            <a:r>
              <a:rPr lang="ru-RU" sz="2000" dirty="0"/>
              <a:t>. </a:t>
            </a:r>
            <a:endParaRPr lang="ru-RU" sz="2000" dirty="0">
              <a:hlinkClick r:id="rId2" tooltip="24 января"/>
            </a:endParaRPr>
          </a:p>
        </p:txBody>
      </p:sp>
      <p:pic>
        <p:nvPicPr>
          <p:cNvPr id="62468" name="Picture 4" descr="0_d299_54c5d79c_X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340768"/>
            <a:ext cx="3803650" cy="496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76672"/>
            <a:ext cx="3816547" cy="3939324"/>
          </a:xfrm>
          <a:prstGeom prst="rect">
            <a:avLst/>
          </a:prstGeom>
          <a:noFill/>
        </p:spPr>
      </p:pic>
      <p:pic>
        <p:nvPicPr>
          <p:cNvPr id="57349" name="Picture 5" descr="OAMt6Q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1500" y="2997200"/>
            <a:ext cx="2952750" cy="3249613"/>
          </a:xfrm>
          <a:prstGeom prst="rect">
            <a:avLst/>
          </a:prstGeom>
          <a:noFill/>
        </p:spPr>
      </p:pic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4211961" y="683638"/>
            <a:ext cx="443200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/>
              <a:t>24 января 1943 года в неравном бою в селе Острая Лука Псковской области Леонид Голиков погиб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4462265"/>
            <a:ext cx="5724525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dirty="0"/>
              <a:t>Звание </a:t>
            </a:r>
            <a:r>
              <a:rPr lang="ru-RU" sz="2400" b="1" dirty="0"/>
              <a:t>Героя Советского Союза</a:t>
            </a:r>
            <a:r>
              <a:rPr lang="ru-RU" sz="2400" dirty="0"/>
              <a:t> присвоено посмертно Указом </a:t>
            </a:r>
            <a:r>
              <a:rPr lang="ru-RU" sz="2400" dirty="0" smtClean="0"/>
              <a:t>Верховного </a:t>
            </a:r>
            <a:r>
              <a:rPr lang="ru-RU" sz="2400" dirty="0"/>
              <a:t>Совета от </a:t>
            </a:r>
          </a:p>
          <a:p>
            <a:pPr algn="ctr"/>
            <a:r>
              <a:rPr lang="ru-RU" sz="2400" dirty="0"/>
              <a:t> 2 апреля 1944 года.</a:t>
            </a:r>
          </a:p>
          <a:p>
            <a:pPr algn="ctr" eaLnBrk="0" hangingPunct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86808" cy="785818"/>
          </a:xfrm>
        </p:spPr>
        <p:txBody>
          <a:bodyPr/>
          <a:lstStyle/>
          <a:p>
            <a:r>
              <a:rPr lang="ru-RU" sz="2800" dirty="0" smtClean="0"/>
              <a:t>             </a:t>
            </a:r>
            <a:r>
              <a:rPr lang="ru-RU" sz="2800" i="1" dirty="0" smtClean="0"/>
              <a:t>Яков Федотович Павлов</a:t>
            </a:r>
            <a:r>
              <a:rPr lang="ru-RU" sz="2800" dirty="0" smtClean="0"/>
              <a:t> (1917 – 1981)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1546"/>
            <a:ext cx="3008313" cy="505461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643306" y="1285860"/>
            <a:ext cx="5500694" cy="5072098"/>
          </a:xfrm>
        </p:spPr>
        <p:txBody>
          <a:bodyPr/>
          <a:lstStyle/>
          <a:p>
            <a:pPr fontAlgn="t"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Родился деревне Крестовая, </a:t>
            </a:r>
          </a:p>
          <a:p>
            <a:pPr fontAlgn="t"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Валдайского района Новгородской области.</a:t>
            </a:r>
          </a:p>
          <a:p>
            <a:pPr fontAlgn="t"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Принимал участие в оборонительных боях на подступах к Сталинграду. </a:t>
            </a:r>
          </a:p>
          <a:p>
            <a:pPr fontAlgn="t"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17 июня 1945 года младшему лейтенанту Якову Павлову было присвоено звание Героя Советского Союза.</a:t>
            </a:r>
          </a:p>
          <a:p>
            <a:pPr fontAlgn="t"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Яков Федотович похоронен в на аллее героев Западного кладбища Великого Новгорода.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46466" name="Picture 2" descr="C:\Users\Сергей\Desktop\Новая папка\Yakov_Fedotovich_Pavlo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785926"/>
            <a:ext cx="2763900" cy="399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7154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Дом Павлова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7794" name="Picture 2" descr="http://www.realfacts.ru/uploads/posts/2012-05/1337082965_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124744"/>
            <a:ext cx="8064896" cy="52282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3789040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http://yandex.ru/video/search?text=%D0%94%D0%BE%D0%BC%20%D0%9F%D0%B0%D0%B2%D0%BB%D0%BE%D0%B2%D0%B0%20%D0%98%D0%A1%D0%9A%D0%90%D0%A2%D0%95%D0%9B%D0%98&amp;filmId=3nAcwUFt8gE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87313"/>
            <a:ext cx="9144000" cy="694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785794"/>
            <a:ext cx="4011545" cy="43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5214943" y="928670"/>
            <a:ext cx="300039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/>
              <a:t>Иван </a:t>
            </a:r>
            <a:r>
              <a:rPr lang="ru-RU" sz="2800" b="1" dirty="0"/>
              <a:t>- наш, новгородец, родился в деревне Локоток Новгородского района</a:t>
            </a:r>
            <a:r>
              <a:rPr lang="ru-RU" sz="2800" dirty="0"/>
              <a:t>. </a:t>
            </a:r>
          </a:p>
        </p:txBody>
      </p:sp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1071538" y="5286388"/>
            <a:ext cx="7429552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/>
              <a:t>Добровольцем </a:t>
            </a:r>
            <a:r>
              <a:rPr lang="ru-RU" sz="2800" b="1" dirty="0" smtClean="0"/>
              <a:t>Ваня </a:t>
            </a:r>
            <a:r>
              <a:rPr lang="ru-RU" sz="2800" b="1" dirty="0"/>
              <a:t>ушел на фронт. Ему шел восемнадцатый год.</a:t>
            </a:r>
          </a:p>
          <a:p>
            <a:pPr>
              <a:spcBef>
                <a:spcPct val="50000"/>
              </a:spcBef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524" name="Picture 4" descr="http://alchevskpravoslavniy.ru/wp-content/uploads/2010/04/11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1428736"/>
            <a:ext cx="9153103" cy="542926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2000232" y="0"/>
            <a:ext cx="4211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Cambria" pitchFamily="18" charset="0"/>
              </a:rPr>
              <a:t>Великая отечественная война 1941-1945 г</a:t>
            </a:r>
            <a:endParaRPr lang="ru-RU" sz="3200" b="1" i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4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692275" y="3357563"/>
            <a:ext cx="5627688" cy="3095625"/>
          </a:xfrm>
        </p:spPr>
      </p:pic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1285852" y="571480"/>
            <a:ext cx="673896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/>
              <a:t>Он был  известным снайпером 377 дивизии, командиром отделения, отличным пулеметчиком. </a:t>
            </a:r>
            <a:endParaRPr lang="en-US" sz="2000" b="1" dirty="0"/>
          </a:p>
          <a:p>
            <a:pPr>
              <a:spcBef>
                <a:spcPct val="50000"/>
              </a:spcBef>
            </a:pPr>
            <a:endParaRPr lang="ru-RU" sz="2000" b="1" dirty="0"/>
          </a:p>
        </p:txBody>
      </p:sp>
      <p:sp>
        <p:nvSpPr>
          <p:cNvPr id="10245" name="Прямоугольник 8"/>
          <p:cNvSpPr>
            <a:spLocks noChangeArrowheads="1"/>
          </p:cNvSpPr>
          <p:nvPr/>
        </p:nvSpPr>
        <p:spPr bwMode="auto">
          <a:xfrm>
            <a:off x="1357290" y="1357298"/>
            <a:ext cx="68405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Ивану первому </a:t>
            </a:r>
            <a:r>
              <a:rPr lang="ru-RU" sz="2000" b="1" dirty="0" smtClean="0"/>
              <a:t>на  </a:t>
            </a:r>
            <a:r>
              <a:rPr lang="ru-RU" sz="2000" b="1" dirty="0" err="1"/>
              <a:t>Волховском</a:t>
            </a:r>
            <a:r>
              <a:rPr lang="ru-RU" sz="2000" b="1" dirty="0"/>
              <a:t> </a:t>
            </a:r>
            <a:r>
              <a:rPr lang="ru-RU" sz="2000" b="1" dirty="0" smtClean="0"/>
              <a:t> фронте </a:t>
            </a:r>
            <a:r>
              <a:rPr lang="ru-RU" sz="2000" b="1" dirty="0"/>
              <a:t>была вручена бесшумная снайперская винтовка. Он уничтожил   сто  девяносто фашистов. </a:t>
            </a:r>
          </a:p>
        </p:txBody>
      </p:sp>
      <p:sp>
        <p:nvSpPr>
          <p:cNvPr id="10246" name="Прямоугольник 9"/>
          <p:cNvSpPr>
            <a:spLocks noChangeArrowheads="1"/>
          </p:cNvSpPr>
          <p:nvPr/>
        </p:nvSpPr>
        <p:spPr bwMode="auto">
          <a:xfrm>
            <a:off x="684213" y="2565400"/>
            <a:ext cx="7559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Узнайте фамилию нашего знаменитого земляка.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81" descr="2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42863"/>
            <a:ext cx="9144000" cy="694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7" name="Text Box 4"/>
          <p:cNvSpPr txBox="1">
            <a:spLocks noChangeArrowheads="1"/>
          </p:cNvSpPr>
          <p:nvPr/>
        </p:nvSpPr>
        <p:spPr bwMode="auto">
          <a:xfrm>
            <a:off x="611188" y="836613"/>
            <a:ext cx="7705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Определите, при каких значениях Х не имеют смысла выражения.</a:t>
            </a:r>
          </a:p>
        </p:txBody>
      </p:sp>
      <p:graphicFrame>
        <p:nvGraphicFramePr>
          <p:cNvPr id="7268" name="Group 100"/>
          <p:cNvGraphicFramePr>
            <a:graphicFrameLocks noGrp="1"/>
          </p:cNvGraphicFramePr>
          <p:nvPr/>
        </p:nvGraphicFramePr>
        <p:xfrm>
          <a:off x="395288" y="1412875"/>
          <a:ext cx="8208962" cy="2232026"/>
        </p:xfrm>
        <a:graphic>
          <a:graphicData uri="http://schemas.openxmlformats.org/drawingml/2006/table">
            <a:tbl>
              <a:tblPr/>
              <a:tblGrid>
                <a:gridCol w="863600"/>
                <a:gridCol w="936625"/>
                <a:gridCol w="792162"/>
                <a:gridCol w="792163"/>
                <a:gridCol w="792162"/>
                <a:gridCol w="792163"/>
                <a:gridCol w="792162"/>
                <a:gridCol w="792163"/>
                <a:gridCol w="792162"/>
                <a:gridCol w="863600"/>
              </a:tblGrid>
              <a:tr h="1116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6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83" name="Rectangle 5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54"/>
          <p:cNvGraphicFramePr>
            <a:graphicFrameLocks noChangeAspect="1"/>
          </p:cNvGraphicFramePr>
          <p:nvPr/>
        </p:nvGraphicFramePr>
        <p:xfrm>
          <a:off x="395288" y="1557338"/>
          <a:ext cx="820737" cy="863600"/>
        </p:xfrm>
        <a:graphic>
          <a:graphicData uri="http://schemas.openxmlformats.org/presentationml/2006/ole">
            <p:oleObj spid="_x0000_s406530" name="Формула" r:id="rId4" imgW="368140" imgH="393529" progId="Equation.3">
              <p:embed/>
            </p:oleObj>
          </a:graphicData>
        </a:graphic>
      </p:graphicFrame>
      <p:sp>
        <p:nvSpPr>
          <p:cNvPr id="1084" name="Rectangle 5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7" name="Object 58"/>
          <p:cNvGraphicFramePr>
            <a:graphicFrameLocks noChangeAspect="1"/>
          </p:cNvGraphicFramePr>
          <p:nvPr/>
        </p:nvGraphicFramePr>
        <p:xfrm>
          <a:off x="1187450" y="1557338"/>
          <a:ext cx="1008063" cy="939800"/>
        </p:xfrm>
        <a:graphic>
          <a:graphicData uri="http://schemas.openxmlformats.org/presentationml/2006/ole">
            <p:oleObj spid="_x0000_s406531" name="Формула" r:id="rId5" imgW="418918" imgH="393529" progId="Equation.3">
              <p:embed/>
            </p:oleObj>
          </a:graphicData>
        </a:graphic>
      </p:graphicFrame>
      <p:sp>
        <p:nvSpPr>
          <p:cNvPr id="1085" name="Rectangle 6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8" name="Object 61"/>
          <p:cNvGraphicFramePr>
            <a:graphicFrameLocks noChangeAspect="1"/>
          </p:cNvGraphicFramePr>
          <p:nvPr/>
        </p:nvGraphicFramePr>
        <p:xfrm>
          <a:off x="2195513" y="1628775"/>
          <a:ext cx="754062" cy="792163"/>
        </p:xfrm>
        <a:graphic>
          <a:graphicData uri="http://schemas.openxmlformats.org/presentationml/2006/ole">
            <p:oleObj spid="_x0000_s406532" name="Формула" r:id="rId6" imgW="368140" imgH="393529" progId="Equation.3">
              <p:embed/>
            </p:oleObj>
          </a:graphicData>
        </a:graphic>
      </p:graphicFrame>
      <p:sp>
        <p:nvSpPr>
          <p:cNvPr id="1086" name="Rectangle 6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9" name="Object 64"/>
          <p:cNvGraphicFramePr>
            <a:graphicFrameLocks noChangeAspect="1"/>
          </p:cNvGraphicFramePr>
          <p:nvPr/>
        </p:nvGraphicFramePr>
        <p:xfrm>
          <a:off x="2987675" y="1628775"/>
          <a:ext cx="792163" cy="755650"/>
        </p:xfrm>
        <a:graphic>
          <a:graphicData uri="http://schemas.openxmlformats.org/presentationml/2006/ole">
            <p:oleObj spid="_x0000_s406533" name="Формула" r:id="rId7" imgW="406048" imgH="393359" progId="Equation.3">
              <p:embed/>
            </p:oleObj>
          </a:graphicData>
        </a:graphic>
      </p:graphicFrame>
      <p:sp>
        <p:nvSpPr>
          <p:cNvPr id="1087" name="Rectangle 6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30" name="Object 67"/>
          <p:cNvGraphicFramePr>
            <a:graphicFrameLocks noChangeAspect="1"/>
          </p:cNvGraphicFramePr>
          <p:nvPr/>
        </p:nvGraphicFramePr>
        <p:xfrm>
          <a:off x="5364163" y="1628775"/>
          <a:ext cx="792162" cy="738188"/>
        </p:xfrm>
        <a:graphic>
          <a:graphicData uri="http://schemas.openxmlformats.org/presentationml/2006/ole">
            <p:oleObj spid="_x0000_s406534" name="Формула" r:id="rId8" imgW="418918" imgH="393529" progId="Equation.3">
              <p:embed/>
            </p:oleObj>
          </a:graphicData>
        </a:graphic>
      </p:graphicFrame>
      <p:sp>
        <p:nvSpPr>
          <p:cNvPr id="1088" name="Rectangle 7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31" name="Object 75"/>
          <p:cNvGraphicFramePr>
            <a:graphicFrameLocks noChangeAspect="1"/>
          </p:cNvGraphicFramePr>
          <p:nvPr/>
        </p:nvGraphicFramePr>
        <p:xfrm>
          <a:off x="3779838" y="1628775"/>
          <a:ext cx="792162" cy="738188"/>
        </p:xfrm>
        <a:graphic>
          <a:graphicData uri="http://schemas.openxmlformats.org/presentationml/2006/ole">
            <p:oleObj spid="_x0000_s406535" name="Формула" r:id="rId9" imgW="418918" imgH="393529" progId="Equation.3">
              <p:embed/>
            </p:oleObj>
          </a:graphicData>
        </a:graphic>
      </p:graphicFrame>
      <p:sp>
        <p:nvSpPr>
          <p:cNvPr id="1089" name="Rectangle 80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32" name="Object 79"/>
          <p:cNvGraphicFramePr>
            <a:graphicFrameLocks noChangeAspect="1"/>
          </p:cNvGraphicFramePr>
          <p:nvPr/>
        </p:nvGraphicFramePr>
        <p:xfrm>
          <a:off x="6156325" y="1628775"/>
          <a:ext cx="779463" cy="1223963"/>
        </p:xfrm>
        <a:graphic>
          <a:graphicData uri="http://schemas.openxmlformats.org/presentationml/2006/ole">
            <p:oleObj spid="_x0000_s406536" name="Формула" r:id="rId10" imgW="419100" imgH="660400" progId="Equation.3">
              <p:embed/>
            </p:oleObj>
          </a:graphicData>
        </a:graphic>
      </p:graphicFrame>
      <p:sp>
        <p:nvSpPr>
          <p:cNvPr id="1090" name="Rectangle 8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33" name="Object 84"/>
          <p:cNvGraphicFramePr>
            <a:graphicFrameLocks noChangeAspect="1"/>
          </p:cNvGraphicFramePr>
          <p:nvPr/>
        </p:nvGraphicFramePr>
        <p:xfrm>
          <a:off x="4572000" y="1557338"/>
          <a:ext cx="754063" cy="792162"/>
        </p:xfrm>
        <a:graphic>
          <a:graphicData uri="http://schemas.openxmlformats.org/presentationml/2006/ole">
            <p:oleObj spid="_x0000_s406537" name="Формула" r:id="rId11" imgW="368140" imgH="393529" progId="Equation.3">
              <p:embed/>
            </p:oleObj>
          </a:graphicData>
        </a:graphic>
      </p:graphicFrame>
      <p:sp>
        <p:nvSpPr>
          <p:cNvPr id="1091" name="Rectangle 8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34" name="Object 86"/>
          <p:cNvGraphicFramePr>
            <a:graphicFrameLocks noChangeAspect="1"/>
          </p:cNvGraphicFramePr>
          <p:nvPr/>
        </p:nvGraphicFramePr>
        <p:xfrm>
          <a:off x="6948488" y="1557338"/>
          <a:ext cx="754062" cy="792162"/>
        </p:xfrm>
        <a:graphic>
          <a:graphicData uri="http://schemas.openxmlformats.org/presentationml/2006/ole">
            <p:oleObj spid="_x0000_s406538" name="Формула" r:id="rId12" imgW="368140" imgH="393529" progId="Equation.3">
              <p:embed/>
            </p:oleObj>
          </a:graphicData>
        </a:graphic>
      </p:graphicFrame>
      <p:sp>
        <p:nvSpPr>
          <p:cNvPr id="1092" name="Rectangle 9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93" name="Rectangle 9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35" name="Object 98"/>
          <p:cNvGraphicFramePr>
            <a:graphicFrameLocks noChangeAspect="1"/>
          </p:cNvGraphicFramePr>
          <p:nvPr/>
        </p:nvGraphicFramePr>
        <p:xfrm>
          <a:off x="7812088" y="1628775"/>
          <a:ext cx="792162" cy="690563"/>
        </p:xfrm>
        <a:graphic>
          <a:graphicData uri="http://schemas.openxmlformats.org/presentationml/2006/ole">
            <p:oleObj spid="_x0000_s406539" name="Формула" r:id="rId13" imgW="444307" imgH="393529" progId="Equation.3">
              <p:embed/>
            </p:oleObj>
          </a:graphicData>
        </a:graphic>
      </p:graphicFrame>
      <p:graphicFrame>
        <p:nvGraphicFramePr>
          <p:cNvPr id="7335" name="Group 167"/>
          <p:cNvGraphicFramePr>
            <a:graphicFrameLocks noGrp="1"/>
          </p:cNvGraphicFramePr>
          <p:nvPr/>
        </p:nvGraphicFramePr>
        <p:xfrm>
          <a:off x="1403350" y="4581525"/>
          <a:ext cx="6096000" cy="155575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701675"/>
                <a:gridCol w="517525"/>
                <a:gridCol w="609600"/>
              </a:tblGrid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9" name="Text Box 137"/>
          <p:cNvSpPr txBox="1">
            <a:spLocks noChangeArrowheads="1"/>
          </p:cNvSpPr>
          <p:nvPr/>
        </p:nvSpPr>
        <p:spPr bwMode="auto">
          <a:xfrm>
            <a:off x="1547813" y="3933825"/>
            <a:ext cx="5903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Замените ответы буквами и запишите их в таблицу.</a:t>
            </a:r>
          </a:p>
        </p:txBody>
      </p:sp>
      <p:sp>
        <p:nvSpPr>
          <p:cNvPr id="1130" name="Text Box 138"/>
          <p:cNvSpPr txBox="1">
            <a:spLocks noChangeArrowheads="1"/>
          </p:cNvSpPr>
          <p:nvPr/>
        </p:nvSpPr>
        <p:spPr bwMode="auto">
          <a:xfrm>
            <a:off x="684213" y="285273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У</a:t>
            </a:r>
          </a:p>
        </p:txBody>
      </p:sp>
      <p:sp>
        <p:nvSpPr>
          <p:cNvPr id="1131" name="Text Box 139"/>
          <p:cNvSpPr txBox="1">
            <a:spLocks noChangeArrowheads="1"/>
          </p:cNvSpPr>
          <p:nvPr/>
        </p:nvSpPr>
        <p:spPr bwMode="auto">
          <a:xfrm>
            <a:off x="1476375" y="2852738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И</a:t>
            </a:r>
          </a:p>
        </p:txBody>
      </p:sp>
      <p:sp>
        <p:nvSpPr>
          <p:cNvPr id="1132" name="Text Box 140"/>
          <p:cNvSpPr txBox="1">
            <a:spLocks noChangeArrowheads="1"/>
          </p:cNvSpPr>
          <p:nvPr/>
        </p:nvSpPr>
        <p:spPr bwMode="auto">
          <a:xfrm>
            <a:off x="2411413" y="2852738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Т</a:t>
            </a:r>
          </a:p>
        </p:txBody>
      </p:sp>
      <p:sp>
        <p:nvSpPr>
          <p:cNvPr id="1133" name="Text Box 141"/>
          <p:cNvSpPr txBox="1">
            <a:spLocks noChangeArrowheads="1"/>
          </p:cNvSpPr>
          <p:nvPr/>
        </p:nvSpPr>
        <p:spPr bwMode="auto">
          <a:xfrm>
            <a:off x="3203575" y="2852738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Б</a:t>
            </a:r>
          </a:p>
        </p:txBody>
      </p:sp>
      <p:sp>
        <p:nvSpPr>
          <p:cNvPr id="1134" name="Text Box 142"/>
          <p:cNvSpPr txBox="1">
            <a:spLocks noChangeArrowheads="1"/>
          </p:cNvSpPr>
          <p:nvPr/>
        </p:nvSpPr>
        <p:spPr bwMode="auto">
          <a:xfrm>
            <a:off x="3995738" y="285273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</a:t>
            </a:r>
          </a:p>
        </p:txBody>
      </p:sp>
      <p:sp>
        <p:nvSpPr>
          <p:cNvPr id="1135" name="Text Box 143"/>
          <p:cNvSpPr txBox="1">
            <a:spLocks noChangeArrowheads="1"/>
          </p:cNvSpPr>
          <p:nvPr/>
        </p:nvSpPr>
        <p:spPr bwMode="auto">
          <a:xfrm>
            <a:off x="4787900" y="2852738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М</a:t>
            </a:r>
          </a:p>
        </p:txBody>
      </p:sp>
      <p:sp>
        <p:nvSpPr>
          <p:cNvPr id="1136" name="Text Box 144"/>
          <p:cNvSpPr txBox="1">
            <a:spLocks noChangeArrowheads="1"/>
          </p:cNvSpPr>
          <p:nvPr/>
        </p:nvSpPr>
        <p:spPr bwMode="auto">
          <a:xfrm>
            <a:off x="5580063" y="285273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</a:t>
            </a:r>
          </a:p>
        </p:txBody>
      </p:sp>
      <p:sp>
        <p:nvSpPr>
          <p:cNvPr id="1137" name="Text Box 145"/>
          <p:cNvSpPr txBox="1">
            <a:spLocks noChangeArrowheads="1"/>
          </p:cNvSpPr>
          <p:nvPr/>
        </p:nvSpPr>
        <p:spPr bwMode="auto">
          <a:xfrm>
            <a:off x="6372225" y="285273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Р</a:t>
            </a:r>
          </a:p>
        </p:txBody>
      </p:sp>
      <p:sp>
        <p:nvSpPr>
          <p:cNvPr id="1138" name="Text Box 146"/>
          <p:cNvSpPr txBox="1">
            <a:spLocks noChangeArrowheads="1"/>
          </p:cNvSpPr>
          <p:nvPr/>
        </p:nvSpPr>
        <p:spPr bwMode="auto">
          <a:xfrm>
            <a:off x="7164388" y="285273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О</a:t>
            </a:r>
          </a:p>
        </p:txBody>
      </p:sp>
      <p:sp>
        <p:nvSpPr>
          <p:cNvPr id="1139" name="Text Box 147"/>
          <p:cNvSpPr txBox="1">
            <a:spLocks noChangeArrowheads="1"/>
          </p:cNvSpPr>
          <p:nvPr/>
        </p:nvSpPr>
        <p:spPr bwMode="auto">
          <a:xfrm>
            <a:off x="7956550" y="285273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Р</a:t>
            </a:r>
          </a:p>
        </p:txBody>
      </p:sp>
      <p:sp>
        <p:nvSpPr>
          <p:cNvPr id="1140" name="Rectangle 14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36" name="Object 148"/>
          <p:cNvGraphicFramePr>
            <a:graphicFrameLocks noChangeAspect="1"/>
          </p:cNvGraphicFramePr>
          <p:nvPr/>
        </p:nvGraphicFramePr>
        <p:xfrm>
          <a:off x="1547813" y="4652963"/>
          <a:ext cx="263525" cy="720725"/>
        </p:xfrm>
        <a:graphic>
          <a:graphicData uri="http://schemas.openxmlformats.org/presentationml/2006/ole">
            <p:oleObj spid="_x0000_s406540" name="Формула" r:id="rId14" imgW="139639" imgH="393529" progId="Equation.3">
              <p:embed/>
            </p:oleObj>
          </a:graphicData>
        </a:graphic>
      </p:graphicFrame>
      <p:sp>
        <p:nvSpPr>
          <p:cNvPr id="1141" name="Rectangle 152"/>
          <p:cNvSpPr>
            <a:spLocks noChangeArrowheads="1"/>
          </p:cNvSpPr>
          <p:nvPr/>
        </p:nvSpPr>
        <p:spPr bwMode="auto">
          <a:xfrm>
            <a:off x="0" y="3348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37" name="Object 151"/>
          <p:cNvGraphicFramePr>
            <a:graphicFrameLocks noChangeAspect="1"/>
          </p:cNvGraphicFramePr>
          <p:nvPr/>
        </p:nvGraphicFramePr>
        <p:xfrm>
          <a:off x="2124075" y="4868863"/>
          <a:ext cx="330200" cy="431800"/>
        </p:xfrm>
        <a:graphic>
          <a:graphicData uri="http://schemas.openxmlformats.org/presentationml/2006/ole">
            <p:oleObj spid="_x0000_s406541" name="Формула" r:id="rId15" imgW="126780" imgH="164814" progId="Equation.3">
              <p:embed/>
            </p:oleObj>
          </a:graphicData>
        </a:graphic>
      </p:graphicFrame>
      <p:sp>
        <p:nvSpPr>
          <p:cNvPr id="1142" name="Rectangle 15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38" name="Object 153"/>
          <p:cNvGraphicFramePr>
            <a:graphicFrameLocks noChangeAspect="1"/>
          </p:cNvGraphicFramePr>
          <p:nvPr/>
        </p:nvGraphicFramePr>
        <p:xfrm>
          <a:off x="2627313" y="4652963"/>
          <a:ext cx="474662" cy="720725"/>
        </p:xfrm>
        <a:graphic>
          <a:graphicData uri="http://schemas.openxmlformats.org/presentationml/2006/ole">
            <p:oleObj spid="_x0000_s406542" name="Формула" r:id="rId16" imgW="253890" imgH="393529" progId="Equation.3">
              <p:embed/>
            </p:oleObj>
          </a:graphicData>
        </a:graphic>
      </p:graphicFrame>
      <p:sp>
        <p:nvSpPr>
          <p:cNvPr id="1143" name="Rectangle 156"/>
          <p:cNvSpPr>
            <a:spLocks noChangeArrowheads="1"/>
          </p:cNvSpPr>
          <p:nvPr/>
        </p:nvSpPr>
        <p:spPr bwMode="auto">
          <a:xfrm>
            <a:off x="0" y="3348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39" name="Object 155"/>
          <p:cNvGraphicFramePr>
            <a:graphicFrameLocks noChangeAspect="1"/>
          </p:cNvGraphicFramePr>
          <p:nvPr/>
        </p:nvGraphicFramePr>
        <p:xfrm>
          <a:off x="3203575" y="4797425"/>
          <a:ext cx="647700" cy="439738"/>
        </p:xfrm>
        <a:graphic>
          <a:graphicData uri="http://schemas.openxmlformats.org/presentationml/2006/ole">
            <p:oleObj spid="_x0000_s406543" name="Формула" r:id="rId17" imgW="241091" imgH="164957" progId="Equation.3">
              <p:embed/>
            </p:oleObj>
          </a:graphicData>
        </a:graphic>
      </p:graphicFrame>
      <p:sp>
        <p:nvSpPr>
          <p:cNvPr id="1144" name="Rectangle 158"/>
          <p:cNvSpPr>
            <a:spLocks noChangeArrowheads="1"/>
          </p:cNvSpPr>
          <p:nvPr/>
        </p:nvSpPr>
        <p:spPr bwMode="auto">
          <a:xfrm>
            <a:off x="0" y="3348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45" name="Rectangle 160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40" name="Object 159"/>
          <p:cNvGraphicFramePr>
            <a:graphicFrameLocks noChangeAspect="1"/>
          </p:cNvGraphicFramePr>
          <p:nvPr/>
        </p:nvGraphicFramePr>
        <p:xfrm>
          <a:off x="3924300" y="4797425"/>
          <a:ext cx="346075" cy="504825"/>
        </p:xfrm>
        <a:graphic>
          <a:graphicData uri="http://schemas.openxmlformats.org/presentationml/2006/ole">
            <p:oleObj spid="_x0000_s406544" name="Формула" r:id="rId18" imgW="126725" imgH="177415" progId="Equation.3">
              <p:embed/>
            </p:oleObj>
          </a:graphicData>
        </a:graphic>
      </p:graphicFrame>
      <p:sp>
        <p:nvSpPr>
          <p:cNvPr id="1146" name="Rectangle 16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41" name="Object 161"/>
          <p:cNvGraphicFramePr>
            <a:graphicFrameLocks noChangeAspect="1"/>
          </p:cNvGraphicFramePr>
          <p:nvPr/>
        </p:nvGraphicFramePr>
        <p:xfrm>
          <a:off x="4500563" y="4652963"/>
          <a:ext cx="522287" cy="792162"/>
        </p:xfrm>
        <a:graphic>
          <a:graphicData uri="http://schemas.openxmlformats.org/presentationml/2006/ole">
            <p:oleObj spid="_x0000_s406545" name="Формула" r:id="rId19" imgW="253890" imgH="393529" progId="Equation.3">
              <p:embed/>
            </p:oleObj>
          </a:graphicData>
        </a:graphic>
      </p:graphicFrame>
      <p:sp>
        <p:nvSpPr>
          <p:cNvPr id="1147" name="Rectangle 164"/>
          <p:cNvSpPr>
            <a:spLocks noChangeArrowheads="1"/>
          </p:cNvSpPr>
          <p:nvPr/>
        </p:nvSpPr>
        <p:spPr bwMode="auto">
          <a:xfrm>
            <a:off x="0" y="3348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42" name="Object 163"/>
          <p:cNvGraphicFramePr>
            <a:graphicFrameLocks noChangeAspect="1"/>
          </p:cNvGraphicFramePr>
          <p:nvPr/>
        </p:nvGraphicFramePr>
        <p:xfrm>
          <a:off x="5076825" y="4797425"/>
          <a:ext cx="574675" cy="390525"/>
        </p:xfrm>
        <a:graphic>
          <a:graphicData uri="http://schemas.openxmlformats.org/presentationml/2006/ole">
            <p:oleObj spid="_x0000_s406546" name="Формула" r:id="rId20" imgW="241091" imgH="164957" progId="Equation.3">
              <p:embed/>
            </p:oleObj>
          </a:graphicData>
        </a:graphic>
      </p:graphicFrame>
      <p:sp>
        <p:nvSpPr>
          <p:cNvPr id="1148" name="Rectangle 16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43" name="Object 165"/>
          <p:cNvGraphicFramePr>
            <a:graphicFrameLocks noChangeAspect="1"/>
          </p:cNvGraphicFramePr>
          <p:nvPr/>
        </p:nvGraphicFramePr>
        <p:xfrm>
          <a:off x="5651500" y="4868863"/>
          <a:ext cx="720725" cy="409575"/>
        </p:xfrm>
        <a:graphic>
          <a:graphicData uri="http://schemas.openxmlformats.org/presentationml/2006/ole">
            <p:oleObj spid="_x0000_s406547" name="Формула" r:id="rId21" imgW="355292" imgH="203024" progId="Equation.3">
              <p:embed/>
            </p:oleObj>
          </a:graphicData>
        </a:graphic>
      </p:graphicFrame>
      <p:sp>
        <p:nvSpPr>
          <p:cNvPr id="1149" name="Rectangle 169"/>
          <p:cNvSpPr>
            <a:spLocks noChangeArrowheads="1"/>
          </p:cNvSpPr>
          <p:nvPr/>
        </p:nvSpPr>
        <p:spPr bwMode="auto">
          <a:xfrm>
            <a:off x="0" y="3348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44" name="Object 168"/>
          <p:cNvGraphicFramePr>
            <a:graphicFrameLocks noChangeAspect="1"/>
          </p:cNvGraphicFramePr>
          <p:nvPr/>
        </p:nvGraphicFramePr>
        <p:xfrm>
          <a:off x="6443663" y="4868863"/>
          <a:ext cx="330200" cy="431800"/>
        </p:xfrm>
        <a:graphic>
          <a:graphicData uri="http://schemas.openxmlformats.org/presentationml/2006/ole">
            <p:oleObj spid="_x0000_s406548" name="Формула" r:id="rId22" imgW="126780" imgH="164814" progId="Equation.3">
              <p:embed/>
            </p:oleObj>
          </a:graphicData>
        </a:graphic>
      </p:graphicFrame>
      <p:sp>
        <p:nvSpPr>
          <p:cNvPr id="1150" name="Rectangle 171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45" name="Object 170"/>
          <p:cNvGraphicFramePr>
            <a:graphicFrameLocks noChangeAspect="1"/>
          </p:cNvGraphicFramePr>
          <p:nvPr/>
        </p:nvGraphicFramePr>
        <p:xfrm>
          <a:off x="6948488" y="4868863"/>
          <a:ext cx="503237" cy="439737"/>
        </p:xfrm>
        <a:graphic>
          <a:graphicData uri="http://schemas.openxmlformats.org/presentationml/2006/ole">
            <p:oleObj spid="_x0000_s406549" name="Формула" r:id="rId23" imgW="228501" imgH="203112" progId="Equation.3">
              <p:embed/>
            </p:oleObj>
          </a:graphicData>
        </a:graphic>
      </p:graphicFrame>
      <p:sp>
        <p:nvSpPr>
          <p:cNvPr id="7340" name="Text Box 172"/>
          <p:cNvSpPr txBox="1">
            <a:spLocks noChangeArrowheads="1"/>
          </p:cNvSpPr>
          <p:nvPr/>
        </p:nvSpPr>
        <p:spPr bwMode="auto">
          <a:xfrm>
            <a:off x="1476375" y="56610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Б</a:t>
            </a:r>
          </a:p>
        </p:txBody>
      </p:sp>
      <p:sp>
        <p:nvSpPr>
          <p:cNvPr id="7341" name="Text Box 173"/>
          <p:cNvSpPr txBox="1">
            <a:spLocks noChangeArrowheads="1"/>
          </p:cNvSpPr>
          <p:nvPr/>
        </p:nvSpPr>
        <p:spPr bwMode="auto">
          <a:xfrm>
            <a:off x="2124075" y="56610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У</a:t>
            </a:r>
          </a:p>
        </p:txBody>
      </p:sp>
      <p:sp>
        <p:nvSpPr>
          <p:cNvPr id="7342" name="Text Box 174"/>
          <p:cNvSpPr txBox="1">
            <a:spLocks noChangeArrowheads="1"/>
          </p:cNvSpPr>
          <p:nvPr/>
        </p:nvSpPr>
        <p:spPr bwMode="auto">
          <a:xfrm>
            <a:off x="2771775" y="5661025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Р</a:t>
            </a:r>
          </a:p>
        </p:txBody>
      </p:sp>
      <p:sp>
        <p:nvSpPr>
          <p:cNvPr id="7343" name="Text Box 175"/>
          <p:cNvSpPr txBox="1">
            <a:spLocks noChangeArrowheads="1"/>
          </p:cNvSpPr>
          <p:nvPr/>
        </p:nvSpPr>
        <p:spPr bwMode="auto">
          <a:xfrm>
            <a:off x="3348038" y="5661025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М</a:t>
            </a:r>
          </a:p>
        </p:txBody>
      </p:sp>
      <p:sp>
        <p:nvSpPr>
          <p:cNvPr id="7344" name="Text Box 176"/>
          <p:cNvSpPr txBox="1">
            <a:spLocks noChangeArrowheads="1"/>
          </p:cNvSpPr>
          <p:nvPr/>
        </p:nvSpPr>
        <p:spPr bwMode="auto">
          <a:xfrm>
            <a:off x="3995738" y="56610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И</a:t>
            </a:r>
          </a:p>
        </p:txBody>
      </p:sp>
      <p:sp>
        <p:nvSpPr>
          <p:cNvPr id="7345" name="Text Box 177"/>
          <p:cNvSpPr txBox="1">
            <a:spLocks noChangeArrowheads="1"/>
          </p:cNvSpPr>
          <p:nvPr/>
        </p:nvSpPr>
        <p:spPr bwMode="auto">
          <a:xfrm>
            <a:off x="4572000" y="5661025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</a:t>
            </a:r>
          </a:p>
        </p:txBody>
      </p:sp>
      <p:sp>
        <p:nvSpPr>
          <p:cNvPr id="7346" name="Text Box 178"/>
          <p:cNvSpPr txBox="1">
            <a:spLocks noChangeArrowheads="1"/>
          </p:cNvSpPr>
          <p:nvPr/>
        </p:nvSpPr>
        <p:spPr bwMode="auto">
          <a:xfrm>
            <a:off x="5148263" y="5661025"/>
            <a:ext cx="574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Т</a:t>
            </a:r>
          </a:p>
        </p:txBody>
      </p:sp>
      <p:sp>
        <p:nvSpPr>
          <p:cNvPr id="7347" name="Text Box 179"/>
          <p:cNvSpPr txBox="1">
            <a:spLocks noChangeArrowheads="1"/>
          </p:cNvSpPr>
          <p:nvPr/>
        </p:nvSpPr>
        <p:spPr bwMode="auto">
          <a:xfrm>
            <a:off x="5867400" y="5661025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Р</a:t>
            </a:r>
          </a:p>
        </p:txBody>
      </p:sp>
      <p:sp>
        <p:nvSpPr>
          <p:cNvPr id="7348" name="Text Box 180"/>
          <p:cNvSpPr txBox="1">
            <a:spLocks noChangeArrowheads="1"/>
          </p:cNvSpPr>
          <p:nvPr/>
        </p:nvSpPr>
        <p:spPr bwMode="auto">
          <a:xfrm>
            <a:off x="6443663" y="5661025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О</a:t>
            </a:r>
          </a:p>
        </p:txBody>
      </p:sp>
      <p:sp>
        <p:nvSpPr>
          <p:cNvPr id="7350" name="Text Box 182"/>
          <p:cNvSpPr txBox="1">
            <a:spLocks noChangeArrowheads="1"/>
          </p:cNvSpPr>
          <p:nvPr/>
        </p:nvSpPr>
        <p:spPr bwMode="auto">
          <a:xfrm>
            <a:off x="7019925" y="56610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0" grpId="0"/>
      <p:bldP spid="7341" grpId="0"/>
      <p:bldP spid="7342" grpId="0"/>
      <p:bldP spid="7343" grpId="0"/>
      <p:bldP spid="7344" grpId="0"/>
      <p:bldP spid="7345" grpId="0"/>
      <p:bldP spid="7346" grpId="0"/>
      <p:bldP spid="7347" grpId="0"/>
      <p:bldP spid="7348" grpId="0"/>
      <p:bldP spid="735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4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11189" y="1557338"/>
            <a:ext cx="3709090" cy="3228984"/>
          </a:xfrm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500563" y="836613"/>
            <a:ext cx="4248150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Бурмистров Иван Иванович - сержант, снайпер . Отбиваясь от </a:t>
            </a:r>
            <a:r>
              <a:rPr lang="ru-RU" sz="2400" b="1" dirty="0" smtClean="0"/>
              <a:t>немцев</a:t>
            </a:r>
            <a:r>
              <a:rPr lang="ru-RU" sz="2400" b="1" dirty="0"/>
              <a:t>, наши бойцы оказались на открытой поляне. Внезапно </a:t>
            </a:r>
            <a:r>
              <a:rPr lang="ru-RU" sz="2400" b="1" dirty="0" smtClean="0"/>
              <a:t>открыл </a:t>
            </a:r>
            <a:r>
              <a:rPr lang="ru-RU" sz="2400" b="1" dirty="0"/>
              <a:t>фланговый огонь фашистский пулемет. Длинными очередями по амбразуре сержант пытался подавить </a:t>
            </a:r>
            <a:r>
              <a:rPr lang="ru-RU" sz="2400" b="1" dirty="0" smtClean="0"/>
              <a:t>огонь противника, </a:t>
            </a:r>
            <a:r>
              <a:rPr lang="ru-RU" sz="2400" b="1" dirty="0"/>
              <a:t>ведь батальон нес потери! </a:t>
            </a:r>
            <a:r>
              <a:rPr lang="en-US" sz="2400" b="1" dirty="0" err="1" smtClean="0"/>
              <a:t>Но</a:t>
            </a:r>
            <a:r>
              <a:rPr lang="ru-RU" sz="2400" b="1" dirty="0" smtClean="0"/>
              <a:t>,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это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не</a:t>
            </a:r>
            <a:r>
              <a:rPr lang="ru-RU" sz="2400" b="1" dirty="0" smtClean="0"/>
              <a:t> </a:t>
            </a:r>
            <a:r>
              <a:rPr lang="en-US" sz="2400" b="1" dirty="0" smtClean="0"/>
              <a:t> </a:t>
            </a:r>
            <a:r>
              <a:rPr lang="en-US" sz="2400" b="1" dirty="0" err="1"/>
              <a:t>удавалось</a:t>
            </a:r>
            <a:r>
              <a:rPr lang="en-US" sz="2400" b="1" dirty="0"/>
              <a:t>.</a:t>
            </a:r>
            <a:endParaRPr lang="ru-RU" sz="2400" b="1" dirty="0"/>
          </a:p>
          <a:p>
            <a:pPr>
              <a:spcBef>
                <a:spcPct val="50000"/>
              </a:spcBef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2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946900"/>
          </a:xfrm>
          <a:noFill/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3851275" y="1268413"/>
            <a:ext cx="460851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/>
              <a:t>Тогда, рванув </a:t>
            </a:r>
            <a:r>
              <a:rPr lang="ru-RU" sz="2400" b="1" dirty="0"/>
              <a:t>дверь дзота, он с гранатой ворвался в это чужое подземелье. </a:t>
            </a:r>
            <a:r>
              <a:rPr lang="ru-RU" sz="2400" b="1" dirty="0" smtClean="0"/>
              <a:t>Противотанковая </a:t>
            </a:r>
            <a:r>
              <a:rPr lang="ru-RU" sz="2400" b="1" dirty="0"/>
              <a:t>граната взрывается </a:t>
            </a:r>
            <a:r>
              <a:rPr lang="ru-RU" sz="2400" b="1" dirty="0" smtClean="0"/>
              <a:t>мгновенно и  сержант Бурмистров сразу погиб!</a:t>
            </a:r>
            <a:endParaRPr lang="ru-RU" sz="2400" b="1" dirty="0"/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476250"/>
            <a:ext cx="318452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611188" y="5229225"/>
            <a:ext cx="47466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На </a:t>
            </a:r>
            <a:r>
              <a:rPr lang="ru-RU" sz="2400" b="1" dirty="0"/>
              <a:t>месте гибели Ивана </a:t>
            </a:r>
            <a:r>
              <a:rPr lang="ru-RU" sz="2400" b="1" dirty="0" err="1" smtClean="0"/>
              <a:t>Бурмистрова</a:t>
            </a:r>
            <a:r>
              <a:rPr lang="ru-RU" sz="2400" b="1" dirty="0" smtClean="0"/>
              <a:t>  установлен обелиск.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2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946900"/>
          </a:xfrm>
          <a:noFill/>
        </p:spPr>
      </p:pic>
      <p:sp>
        <p:nvSpPr>
          <p:cNvPr id="14339" name="Text Box 10"/>
          <p:cNvSpPr txBox="1">
            <a:spLocks noChangeArrowheads="1"/>
          </p:cNvSpPr>
          <p:nvPr/>
        </p:nvSpPr>
        <p:spPr bwMode="auto">
          <a:xfrm>
            <a:off x="4000496" y="1000108"/>
            <a:ext cx="421484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Иванов Яков Матвеевич - лётчик 32-го истребительного авиационного полка, младший лейтенант. Родился в деревне </a:t>
            </a:r>
            <a:r>
              <a:rPr lang="ru-RU" sz="2400" b="1" dirty="0" err="1"/>
              <a:t>Селиваново</a:t>
            </a:r>
            <a:r>
              <a:rPr lang="ru-RU" sz="2400" b="1" dirty="0"/>
              <a:t> Новгородской области в семье крестьянина. В 1936 году окончил Высшую парашютную школу, работал лётчиком-инструктором в Новгородском аэроклубе. </a:t>
            </a:r>
          </a:p>
        </p:txBody>
      </p:sp>
      <p:pic>
        <p:nvPicPr>
          <p:cNvPr id="14340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1643050"/>
            <a:ext cx="2601904" cy="353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4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259632" y="764704"/>
            <a:ext cx="6408737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Узнайте год рождения нашего земляка.</a:t>
            </a:r>
          </a:p>
          <a:p>
            <a:r>
              <a:rPr lang="ru-RU" sz="2000" b="1" dirty="0"/>
              <a:t>Он соответствует уравнению, не имеющему решения.</a:t>
            </a:r>
          </a:p>
          <a:p>
            <a:pPr>
              <a:spcBef>
                <a:spcPct val="50000"/>
              </a:spcBef>
            </a:pPr>
            <a:endParaRPr lang="ru-RU" sz="2000" dirty="0"/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971550" y="2133600"/>
            <a:ext cx="324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х</a:t>
            </a:r>
            <a:r>
              <a:rPr lang="en-US" sz="2400">
                <a:cs typeface="Arial" charset="0"/>
              </a:rPr>
              <a:t>·</a:t>
            </a:r>
            <a:r>
              <a:rPr lang="ru-RU" sz="2400">
                <a:cs typeface="Arial" charset="0"/>
              </a:rPr>
              <a:t>0=0</a:t>
            </a:r>
            <a:endParaRPr lang="en-US" sz="2400">
              <a:cs typeface="Arial" charset="0"/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971550" y="3357563"/>
            <a:ext cx="3313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х</a:t>
            </a:r>
            <a:r>
              <a:rPr lang="en-US" sz="2400">
                <a:cs typeface="Arial" charset="0"/>
              </a:rPr>
              <a:t>·</a:t>
            </a:r>
            <a:r>
              <a:rPr lang="ru-RU" sz="2400">
                <a:cs typeface="Arial" charset="0"/>
              </a:rPr>
              <a:t>0=5</a:t>
            </a:r>
            <a:endParaRPr lang="en-US" sz="2400">
              <a:cs typeface="Arial" charset="0"/>
            </a:endParaRP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971550" y="4724400"/>
            <a:ext cx="280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(3х)</a:t>
            </a:r>
            <a:r>
              <a:rPr lang="en-US" sz="2400">
                <a:cs typeface="Arial" charset="0"/>
              </a:rPr>
              <a:t>:</a:t>
            </a:r>
            <a:r>
              <a:rPr lang="ru-RU" sz="2400">
                <a:cs typeface="Arial" charset="0"/>
              </a:rPr>
              <a:t>3=1</a:t>
            </a:r>
            <a:endParaRPr lang="en-US" sz="2400">
              <a:cs typeface="Arial" charset="0"/>
            </a:endParaRPr>
          </a:p>
        </p:txBody>
      </p:sp>
      <p:sp>
        <p:nvSpPr>
          <p:cNvPr id="15367" name="Line 9"/>
          <p:cNvSpPr>
            <a:spLocks noChangeShapeType="1"/>
          </p:cNvSpPr>
          <p:nvPr/>
        </p:nvSpPr>
        <p:spPr bwMode="auto">
          <a:xfrm>
            <a:off x="3779838" y="2349500"/>
            <a:ext cx="14398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68" name="Line 10"/>
          <p:cNvSpPr>
            <a:spLocks noChangeShapeType="1"/>
          </p:cNvSpPr>
          <p:nvPr/>
        </p:nvSpPr>
        <p:spPr bwMode="auto">
          <a:xfrm>
            <a:off x="3779838" y="3644900"/>
            <a:ext cx="14398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69" name="Line 11"/>
          <p:cNvSpPr>
            <a:spLocks noChangeShapeType="1"/>
          </p:cNvSpPr>
          <p:nvPr/>
        </p:nvSpPr>
        <p:spPr bwMode="auto">
          <a:xfrm>
            <a:off x="3851275" y="4941888"/>
            <a:ext cx="14398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6156325" y="3357563"/>
            <a:ext cx="1008063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1916</a:t>
            </a:r>
          </a:p>
          <a:p>
            <a:pPr>
              <a:spcBef>
                <a:spcPct val="50000"/>
              </a:spcBef>
            </a:pPr>
            <a:endParaRPr lang="ru-RU" sz="2400"/>
          </a:p>
        </p:txBody>
      </p:sp>
      <p:sp>
        <p:nvSpPr>
          <p:cNvPr id="15371" name="Text Box 13"/>
          <p:cNvSpPr txBox="1">
            <a:spLocks noChangeArrowheads="1"/>
          </p:cNvSpPr>
          <p:nvPr/>
        </p:nvSpPr>
        <p:spPr bwMode="auto">
          <a:xfrm>
            <a:off x="6156325" y="2205038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1905</a:t>
            </a:r>
          </a:p>
        </p:txBody>
      </p:sp>
      <p:sp>
        <p:nvSpPr>
          <p:cNvPr id="15372" name="Text Box 14"/>
          <p:cNvSpPr txBox="1">
            <a:spLocks noChangeArrowheads="1"/>
          </p:cNvSpPr>
          <p:nvPr/>
        </p:nvSpPr>
        <p:spPr bwMode="auto">
          <a:xfrm>
            <a:off x="6300788" y="4797425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1910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4" descr="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6013" y="3573463"/>
            <a:ext cx="13144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6100" y="476250"/>
            <a:ext cx="4276725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8313" y="2492375"/>
            <a:ext cx="3671887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55650" y="908050"/>
            <a:ext cx="3311525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Яков Матвеевич - участник обороны Севастополя. </a:t>
            </a:r>
          </a:p>
          <a:p>
            <a:pPr>
              <a:spcBef>
                <a:spcPct val="50000"/>
              </a:spcBef>
            </a:pPr>
            <a:endParaRPr lang="ru-RU" sz="2000" dirty="0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4357686" y="3286124"/>
            <a:ext cx="446405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17 ноября 1941 года при отражении </a:t>
            </a:r>
            <a:r>
              <a:rPr lang="ru-RU" sz="2400" b="1" dirty="0" smtClean="0"/>
              <a:t>налёта вражеской </a:t>
            </a:r>
            <a:r>
              <a:rPr lang="ru-RU" sz="2400" b="1" dirty="0"/>
              <a:t>авиации </a:t>
            </a:r>
            <a:r>
              <a:rPr lang="ru-RU" sz="2400" b="1" dirty="0" smtClean="0"/>
              <a:t>пошел </a:t>
            </a:r>
            <a:r>
              <a:rPr lang="ru-RU" sz="2400" b="1" dirty="0"/>
              <a:t>на таран и уничтожил самолет врага.</a:t>
            </a:r>
          </a:p>
          <a:p>
            <a:pPr>
              <a:spcBef>
                <a:spcPct val="50000"/>
              </a:spcBef>
            </a:pPr>
            <a:endParaRPr lang="ru-RU" sz="2000" dirty="0"/>
          </a:p>
        </p:txBody>
      </p:sp>
      <p:sp>
        <p:nvSpPr>
          <p:cNvPr id="16394" name="Прямоугольник 11"/>
          <p:cNvSpPr>
            <a:spLocks noChangeArrowheads="1"/>
          </p:cNvSpPr>
          <p:nvPr/>
        </p:nvSpPr>
        <p:spPr bwMode="auto">
          <a:xfrm>
            <a:off x="428596" y="5589240"/>
            <a:ext cx="87154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/>
              <a:t>Звание </a:t>
            </a:r>
            <a:r>
              <a:rPr lang="ru-RU" sz="2400" b="1" dirty="0">
                <a:solidFill>
                  <a:srgbClr val="FF0000"/>
                </a:solidFill>
              </a:rPr>
              <a:t>Героя Советского Союза </a:t>
            </a:r>
            <a:r>
              <a:rPr lang="ru-RU" sz="2400" b="1" dirty="0"/>
              <a:t>Иванову Якову Матвеевичу присвоено посмертно 17 января 1942 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2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17411" name="Picture 11" descr="Памятник летчикам-черноморцам, совершившим воздушные тараны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333375"/>
            <a:ext cx="4587875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1187450" y="4581525"/>
            <a:ext cx="5761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1187450" y="5084763"/>
            <a:ext cx="2592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5500694" y="1071546"/>
            <a:ext cx="28511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/>
              <a:t>Именем Героя названа улица в городе Чудово Новгородской </a:t>
            </a:r>
            <a:r>
              <a:rPr lang="ru-RU" sz="2400" b="1" dirty="0" smtClean="0"/>
              <a:t>области.</a:t>
            </a:r>
          </a:p>
          <a:p>
            <a:endParaRPr lang="ru-RU" sz="2400" b="1" dirty="0"/>
          </a:p>
          <a:p>
            <a:r>
              <a:rPr lang="ru-RU" sz="2400" b="1" dirty="0"/>
              <a:t> В посёлке </a:t>
            </a:r>
            <a:r>
              <a:rPr lang="ru-RU" sz="2400" b="1" dirty="0" err="1"/>
              <a:t>Кача</a:t>
            </a:r>
            <a:r>
              <a:rPr lang="ru-RU" sz="2400" b="1" dirty="0"/>
              <a:t> Крымской области и в Севастополе установлены бюсты Героя.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620713"/>
            <a:ext cx="3230562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611188" y="4652963"/>
            <a:ext cx="36004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/>
              <a:t>ВЕРЕСОВ </a:t>
            </a:r>
            <a:endParaRPr lang="ru-RU" sz="2400" b="1" dirty="0" smtClean="0"/>
          </a:p>
          <a:p>
            <a:pPr algn="ctr">
              <a:spcBef>
                <a:spcPct val="50000"/>
              </a:spcBef>
            </a:pPr>
            <a:r>
              <a:rPr lang="en-US" sz="2400" b="1" dirty="0" smtClean="0"/>
              <a:t>ВИКТОР </a:t>
            </a:r>
            <a:r>
              <a:rPr lang="en-US" sz="2400" b="1" dirty="0"/>
              <a:t>ИВАНОВИЧ </a:t>
            </a:r>
            <a:r>
              <a:rPr lang="ru-RU" sz="2400" b="1" dirty="0" smtClean="0"/>
              <a:t>            </a:t>
            </a:r>
            <a:r>
              <a:rPr lang="en-US" sz="2400" b="1" dirty="0" smtClean="0"/>
              <a:t>(</a:t>
            </a:r>
            <a:r>
              <a:rPr lang="en-US" sz="2400" b="1" dirty="0"/>
              <a:t>1913 - 1941).</a:t>
            </a:r>
            <a:endParaRPr lang="ru-RU" sz="2400" b="1" dirty="0"/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4214810" y="785794"/>
            <a:ext cx="381635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Виктор Иванович Вересов родился в Новгороде</a:t>
            </a:r>
            <a:r>
              <a:rPr lang="ru-RU" sz="2400" b="1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/>
              <a:t> </a:t>
            </a:r>
            <a:r>
              <a:rPr lang="ru-RU" sz="2400" b="1" dirty="0"/>
              <a:t>В 1939 году принимал участие в боевых действиях на реке </a:t>
            </a:r>
            <a:r>
              <a:rPr lang="ru-RU" sz="2400" b="1" dirty="0" err="1"/>
              <a:t>Халкин-Гол</a:t>
            </a:r>
            <a:r>
              <a:rPr lang="ru-RU" sz="2400" b="1" dirty="0"/>
              <a:t> в Монголии. </a:t>
            </a:r>
            <a:endParaRPr lang="ru-RU" sz="2400" b="1" dirty="0" smtClean="0"/>
          </a:p>
          <a:p>
            <a:pPr>
              <a:spcBef>
                <a:spcPct val="50000"/>
              </a:spcBef>
            </a:pPr>
            <a:r>
              <a:rPr lang="ru-RU" sz="2400" b="1" dirty="0" smtClean="0"/>
              <a:t>По </a:t>
            </a:r>
            <a:r>
              <a:rPr lang="ru-RU" sz="2400" b="1" dirty="0"/>
              <a:t>состоянию здоровья Виктора </a:t>
            </a:r>
            <a:r>
              <a:rPr lang="ru-RU" sz="2400" b="1" dirty="0" smtClean="0"/>
              <a:t>Ивановича </a:t>
            </a:r>
            <a:r>
              <a:rPr lang="ru-RU" sz="2400" b="1" dirty="0"/>
              <a:t>комиссовали из танковых войск.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714744" y="1500174"/>
            <a:ext cx="4932363" cy="3944938"/>
          </a:xfrm>
          <a:noFill/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428596" y="1643050"/>
            <a:ext cx="3311525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Но желание служить в армии было превыше всего. И он стал проходить службу в авиационном истребительном полку в качестве механика.</a:t>
            </a:r>
          </a:p>
          <a:p>
            <a:pPr>
              <a:spcBef>
                <a:spcPct val="50000"/>
              </a:spcBef>
            </a:pP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/>
          <a:lstStyle/>
          <a:p>
            <a:r>
              <a:rPr lang="ru-RU" sz="4000" dirty="0">
                <a:latin typeface="Times New Roman" pitchFamily="18" charset="0"/>
              </a:rPr>
              <a:t>22 июня 1941 года </a:t>
            </a:r>
            <a:r>
              <a:rPr lang="ru-RU" sz="2400" dirty="0">
                <a:latin typeface="Times New Roman" pitchFamily="18" charset="0"/>
              </a:rPr>
              <a:t>начался самый драматичный период в истории России- </a:t>
            </a:r>
            <a:r>
              <a:rPr lang="ru-RU" b="1" dirty="0">
                <a:latin typeface="Times New Roman" pitchFamily="18" charset="0"/>
              </a:rPr>
              <a:t>Великая Отечественная война.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276475"/>
            <a:ext cx="4608513" cy="38893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/>
              <a:t>Реалии войны новгородцам пришлось ощутить сразу</a:t>
            </a:r>
            <a:r>
              <a:rPr lang="en-US" sz="2800" dirty="0"/>
              <a:t>: </a:t>
            </a:r>
            <a:r>
              <a:rPr lang="ru-RU" sz="2800" dirty="0"/>
              <a:t>уже в начале июля немецкая авиация наносила удары по Новгороду.</a:t>
            </a:r>
          </a:p>
          <a:p>
            <a:pPr>
              <a:lnSpc>
                <a:spcPct val="90000"/>
              </a:lnSpc>
            </a:pPr>
            <a:r>
              <a:rPr lang="ru-RU" b="1" dirty="0"/>
              <a:t>19 августа  1941 года</a:t>
            </a:r>
            <a:r>
              <a:rPr lang="ru-RU" sz="2800" b="1" dirty="0"/>
              <a:t> Новгород оказался в руках врага</a:t>
            </a:r>
            <a:r>
              <a:rPr lang="ru-RU" sz="2800" dirty="0"/>
              <a:t>.</a:t>
            </a:r>
          </a:p>
        </p:txBody>
      </p:sp>
      <p:pic>
        <p:nvPicPr>
          <p:cNvPr id="2052" name="Picture 4" descr="il9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2276872"/>
            <a:ext cx="3544055" cy="4104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2" descr="2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6" name="Text Box 3"/>
          <p:cNvSpPr txBox="1">
            <a:spLocks noChangeArrowheads="1"/>
          </p:cNvSpPr>
          <p:nvPr/>
        </p:nvSpPr>
        <p:spPr bwMode="auto">
          <a:xfrm>
            <a:off x="1042988" y="476250"/>
            <a:ext cx="72009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В каких войсках продолжил службу Виктор Иванович Вересов во время войны?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Ответьте на вопрос, используя данные таблицы</a:t>
            </a:r>
            <a:r>
              <a:rPr lang="ru-RU" sz="2000" b="1"/>
              <a:t>.</a:t>
            </a:r>
          </a:p>
        </p:txBody>
      </p:sp>
      <p:graphicFrame>
        <p:nvGraphicFramePr>
          <p:cNvPr id="21630" name="Group 126"/>
          <p:cNvGraphicFramePr>
            <a:graphicFrameLocks noGrp="1"/>
          </p:cNvGraphicFramePr>
          <p:nvPr/>
        </p:nvGraphicFramePr>
        <p:xfrm>
          <a:off x="1403350" y="2349500"/>
          <a:ext cx="6096000" cy="1036320"/>
        </p:xfrm>
        <a:graphic>
          <a:graphicData uri="http://schemas.openxmlformats.org/drawingml/2006/table">
            <a:tbl>
              <a:tblPr/>
              <a:tblGrid>
                <a:gridCol w="871538"/>
                <a:gridCol w="869950"/>
                <a:gridCol w="871537"/>
                <a:gridCol w="869950"/>
                <a:gridCol w="871538"/>
                <a:gridCol w="869950"/>
                <a:gridCol w="871537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734" name="Group 230"/>
          <p:cNvGraphicFramePr>
            <a:graphicFrameLocks noGrp="1"/>
          </p:cNvGraphicFramePr>
          <p:nvPr/>
        </p:nvGraphicFramePr>
        <p:xfrm>
          <a:off x="1547813" y="3716338"/>
          <a:ext cx="5832475" cy="1036320"/>
        </p:xfrm>
        <a:graphic>
          <a:graphicData uri="http://schemas.openxmlformats.org/drawingml/2006/table">
            <a:tbl>
              <a:tblPr/>
              <a:tblGrid>
                <a:gridCol w="971550"/>
                <a:gridCol w="1044575"/>
                <a:gridCol w="900112"/>
                <a:gridCol w="971550"/>
                <a:gridCol w="973138"/>
                <a:gridCol w="971550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696" name="Group 192"/>
          <p:cNvGraphicFramePr>
            <a:graphicFrameLocks noGrp="1"/>
          </p:cNvGraphicFramePr>
          <p:nvPr/>
        </p:nvGraphicFramePr>
        <p:xfrm>
          <a:off x="1331913" y="5229225"/>
          <a:ext cx="6096000" cy="1036320"/>
        </p:xfrm>
        <a:graphic>
          <a:graphicData uri="http://schemas.openxmlformats.org/drawingml/2006/table">
            <a:tbl>
              <a:tblPr/>
              <a:tblGrid>
                <a:gridCol w="554037"/>
                <a:gridCol w="554038"/>
                <a:gridCol w="554037"/>
                <a:gridCol w="554038"/>
                <a:gridCol w="554037"/>
                <a:gridCol w="555625"/>
                <a:gridCol w="554038"/>
                <a:gridCol w="554037"/>
                <a:gridCol w="554038"/>
                <a:gridCol w="554037"/>
                <a:gridCol w="554038"/>
              </a:tblGrid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4" name="Rectangle 19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4" name="Object 193"/>
          <p:cNvGraphicFramePr>
            <a:graphicFrameLocks noChangeAspect="1"/>
          </p:cNvGraphicFramePr>
          <p:nvPr/>
        </p:nvGraphicFramePr>
        <p:xfrm>
          <a:off x="1403350" y="5229225"/>
          <a:ext cx="454025" cy="503238"/>
        </p:xfrm>
        <a:graphic>
          <a:graphicData uri="http://schemas.openxmlformats.org/presentationml/2006/ole">
            <p:oleObj spid="_x0000_s355330" name="Формула" r:id="rId4" imgW="177569" imgH="202936" progId="Equation.3">
              <p:embed/>
            </p:oleObj>
          </a:graphicData>
        </a:graphic>
      </p:graphicFrame>
      <p:sp>
        <p:nvSpPr>
          <p:cNvPr id="3175" name="Rectangle 197"/>
          <p:cNvSpPr>
            <a:spLocks noChangeArrowheads="1"/>
          </p:cNvSpPr>
          <p:nvPr/>
        </p:nvSpPr>
        <p:spPr bwMode="auto">
          <a:xfrm>
            <a:off x="0" y="3367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196"/>
          <p:cNvGraphicFramePr>
            <a:graphicFrameLocks noChangeAspect="1"/>
          </p:cNvGraphicFramePr>
          <p:nvPr/>
        </p:nvGraphicFramePr>
        <p:xfrm>
          <a:off x="1835150" y="5229225"/>
          <a:ext cx="720725" cy="493713"/>
        </p:xfrm>
        <a:graphic>
          <a:graphicData uri="http://schemas.openxmlformats.org/presentationml/2006/ole">
            <p:oleObj spid="_x0000_s355331" name="Формула" r:id="rId5" imgW="177646" imgH="190335" progId="Equation.3">
              <p:embed/>
            </p:oleObj>
          </a:graphicData>
        </a:graphic>
      </p:graphicFrame>
      <p:sp>
        <p:nvSpPr>
          <p:cNvPr id="3176" name="Rectangle 200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6" name="Object 199"/>
          <p:cNvGraphicFramePr>
            <a:graphicFrameLocks noChangeAspect="1"/>
          </p:cNvGraphicFramePr>
          <p:nvPr/>
        </p:nvGraphicFramePr>
        <p:xfrm>
          <a:off x="2484438" y="5229225"/>
          <a:ext cx="479425" cy="504825"/>
        </p:xfrm>
        <a:graphic>
          <a:graphicData uri="http://schemas.openxmlformats.org/presentationml/2006/ole">
            <p:oleObj spid="_x0000_s355332" name="Формула" r:id="rId6" imgW="177646" imgH="190335" progId="Equation.3">
              <p:embed/>
            </p:oleObj>
          </a:graphicData>
        </a:graphic>
      </p:graphicFrame>
      <p:sp>
        <p:nvSpPr>
          <p:cNvPr id="3177" name="Rectangle 203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7" name="Object 202"/>
          <p:cNvGraphicFramePr>
            <a:graphicFrameLocks noChangeAspect="1"/>
          </p:cNvGraphicFramePr>
          <p:nvPr/>
        </p:nvGraphicFramePr>
        <p:xfrm>
          <a:off x="2987675" y="5229225"/>
          <a:ext cx="481013" cy="504825"/>
        </p:xfrm>
        <a:graphic>
          <a:graphicData uri="http://schemas.openxmlformats.org/presentationml/2006/ole">
            <p:oleObj spid="_x0000_s355333" name="Формула" r:id="rId7" imgW="177646" imgH="190335" progId="Equation.3">
              <p:embed/>
            </p:oleObj>
          </a:graphicData>
        </a:graphic>
      </p:graphicFrame>
      <p:sp>
        <p:nvSpPr>
          <p:cNvPr id="3178" name="Rectangle 20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8" name="Object 204"/>
          <p:cNvGraphicFramePr>
            <a:graphicFrameLocks noChangeAspect="1"/>
          </p:cNvGraphicFramePr>
          <p:nvPr/>
        </p:nvGraphicFramePr>
        <p:xfrm>
          <a:off x="3563938" y="5229225"/>
          <a:ext cx="466725" cy="576263"/>
        </p:xfrm>
        <a:graphic>
          <a:graphicData uri="http://schemas.openxmlformats.org/presentationml/2006/ole">
            <p:oleObj spid="_x0000_s355334" name="Формула" r:id="rId8" imgW="164957" imgH="203024" progId="Equation.3">
              <p:embed/>
            </p:oleObj>
          </a:graphicData>
        </a:graphic>
      </p:graphicFrame>
      <p:sp>
        <p:nvSpPr>
          <p:cNvPr id="3179" name="Rectangle 207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9" name="Object 206"/>
          <p:cNvGraphicFramePr>
            <a:graphicFrameLocks noChangeAspect="1"/>
          </p:cNvGraphicFramePr>
          <p:nvPr/>
        </p:nvGraphicFramePr>
        <p:xfrm>
          <a:off x="4140200" y="5229225"/>
          <a:ext cx="466725" cy="576263"/>
        </p:xfrm>
        <a:graphic>
          <a:graphicData uri="http://schemas.openxmlformats.org/presentationml/2006/ole">
            <p:oleObj spid="_x0000_s355335" name="Формула" r:id="rId9" imgW="164957" imgH="203024" progId="Equation.3">
              <p:embed/>
            </p:oleObj>
          </a:graphicData>
        </a:graphic>
      </p:graphicFrame>
      <p:sp>
        <p:nvSpPr>
          <p:cNvPr id="3180" name="Rectangle 209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80" name="Object 208"/>
          <p:cNvGraphicFramePr>
            <a:graphicFrameLocks noChangeAspect="1"/>
          </p:cNvGraphicFramePr>
          <p:nvPr/>
        </p:nvGraphicFramePr>
        <p:xfrm>
          <a:off x="4643438" y="5229225"/>
          <a:ext cx="576262" cy="501650"/>
        </p:xfrm>
        <a:graphic>
          <a:graphicData uri="http://schemas.openxmlformats.org/presentationml/2006/ole">
            <p:oleObj spid="_x0000_s355336" name="Формула" r:id="rId10" imgW="215713" imgH="190335" progId="Equation.3">
              <p:embed/>
            </p:oleObj>
          </a:graphicData>
        </a:graphic>
      </p:graphicFrame>
      <p:sp>
        <p:nvSpPr>
          <p:cNvPr id="3181" name="Rectangle 211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81" name="Object 210"/>
          <p:cNvGraphicFramePr>
            <a:graphicFrameLocks noChangeAspect="1"/>
          </p:cNvGraphicFramePr>
          <p:nvPr/>
        </p:nvGraphicFramePr>
        <p:xfrm>
          <a:off x="5219700" y="5229225"/>
          <a:ext cx="479425" cy="504825"/>
        </p:xfrm>
        <a:graphic>
          <a:graphicData uri="http://schemas.openxmlformats.org/presentationml/2006/ole">
            <p:oleObj spid="_x0000_s355337" name="Формула" r:id="rId11" imgW="177646" imgH="190335" progId="Equation.3">
              <p:embed/>
            </p:oleObj>
          </a:graphicData>
        </a:graphic>
      </p:graphicFrame>
      <p:sp>
        <p:nvSpPr>
          <p:cNvPr id="3182" name="Rectangle 213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82" name="Object 212"/>
          <p:cNvGraphicFramePr>
            <a:graphicFrameLocks noChangeAspect="1"/>
          </p:cNvGraphicFramePr>
          <p:nvPr/>
        </p:nvGraphicFramePr>
        <p:xfrm>
          <a:off x="5867400" y="5229225"/>
          <a:ext cx="407988" cy="504825"/>
        </p:xfrm>
        <a:graphic>
          <a:graphicData uri="http://schemas.openxmlformats.org/presentationml/2006/ole">
            <p:oleObj spid="_x0000_s355338" name="Формула" r:id="rId12" imgW="164957" imgH="203024" progId="Equation.3">
              <p:embed/>
            </p:oleObj>
          </a:graphicData>
        </a:graphic>
      </p:graphicFrame>
      <p:sp>
        <p:nvSpPr>
          <p:cNvPr id="3183" name="Rectangle 21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83" name="Object 214"/>
          <p:cNvGraphicFramePr>
            <a:graphicFrameLocks noChangeAspect="1"/>
          </p:cNvGraphicFramePr>
          <p:nvPr/>
        </p:nvGraphicFramePr>
        <p:xfrm>
          <a:off x="6372225" y="5229225"/>
          <a:ext cx="457200" cy="504825"/>
        </p:xfrm>
        <a:graphic>
          <a:graphicData uri="http://schemas.openxmlformats.org/presentationml/2006/ole">
            <p:oleObj spid="_x0000_s355339" name="Формула" r:id="rId13" imgW="177569" imgH="202936" progId="Equation.3">
              <p:embed/>
            </p:oleObj>
          </a:graphicData>
        </a:graphic>
      </p:graphicFrame>
      <p:sp>
        <p:nvSpPr>
          <p:cNvPr id="3184" name="Rectangle 217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84" name="Object 216"/>
          <p:cNvGraphicFramePr>
            <a:graphicFrameLocks noChangeAspect="1"/>
          </p:cNvGraphicFramePr>
          <p:nvPr/>
        </p:nvGraphicFramePr>
        <p:xfrm>
          <a:off x="6948488" y="5229225"/>
          <a:ext cx="407987" cy="504825"/>
        </p:xfrm>
        <a:graphic>
          <a:graphicData uri="http://schemas.openxmlformats.org/presentationml/2006/ole">
            <p:oleObj spid="_x0000_s355340" name="Формула" r:id="rId14" imgW="164957" imgH="203024" progId="Equation.3">
              <p:embed/>
            </p:oleObj>
          </a:graphicData>
        </a:graphic>
      </p:graphicFrame>
      <p:sp>
        <p:nvSpPr>
          <p:cNvPr id="21724" name="Text Box 220"/>
          <p:cNvSpPr txBox="1">
            <a:spLocks noChangeArrowheads="1"/>
          </p:cNvSpPr>
          <p:nvPr/>
        </p:nvSpPr>
        <p:spPr bwMode="auto">
          <a:xfrm>
            <a:off x="1547813" y="2924175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М</a:t>
            </a:r>
          </a:p>
        </p:txBody>
      </p:sp>
      <p:sp>
        <p:nvSpPr>
          <p:cNvPr id="21725" name="Text Box 221"/>
          <p:cNvSpPr txBox="1">
            <a:spLocks noChangeArrowheads="1"/>
          </p:cNvSpPr>
          <p:nvPr/>
        </p:nvSpPr>
        <p:spPr bwMode="auto">
          <a:xfrm>
            <a:off x="2484438" y="2924175"/>
            <a:ext cx="50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О</a:t>
            </a:r>
          </a:p>
        </p:txBody>
      </p:sp>
      <p:sp>
        <p:nvSpPr>
          <p:cNvPr id="21726" name="Text Box 222"/>
          <p:cNvSpPr txBox="1">
            <a:spLocks noChangeArrowheads="1"/>
          </p:cNvSpPr>
          <p:nvPr/>
        </p:nvSpPr>
        <p:spPr bwMode="auto">
          <a:xfrm>
            <a:off x="3348038" y="2924175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Р</a:t>
            </a:r>
          </a:p>
        </p:txBody>
      </p:sp>
      <p:sp>
        <p:nvSpPr>
          <p:cNvPr id="21727" name="Text Box 223"/>
          <p:cNvSpPr txBox="1">
            <a:spLocks noChangeArrowheads="1"/>
          </p:cNvSpPr>
          <p:nvPr/>
        </p:nvSpPr>
        <p:spPr bwMode="auto">
          <a:xfrm>
            <a:off x="4140200" y="2924175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С</a:t>
            </a:r>
          </a:p>
        </p:txBody>
      </p:sp>
      <p:sp>
        <p:nvSpPr>
          <p:cNvPr id="21728" name="Text Box 224"/>
          <p:cNvSpPr txBox="1">
            <a:spLocks noChangeArrowheads="1"/>
          </p:cNvSpPr>
          <p:nvPr/>
        </p:nvSpPr>
        <p:spPr bwMode="auto">
          <a:xfrm>
            <a:off x="5148263" y="2924175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К</a:t>
            </a:r>
          </a:p>
        </p:txBody>
      </p:sp>
      <p:sp>
        <p:nvSpPr>
          <p:cNvPr id="21729" name="Text Box 225"/>
          <p:cNvSpPr txBox="1">
            <a:spLocks noChangeArrowheads="1"/>
          </p:cNvSpPr>
          <p:nvPr/>
        </p:nvSpPr>
        <p:spPr bwMode="auto">
          <a:xfrm>
            <a:off x="5940425" y="2924175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А</a:t>
            </a:r>
          </a:p>
        </p:txBody>
      </p:sp>
      <p:sp>
        <p:nvSpPr>
          <p:cNvPr id="21730" name="Text Box 226"/>
          <p:cNvSpPr txBox="1">
            <a:spLocks noChangeArrowheads="1"/>
          </p:cNvSpPr>
          <p:nvPr/>
        </p:nvSpPr>
        <p:spPr bwMode="auto">
          <a:xfrm>
            <a:off x="6877050" y="2924175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Я</a:t>
            </a:r>
          </a:p>
        </p:txBody>
      </p:sp>
      <p:sp>
        <p:nvSpPr>
          <p:cNvPr id="21731" name="Text Box 227"/>
          <p:cNvSpPr txBox="1">
            <a:spLocks noChangeArrowheads="1"/>
          </p:cNvSpPr>
          <p:nvPr/>
        </p:nvSpPr>
        <p:spPr bwMode="auto">
          <a:xfrm>
            <a:off x="1835150" y="4292600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П</a:t>
            </a:r>
          </a:p>
        </p:txBody>
      </p:sp>
      <p:sp>
        <p:nvSpPr>
          <p:cNvPr id="21732" name="Text Box 228"/>
          <p:cNvSpPr txBox="1">
            <a:spLocks noChangeArrowheads="1"/>
          </p:cNvSpPr>
          <p:nvPr/>
        </p:nvSpPr>
        <p:spPr bwMode="auto">
          <a:xfrm>
            <a:off x="2700338" y="4292600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Е</a:t>
            </a:r>
          </a:p>
        </p:txBody>
      </p:sp>
      <p:sp>
        <p:nvSpPr>
          <p:cNvPr id="21733" name="Text Box 229"/>
          <p:cNvSpPr txBox="1">
            <a:spLocks noChangeArrowheads="1"/>
          </p:cNvSpPr>
          <p:nvPr/>
        </p:nvSpPr>
        <p:spPr bwMode="auto">
          <a:xfrm>
            <a:off x="3708400" y="4292600"/>
            <a:ext cx="57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Х</a:t>
            </a:r>
          </a:p>
        </p:txBody>
      </p:sp>
      <p:sp>
        <p:nvSpPr>
          <p:cNvPr id="21735" name="Text Box 231"/>
          <p:cNvSpPr txBox="1">
            <a:spLocks noChangeArrowheads="1"/>
          </p:cNvSpPr>
          <p:nvPr/>
        </p:nvSpPr>
        <p:spPr bwMode="auto">
          <a:xfrm>
            <a:off x="4643438" y="4292600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О</a:t>
            </a:r>
          </a:p>
        </p:txBody>
      </p:sp>
      <p:sp>
        <p:nvSpPr>
          <p:cNvPr id="21736" name="Text Box 232"/>
          <p:cNvSpPr txBox="1">
            <a:spLocks noChangeArrowheads="1"/>
          </p:cNvSpPr>
          <p:nvPr/>
        </p:nvSpPr>
        <p:spPr bwMode="auto">
          <a:xfrm>
            <a:off x="5651500" y="4292600"/>
            <a:ext cx="57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Т</a:t>
            </a:r>
          </a:p>
        </p:txBody>
      </p:sp>
      <p:sp>
        <p:nvSpPr>
          <p:cNvPr id="21737" name="Text Box 233"/>
          <p:cNvSpPr txBox="1">
            <a:spLocks noChangeArrowheads="1"/>
          </p:cNvSpPr>
          <p:nvPr/>
        </p:nvSpPr>
        <p:spPr bwMode="auto">
          <a:xfrm>
            <a:off x="6659563" y="4292600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1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24" grpId="0"/>
      <p:bldP spid="21725" grpId="0"/>
      <p:bldP spid="21726" grpId="0"/>
      <p:bldP spid="21727" grpId="0"/>
      <p:bldP spid="21728" grpId="0"/>
      <p:bldP spid="21729" grpId="0"/>
      <p:bldP spid="21730" grpId="0"/>
      <p:bldP spid="21731" grpId="0"/>
      <p:bldP spid="21732" grpId="0"/>
      <p:bldP spid="21733" grpId="0"/>
      <p:bldP spid="21735" grpId="0"/>
      <p:bldP spid="21736" grpId="0"/>
      <p:bldP spid="2173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4643438" y="857232"/>
            <a:ext cx="3744913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Сержант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Виктор </a:t>
            </a:r>
            <a:r>
              <a:rPr lang="ru-RU" sz="2400" b="1" dirty="0"/>
              <a:t>Вересов погиб смертью храбрых в декабре 1941 года при защите Ленинграда от немецко-фашистских захватчиков. </a:t>
            </a:r>
            <a:endParaRPr lang="ru-RU" sz="2400" b="1" dirty="0" smtClean="0"/>
          </a:p>
          <a:p>
            <a:pPr>
              <a:spcBef>
                <a:spcPct val="50000"/>
              </a:spcBef>
            </a:pPr>
            <a:r>
              <a:rPr lang="ru-RU" sz="2400" b="1" dirty="0" smtClean="0"/>
              <a:t>Прикрывая </a:t>
            </a:r>
            <a:r>
              <a:rPr lang="ru-RU" sz="2400" b="1" dirty="0"/>
              <a:t>отход товарищей, он подорвал гранатой себя и окруживших его врагов. </a:t>
            </a:r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1341438"/>
            <a:ext cx="4032250" cy="35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200px-%D0%92%D0%B5%D1%80%D0%B5%D1%81%D0%BE%D0%B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1000108"/>
            <a:ext cx="3484589" cy="496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4429124" y="1571612"/>
            <a:ext cx="403225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В Великом Новгороде</a:t>
            </a:r>
          </a:p>
          <a:p>
            <a:pPr>
              <a:spcBef>
                <a:spcPct val="50000"/>
              </a:spcBef>
            </a:pPr>
            <a:r>
              <a:rPr lang="ru-RU" sz="2400" b="1" dirty="0"/>
              <a:t> 2 сентября 2005 </a:t>
            </a:r>
            <a:r>
              <a:rPr lang="ru-RU" sz="2400" b="1" dirty="0" smtClean="0"/>
              <a:t>года, </a:t>
            </a:r>
            <a:r>
              <a:rPr lang="ru-RU" sz="2400" b="1" dirty="0"/>
              <a:t>на </a:t>
            </a:r>
            <a:r>
              <a:rPr lang="ru-RU" sz="2400" b="1" dirty="0" smtClean="0"/>
              <a:t>фасаде </a:t>
            </a:r>
            <a:r>
              <a:rPr lang="ru-RU" sz="2400" b="1" dirty="0"/>
              <a:t>дома </a:t>
            </a:r>
            <a:r>
              <a:rPr lang="ru-RU" sz="2400" b="1" dirty="0" smtClean="0"/>
              <a:t>№150 </a:t>
            </a:r>
            <a:r>
              <a:rPr lang="ru-RU" sz="2400" b="1" dirty="0"/>
              <a:t>по Большой </a:t>
            </a:r>
            <a:r>
              <a:rPr lang="ru-RU" sz="2400" b="1" dirty="0" smtClean="0"/>
              <a:t>Санкт-Петербургской, была </a:t>
            </a:r>
            <a:r>
              <a:rPr lang="ru-RU" sz="2400" b="1" dirty="0"/>
              <a:t>установлена мемориальная </a:t>
            </a:r>
            <a:r>
              <a:rPr lang="ru-RU" sz="2400" b="1" dirty="0" smtClean="0"/>
              <a:t>доска памяти Виктора Вересова.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088" y="908050"/>
            <a:ext cx="3211512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4357686" y="1785926"/>
            <a:ext cx="388778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err="1"/>
              <a:t>Кокорин</a:t>
            </a:r>
            <a:r>
              <a:rPr lang="ru-RU" sz="2400" b="1" dirty="0"/>
              <a:t> Анатолий Александрович </a:t>
            </a:r>
            <a:r>
              <a:rPr lang="ru-RU" sz="2400" b="1" dirty="0" smtClean="0"/>
              <a:t>– </a:t>
            </a:r>
            <a:r>
              <a:rPr lang="ru-RU" sz="2400" b="1" dirty="0"/>
              <a:t>первый из медицинских работников, удостоенный в годы Великой Отечественной войны звания «</a:t>
            </a:r>
            <a:r>
              <a:rPr lang="ru-RU" sz="2400" b="1" dirty="0">
                <a:solidFill>
                  <a:srgbClr val="FF0000"/>
                </a:solidFill>
              </a:rPr>
              <a:t>Герой Советского Союза</a:t>
            </a:r>
            <a:r>
              <a:rPr lang="ru-RU" sz="2400" b="1" dirty="0"/>
              <a:t>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2" descr="2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611560" y="404664"/>
            <a:ext cx="77057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Узнайте место рождения </a:t>
            </a:r>
            <a:r>
              <a:rPr lang="ru-RU" sz="2400" dirty="0" err="1"/>
              <a:t>Кокорина</a:t>
            </a:r>
            <a:r>
              <a:rPr lang="ru-RU" sz="2400" dirty="0"/>
              <a:t> Анатолия Александровича.</a:t>
            </a:r>
          </a:p>
          <a:p>
            <a:pPr>
              <a:spcBef>
                <a:spcPct val="50000"/>
              </a:spcBef>
            </a:pPr>
            <a:endParaRPr lang="ru-RU" sz="2000" dirty="0"/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611188" y="1268413"/>
            <a:ext cx="80645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Догадайтесь, как связаны между собой два числа и уравнение(первая строка); примените свою гипотезу и вместо знака вопроса запишите число – «ключ» к ответу. Если вы все сделаете верно, то из трех городов вы выберите родину Анатолия </a:t>
            </a:r>
            <a:r>
              <a:rPr lang="ru-RU" sz="2400" dirty="0" err="1"/>
              <a:t>Кокорина</a:t>
            </a:r>
            <a:r>
              <a:rPr lang="ru-RU" sz="2400" dirty="0"/>
              <a:t>.</a:t>
            </a:r>
          </a:p>
          <a:p>
            <a:pPr>
              <a:spcBef>
                <a:spcPct val="50000"/>
              </a:spcBef>
            </a:pPr>
            <a:endParaRPr lang="ru-RU" sz="2000" dirty="0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2268538" y="3141663"/>
          <a:ext cx="2447925" cy="612775"/>
        </p:xfrm>
        <a:graphic>
          <a:graphicData uri="http://schemas.openxmlformats.org/presentationml/2006/ole">
            <p:oleObj spid="_x0000_s357378" name="Формула" r:id="rId4" imgW="723272" imgH="177646" progId="Equation.3">
              <p:embed/>
            </p:oleObj>
          </a:graphicData>
        </a:graphic>
      </p:graphicFrame>
      <p:sp>
        <p:nvSpPr>
          <p:cNvPr id="5128" name="Rectangle 9"/>
          <p:cNvSpPr>
            <a:spLocks noChangeArrowheads="1"/>
          </p:cNvSpPr>
          <p:nvPr/>
        </p:nvSpPr>
        <p:spPr bwMode="auto">
          <a:xfrm>
            <a:off x="1403350" y="3357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123" name="Object 8"/>
          <p:cNvGraphicFramePr>
            <a:graphicFrameLocks noChangeAspect="1"/>
          </p:cNvGraphicFramePr>
          <p:nvPr/>
        </p:nvGraphicFramePr>
        <p:xfrm>
          <a:off x="1763713" y="4221163"/>
          <a:ext cx="3313112" cy="576262"/>
        </p:xfrm>
        <a:graphic>
          <a:graphicData uri="http://schemas.openxmlformats.org/presentationml/2006/ole">
            <p:oleObj spid="_x0000_s357379" name="Формула" r:id="rId5" imgW="1040948" imgH="177723" progId="Equation.3">
              <p:embed/>
            </p:oleObj>
          </a:graphicData>
        </a:graphic>
      </p:graphicFrame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755650" y="3213100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12</a:t>
            </a:r>
            <a:endParaRPr lang="ru-RU" sz="2400">
              <a:solidFill>
                <a:srgbClr val="FF0000"/>
              </a:solidFill>
            </a:endParaRPr>
          </a:p>
        </p:txBody>
      </p:sp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5724525" y="3213100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72</a:t>
            </a:r>
            <a:endParaRPr lang="ru-RU" sz="2400">
              <a:solidFill>
                <a:srgbClr val="FF0000"/>
              </a:solidFill>
            </a:endParaRP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827088" y="42926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36</a:t>
            </a:r>
            <a:endParaRPr lang="ru-RU" sz="2400">
              <a:solidFill>
                <a:srgbClr val="FF0000"/>
              </a:solidFill>
            </a:endParaRPr>
          </a:p>
        </p:txBody>
      </p:sp>
      <p:sp>
        <p:nvSpPr>
          <p:cNvPr id="5132" name="Text Box 13"/>
          <p:cNvSpPr txBox="1">
            <a:spLocks noChangeArrowheads="1"/>
          </p:cNvSpPr>
          <p:nvPr/>
        </p:nvSpPr>
        <p:spPr bwMode="auto">
          <a:xfrm>
            <a:off x="5795963" y="4292600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5724525" y="4221163"/>
            <a:ext cx="15113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0000"/>
                </a:solidFill>
              </a:rPr>
              <a:t>144</a:t>
            </a:r>
          </a:p>
        </p:txBody>
      </p:sp>
      <p:sp>
        <p:nvSpPr>
          <p:cNvPr id="5134" name="Text Box 15"/>
          <p:cNvSpPr txBox="1">
            <a:spLocks noChangeArrowheads="1"/>
          </p:cNvSpPr>
          <p:nvPr/>
        </p:nvSpPr>
        <p:spPr bwMode="auto">
          <a:xfrm>
            <a:off x="827088" y="5300663"/>
            <a:ext cx="3097212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Подберезье - 119</a:t>
            </a:r>
          </a:p>
          <a:p>
            <a:pPr>
              <a:spcBef>
                <a:spcPct val="50000"/>
              </a:spcBef>
            </a:pPr>
            <a:endParaRPr lang="ru-RU" sz="2400"/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4643438" y="5229225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Боровичи</a:t>
            </a:r>
          </a:p>
        </p:txBody>
      </p:sp>
      <p:sp>
        <p:nvSpPr>
          <p:cNvPr id="5136" name="Text Box 17"/>
          <p:cNvSpPr txBox="1">
            <a:spLocks noChangeArrowheads="1"/>
          </p:cNvSpPr>
          <p:nvPr/>
        </p:nvSpPr>
        <p:spPr bwMode="auto">
          <a:xfrm>
            <a:off x="6156325" y="5229225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- 144</a:t>
            </a:r>
          </a:p>
        </p:txBody>
      </p:sp>
      <p:sp>
        <p:nvSpPr>
          <p:cNvPr id="5137" name="Text Box 18"/>
          <p:cNvSpPr txBox="1">
            <a:spLocks noChangeArrowheads="1"/>
          </p:cNvSpPr>
          <p:nvPr/>
        </p:nvSpPr>
        <p:spPr bwMode="auto">
          <a:xfrm>
            <a:off x="3348038" y="5988050"/>
            <a:ext cx="3097212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Песь - 138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 animBg="1"/>
      <p:bldP spid="2664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928794" y="785794"/>
            <a:ext cx="5327650" cy="3586163"/>
          </a:xfrm>
          <a:noFill/>
        </p:spPr>
      </p:pic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1428728" y="4500570"/>
            <a:ext cx="71294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err="1" smtClean="0"/>
              <a:t>Кокорин</a:t>
            </a:r>
            <a:r>
              <a:rPr lang="ru-RU" sz="2800" b="1" dirty="0" smtClean="0"/>
              <a:t> Анатолий Александрович родился </a:t>
            </a:r>
            <a:r>
              <a:rPr lang="ru-RU" sz="2800" b="1" dirty="0"/>
              <a:t>в 1921 году в городе Боровичи.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571472" y="4214818"/>
            <a:ext cx="799306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4 августа 1941 года, противник прорвал оборону советских войск. Отважно </a:t>
            </a:r>
            <a:r>
              <a:rPr lang="ru-RU" sz="2400" b="1" dirty="0"/>
              <a:t>вёл себя в бою санинструктор красноармеец Анатолий </a:t>
            </a:r>
            <a:r>
              <a:rPr lang="ru-RU" sz="2400" b="1" dirty="0" err="1"/>
              <a:t>Кокорин</a:t>
            </a:r>
            <a:r>
              <a:rPr lang="ru-RU" sz="2400" b="1" dirty="0"/>
              <a:t>. Под сильным огнём врага он оказывал помощь </a:t>
            </a:r>
            <a:r>
              <a:rPr lang="ru-RU" sz="2400" b="1" dirty="0" smtClean="0"/>
              <a:t>раненым. </a:t>
            </a:r>
            <a:endParaRPr lang="ru-RU" sz="2400" b="1" dirty="0"/>
          </a:p>
          <a:p>
            <a:pPr>
              <a:spcBef>
                <a:spcPct val="50000"/>
              </a:spcBef>
            </a:pPr>
            <a:endParaRPr lang="ru-RU" sz="2000" dirty="0"/>
          </a:p>
        </p:txBody>
      </p:sp>
      <p:pic>
        <p:nvPicPr>
          <p:cNvPr id="24580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1604" y="714356"/>
            <a:ext cx="5976937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357422" y="2143116"/>
            <a:ext cx="63373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За проявленные  мужество и героизм </a:t>
            </a:r>
            <a:r>
              <a:rPr lang="ru-RU" sz="2400" b="1" dirty="0" err="1"/>
              <a:t>Кокорину</a:t>
            </a:r>
            <a:r>
              <a:rPr lang="ru-RU" sz="2400" b="1" dirty="0"/>
              <a:t> Анатолию Александровичу посмертно присвоено звание </a:t>
            </a:r>
            <a:r>
              <a:rPr lang="ru-RU" sz="2400" b="1" dirty="0">
                <a:solidFill>
                  <a:srgbClr val="FF0000"/>
                </a:solidFill>
              </a:rPr>
              <a:t>Героя Советского Союза</a:t>
            </a:r>
            <a:r>
              <a:rPr lang="ru-RU" sz="2400" b="1" dirty="0"/>
              <a:t>.</a:t>
            </a:r>
          </a:p>
          <a:p>
            <a:r>
              <a:rPr lang="ru-RU" sz="2400" b="1" dirty="0"/>
              <a:t> Награждён </a:t>
            </a:r>
            <a:r>
              <a:rPr lang="ru-RU" sz="2400" b="1" dirty="0">
                <a:solidFill>
                  <a:srgbClr val="FF0000"/>
                </a:solidFill>
              </a:rPr>
              <a:t>орденом Ленина</a:t>
            </a:r>
            <a:r>
              <a:rPr lang="ru-RU" sz="2400" b="1" dirty="0"/>
              <a:t>.</a:t>
            </a:r>
          </a:p>
          <a:p>
            <a:r>
              <a:rPr lang="ru-RU" sz="2400" b="1" dirty="0"/>
              <a:t> На родине Героя, в городе Боровичи Новгородской области, его имя носит медицинское </a:t>
            </a:r>
          </a:p>
          <a:p>
            <a:r>
              <a:rPr lang="ru-RU" sz="2400" b="1" dirty="0"/>
              <a:t>училище, где он </a:t>
            </a:r>
            <a:r>
              <a:rPr lang="ru-RU" sz="2400" b="1" dirty="0" smtClean="0"/>
              <a:t>учился. Именем </a:t>
            </a:r>
            <a:r>
              <a:rPr lang="ru-RU" sz="2400" b="1" dirty="0"/>
              <a:t>Анатолия </a:t>
            </a:r>
            <a:r>
              <a:rPr lang="ru-RU" sz="2400" b="1" dirty="0" err="1"/>
              <a:t>Кокорина</a:t>
            </a:r>
            <a:r>
              <a:rPr lang="ru-RU" sz="2400" b="1" dirty="0"/>
              <a:t> названа одна из улиц города. 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3068638"/>
            <a:ext cx="21383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611188" y="620713"/>
            <a:ext cx="7921625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Враги пытались взять </a:t>
            </a:r>
            <a:r>
              <a:rPr lang="ru-RU" sz="2400" b="1" dirty="0"/>
              <a:t>его в плен. Но у отважного санинструктора оставалась граната, которой он подорвал себя и нескольких фашистов.</a:t>
            </a:r>
          </a:p>
          <a:p>
            <a:pPr>
              <a:spcBef>
                <a:spcPct val="50000"/>
              </a:spcBef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348038" y="765175"/>
            <a:ext cx="5256212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Подвиги героев бессмертны. Они живут в памяти новых поколений. </a:t>
            </a:r>
            <a:endParaRPr lang="ru-RU" sz="2000" b="1" dirty="0" smtClean="0"/>
          </a:p>
          <a:p>
            <a:pPr>
              <a:spcBef>
                <a:spcPct val="50000"/>
              </a:spcBef>
            </a:pPr>
            <a:r>
              <a:rPr lang="ru-RU" sz="2000" b="1" dirty="0" smtClean="0"/>
              <a:t>82 новгородца удостоены звания  Героя Советского Союза.</a:t>
            </a:r>
            <a:endParaRPr lang="ru-RU" sz="2000" b="1" dirty="0"/>
          </a:p>
          <a:p>
            <a:pPr>
              <a:spcBef>
                <a:spcPct val="50000"/>
              </a:spcBef>
            </a:pPr>
            <a:r>
              <a:rPr lang="ru-RU" sz="2000" b="1" dirty="0" smtClean="0"/>
              <a:t>Это </a:t>
            </a:r>
            <a:r>
              <a:rPr lang="ru-RU" sz="2000" b="1" dirty="0"/>
              <a:t>высокое звание получили </a:t>
            </a:r>
            <a:endParaRPr lang="ru-RU" sz="2000" b="1" dirty="0" smtClean="0"/>
          </a:p>
          <a:p>
            <a:pPr>
              <a:spcBef>
                <a:spcPct val="50000"/>
              </a:spcBef>
            </a:pPr>
            <a:r>
              <a:rPr lang="ru-RU" sz="2000" b="1" dirty="0" smtClean="0"/>
              <a:t>23 пехотинца, </a:t>
            </a:r>
          </a:p>
          <a:p>
            <a:pPr>
              <a:spcBef>
                <a:spcPct val="50000"/>
              </a:spcBef>
            </a:pPr>
            <a:r>
              <a:rPr lang="ru-RU" sz="2000" b="1" dirty="0" smtClean="0"/>
              <a:t>20 </a:t>
            </a:r>
            <a:r>
              <a:rPr lang="ru-RU" sz="2000" b="1" dirty="0"/>
              <a:t>летчиков, </a:t>
            </a:r>
            <a:endParaRPr lang="ru-RU" sz="2000" b="1" dirty="0" smtClean="0"/>
          </a:p>
          <a:p>
            <a:pPr>
              <a:spcBef>
                <a:spcPct val="50000"/>
              </a:spcBef>
            </a:pPr>
            <a:r>
              <a:rPr lang="ru-RU" sz="2000" b="1" dirty="0" smtClean="0"/>
              <a:t>9 </a:t>
            </a:r>
            <a:r>
              <a:rPr lang="ru-RU" sz="2000" b="1" dirty="0"/>
              <a:t>танкистов, </a:t>
            </a:r>
            <a:endParaRPr lang="ru-RU" sz="2000" b="1" dirty="0" smtClean="0"/>
          </a:p>
          <a:p>
            <a:pPr>
              <a:spcBef>
                <a:spcPct val="50000"/>
              </a:spcBef>
            </a:pPr>
            <a:r>
              <a:rPr lang="ru-RU" sz="2000" b="1" dirty="0" smtClean="0"/>
              <a:t>8 </a:t>
            </a:r>
            <a:r>
              <a:rPr lang="ru-RU" sz="2000" b="1" dirty="0"/>
              <a:t>артиллеристов, </a:t>
            </a:r>
            <a:endParaRPr lang="ru-RU" sz="2000" b="1" dirty="0" smtClean="0"/>
          </a:p>
          <a:p>
            <a:pPr>
              <a:spcBef>
                <a:spcPct val="50000"/>
              </a:spcBef>
            </a:pPr>
            <a:r>
              <a:rPr lang="ru-RU" sz="2000" b="1" dirty="0" smtClean="0"/>
              <a:t>6 </a:t>
            </a:r>
            <a:r>
              <a:rPr lang="ru-RU" sz="2000" b="1" dirty="0"/>
              <a:t>разведчиков различных родов войск, </a:t>
            </a:r>
            <a:endParaRPr lang="ru-RU" sz="2000" b="1" dirty="0" smtClean="0"/>
          </a:p>
          <a:p>
            <a:pPr>
              <a:spcBef>
                <a:spcPct val="50000"/>
              </a:spcBef>
            </a:pPr>
            <a:r>
              <a:rPr lang="ru-RU" sz="2000" b="1" dirty="0" smtClean="0"/>
              <a:t>5 </a:t>
            </a:r>
            <a:r>
              <a:rPr lang="ru-RU" sz="2000" b="1" dirty="0"/>
              <a:t>саперов, </a:t>
            </a:r>
            <a:endParaRPr lang="ru-RU" sz="2000" b="1" dirty="0" smtClean="0"/>
          </a:p>
          <a:p>
            <a:pPr>
              <a:spcBef>
                <a:spcPct val="50000"/>
              </a:spcBef>
            </a:pPr>
            <a:r>
              <a:rPr lang="ru-RU" sz="2000" b="1" dirty="0" smtClean="0"/>
              <a:t> 1кавалерист</a:t>
            </a:r>
            <a:r>
              <a:rPr lang="ru-RU" sz="2000" b="1" dirty="0"/>
              <a:t>, </a:t>
            </a:r>
            <a:endParaRPr lang="ru-RU" sz="2000" b="1" dirty="0" smtClean="0"/>
          </a:p>
          <a:p>
            <a:pPr>
              <a:spcBef>
                <a:spcPct val="50000"/>
              </a:spcBef>
            </a:pPr>
            <a:r>
              <a:rPr lang="ru-RU" sz="2000" b="1" dirty="0" smtClean="0"/>
              <a:t>5 </a:t>
            </a:r>
            <a:r>
              <a:rPr lang="ru-RU" sz="2000" b="1" dirty="0"/>
              <a:t>политработников и 5 партизан.</a:t>
            </a:r>
          </a:p>
          <a:p>
            <a:pPr>
              <a:spcBef>
                <a:spcPct val="50000"/>
              </a:spcBef>
            </a:pPr>
            <a:r>
              <a:rPr lang="ru-RU" sz="2000" dirty="0"/>
              <a:t> 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908050"/>
            <a:ext cx="26955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642918"/>
            <a:ext cx="83582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Пусть же и нынешние новгородцы гордятся тем, что их далёкие прадеды честно выполнили свой долг перед Отечеством, а значит и перед всеми нами.</a:t>
            </a:r>
            <a:endParaRPr lang="ru-RU" sz="2800" b="1" dirty="0"/>
          </a:p>
        </p:txBody>
      </p:sp>
      <p:pic>
        <p:nvPicPr>
          <p:cNvPr id="296962" name="Picture 2" descr="Картинка 2 из 933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95736" y="2924944"/>
            <a:ext cx="4608512" cy="367630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офицер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4499992" y="328498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1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500042"/>
            <a:ext cx="4786346" cy="437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28596" y="4929198"/>
            <a:ext cx="82868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Немеркнущей славой и бессмертными подвигами верных сынов и дочерей озарена Новгородская земля. </a:t>
            </a:r>
            <a:r>
              <a:rPr lang="ru-RU" sz="2400" b="1" dirty="0" smtClean="0"/>
              <a:t>В грозные годы Великой Отечественной войны на ее защиту встали и стар и мал.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«Их имена навечно в памяти народной»</a:t>
            </a:r>
            <a:endParaRPr lang="ru-RU" dirty="0"/>
          </a:p>
        </p:txBody>
      </p:sp>
      <p:pic>
        <p:nvPicPr>
          <p:cNvPr id="3" name="Picture 18" descr="fd242d36b64a58c429054f212e6db4df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71802" y="1357298"/>
            <a:ext cx="2786082" cy="4438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357554" y="6000768"/>
            <a:ext cx="32861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 smtClean="0"/>
              <a:t>ПАНКРАТОВ   А.К.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5" name="Picture 5" descr="красилов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1571612"/>
            <a:ext cx="2232025" cy="3529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785786" y="5286388"/>
            <a:ext cx="2000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Красилов А.С.</a:t>
            </a:r>
            <a:endParaRPr lang="ru-RU" sz="2000" b="1" dirty="0"/>
          </a:p>
        </p:txBody>
      </p:sp>
      <p:pic>
        <p:nvPicPr>
          <p:cNvPr id="7" name="Picture 6" descr="черемнов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57554" y="1571612"/>
            <a:ext cx="2305050" cy="3600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7" descr="герасименко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15074" y="1571612"/>
            <a:ext cx="2232025" cy="3600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3500430" y="5286388"/>
            <a:ext cx="2214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/>
              <a:t>Черемнов Л.А.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6215072" y="5286388"/>
            <a:ext cx="25717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/>
              <a:t>Герасименко И.С.</a:t>
            </a:r>
            <a:endParaRPr lang="ru-RU" sz="2000" b="1" dirty="0"/>
          </a:p>
        </p:txBody>
      </p:sp>
      <p:pic>
        <p:nvPicPr>
          <p:cNvPr id="12" name="Picture 4" descr="Leonid Golikov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1357289" y="1714488"/>
            <a:ext cx="2720146" cy="34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929190" y="1714488"/>
            <a:ext cx="2678537" cy="345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1785918" y="5357826"/>
            <a:ext cx="20717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Леня Голиков</a:t>
            </a:r>
            <a:endParaRPr lang="ru-RU" sz="20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429256" y="5357827"/>
            <a:ext cx="2214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Иван Бурмистров</a:t>
            </a:r>
            <a:endParaRPr lang="ru-RU" dirty="0"/>
          </a:p>
        </p:txBody>
      </p:sp>
      <p:pic>
        <p:nvPicPr>
          <p:cNvPr id="18" name="Picture 2" descr="C:\Users\Сергей\Desktop\Новая папка\Yakov_Fedotovich_Pavlov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143240" y="1357298"/>
            <a:ext cx="2763900" cy="39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Прямоугольник 18"/>
          <p:cNvSpPr/>
          <p:nvPr/>
        </p:nvSpPr>
        <p:spPr>
          <a:xfrm>
            <a:off x="3714744" y="5643578"/>
            <a:ext cx="20717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 smtClean="0"/>
              <a:t>Павлов Я.Ф.</a:t>
            </a:r>
            <a:endParaRPr lang="ru-RU" sz="2000" dirty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42910" y="1785926"/>
            <a:ext cx="3230562" cy="3671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Прямоугольник 21"/>
          <p:cNvSpPr/>
          <p:nvPr/>
        </p:nvSpPr>
        <p:spPr>
          <a:xfrm>
            <a:off x="1285852" y="5643578"/>
            <a:ext cx="2000264" cy="411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Вересов В.И.</a:t>
            </a:r>
            <a:endParaRPr lang="ru-RU" sz="2000" dirty="0"/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11" cstate="email"/>
          <a:srcRect r="4349" b="21245"/>
          <a:stretch>
            <a:fillRect/>
          </a:stretch>
        </p:blipFill>
        <p:spPr bwMode="auto">
          <a:xfrm>
            <a:off x="5357818" y="1857364"/>
            <a:ext cx="3071834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Прямоугольник 23"/>
          <p:cNvSpPr/>
          <p:nvPr/>
        </p:nvSpPr>
        <p:spPr>
          <a:xfrm>
            <a:off x="6072198" y="5643578"/>
            <a:ext cx="2428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Кокорин</a:t>
            </a:r>
            <a:r>
              <a:rPr lang="ru-RU" sz="2000" b="1" dirty="0" smtClean="0"/>
              <a:t> А.А.</a:t>
            </a:r>
            <a:endParaRPr lang="ru-RU" sz="2000" dirty="0"/>
          </a:p>
        </p:txBody>
      </p:sp>
      <p:pic>
        <p:nvPicPr>
          <p:cNvPr id="25" name="Picture 2" descr="Картинка 2 из 9333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928794" y="1643050"/>
            <a:ext cx="5460565" cy="4356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3000"/>
                            </p:stCondLst>
                            <p:childTnLst>
                              <p:par>
                                <p:cTn id="44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6000"/>
                            </p:stCondLst>
                            <p:childTnLst>
                              <p:par>
                                <p:cTn id="55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000"/>
                            </p:stCondLst>
                            <p:childTnLst>
                              <p:par>
                                <p:cTn id="66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70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2000"/>
                            </p:stCondLst>
                            <p:childTnLst>
                              <p:par>
                                <p:cTn id="91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0"/>
                            </p:stCondLst>
                            <p:childTnLst>
                              <p:par>
                                <p:cTn id="102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80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3000"/>
                            </p:stCondLst>
                            <p:childTnLst>
                              <p:par>
                                <p:cTn id="120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600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6000"/>
                            </p:stCondLst>
                            <p:childTnLst>
                              <p:par>
                                <p:cTn id="145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69000"/>
                            </p:stCondLst>
                            <p:childTnLst>
                              <p:par>
                                <p:cTn id="156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2000"/>
                            </p:stCondLst>
                            <p:childTnLst>
                              <p:par>
                                <p:cTn id="1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10" grpId="0"/>
      <p:bldP spid="10" grpId="1"/>
      <p:bldP spid="11" grpId="0"/>
      <p:bldP spid="11" grpId="1"/>
      <p:bldP spid="16" grpId="0"/>
      <p:bldP spid="16" grpId="1"/>
      <p:bldP spid="17" grpId="0"/>
      <p:bldP spid="17" grpId="1"/>
      <p:bldP spid="19" grpId="0"/>
      <p:bldP spid="19" grpId="1"/>
      <p:bldP spid="22" grpId="0"/>
      <p:bldP spid="22" grpId="1"/>
      <p:bldP spid="24" grpId="0"/>
      <p:bldP spid="24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5400692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СТАРАЯ ИСТИНА</a:t>
            </a:r>
            <a:r>
              <a:rPr lang="en-US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r>
              <a:rPr lang="ru-RU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НАРОД, НЕ ПОМНЯЩИЙ СВОЕГО ПРОШЛОГО, НЕ ИМЕЕТ БУДУЩЕГО.</a:t>
            </a:r>
            <a:endParaRPr lang="ru-RU" sz="40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85750" y="5786438"/>
            <a:ext cx="8643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500034" y="500063"/>
            <a:ext cx="828680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800" b="1" dirty="0" smtClean="0">
                <a:cs typeface="Times New Roman" pitchFamily="18" charset="0"/>
              </a:rPr>
              <a:t>Все </a:t>
            </a:r>
            <a:r>
              <a:rPr lang="ru-RU" sz="2800" b="1" dirty="0">
                <a:cs typeface="Times New Roman" pitchFamily="18" charset="0"/>
              </a:rPr>
              <a:t>отдавали свои силы на борьбу с врагом, и те, кто воевал на фронте, и те, кто работал в тылу. </a:t>
            </a:r>
            <a:endParaRPr lang="ru-RU" sz="900" b="1" dirty="0"/>
          </a:p>
          <a:p>
            <a:pPr eaLnBrk="0" hangingPunct="0"/>
            <a:r>
              <a:rPr lang="ru-RU" sz="2800" b="1" dirty="0" smtClean="0">
                <a:cs typeface="Times New Roman" pitchFamily="18" charset="0"/>
              </a:rPr>
              <a:t>Мы </a:t>
            </a:r>
            <a:r>
              <a:rPr lang="ru-RU" sz="2800" b="1" dirty="0">
                <a:cs typeface="Times New Roman" pitchFamily="18" charset="0"/>
              </a:rPr>
              <a:t>обязаны помнить имена героев, которые</a:t>
            </a:r>
          </a:p>
          <a:p>
            <a:pPr eaLnBrk="0" hangingPunct="0"/>
            <a:r>
              <a:rPr lang="ru-RU" sz="2800" b="1" dirty="0">
                <a:cs typeface="Times New Roman" pitchFamily="18" charset="0"/>
              </a:rPr>
              <a:t> отдали жизни в борьбе за освобождение.</a:t>
            </a:r>
            <a:r>
              <a:rPr lang="ru-RU" sz="900" b="1" dirty="0"/>
              <a:t> </a:t>
            </a:r>
            <a:endParaRPr lang="ru-RU" b="1" dirty="0"/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3143248"/>
            <a:ext cx="7168966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5" name="Rectangle 15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135937" cy="1125538"/>
          </a:xfrm>
        </p:spPr>
        <p:txBody>
          <a:bodyPr/>
          <a:lstStyle/>
          <a:p>
            <a:r>
              <a:rPr lang="ru-RU" sz="3600" b="1" dirty="0"/>
              <a:t>ПЕРВЫЙ  ПО СПИСКУ ГЕРОЕВ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2" y="857232"/>
            <a:ext cx="4211637" cy="4597400"/>
          </a:xfrm>
        </p:spPr>
        <p:txBody>
          <a:bodyPr/>
          <a:lstStyle/>
          <a:p>
            <a:r>
              <a:rPr lang="ru-RU" sz="2000" b="1" dirty="0"/>
              <a:t>Высшим проявлением воинского долга и бессмертной славы для советских солдат и офицеров </a:t>
            </a:r>
            <a:r>
              <a:rPr lang="ru-RU" sz="2000" b="1" dirty="0" smtClean="0"/>
              <a:t>стало </a:t>
            </a:r>
            <a:r>
              <a:rPr lang="ru-RU" sz="2000" b="1" dirty="0"/>
              <a:t>самопожертвование ради спасения товарищей и Родины.</a:t>
            </a:r>
          </a:p>
          <a:p>
            <a:r>
              <a:rPr lang="ru-RU" sz="2000" b="1" dirty="0"/>
              <a:t>Имена многих из них известны всей стране.</a:t>
            </a:r>
          </a:p>
          <a:p>
            <a:r>
              <a:rPr lang="ru-RU" sz="2000" b="1" dirty="0"/>
              <a:t>Одним из таких героев стал политрук роты 125-го танкового полка 28-й танковой дивизии</a:t>
            </a:r>
          </a:p>
        </p:txBody>
      </p:sp>
      <p:pic>
        <p:nvPicPr>
          <p:cNvPr id="10258" name="Picture 18" descr="fd242d36b64a58c429054f212e6db4d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428728" y="1156260"/>
            <a:ext cx="2786082" cy="4438007"/>
          </a:xfrm>
          <a:prstGeom prst="rect">
            <a:avLst/>
          </a:prstGeom>
          <a:noFill/>
          <a:ln>
            <a:noFill/>
          </a:ln>
        </p:spPr>
      </p:pic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468313" y="5661025"/>
            <a:ext cx="8496300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800" b="1" dirty="0"/>
              <a:t>АЛЕКСАНДР КОНСТАНТИНОВИЧ ПАНКРАТОВ</a:t>
            </a:r>
            <a:r>
              <a:rPr lang="ru-RU" sz="2800" dirty="0"/>
              <a:t>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400" b="1" dirty="0"/>
              <a:t>(1917-1941 гг.)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323528" y="1214422"/>
            <a:ext cx="4962852" cy="5094898"/>
          </a:xfrm>
        </p:spPr>
        <p:txBody>
          <a:bodyPr/>
          <a:lstStyle/>
          <a:p>
            <a:r>
              <a:rPr lang="ru-RU" sz="2000" b="1" dirty="0" smtClean="0"/>
              <a:t>При </a:t>
            </a:r>
            <a:r>
              <a:rPr lang="ru-RU" sz="2000" b="1" dirty="0"/>
              <a:t>штурме Кириллова монастыря близ Новгорода рота Панкратова была прижата к земле пулеметным огнем. Политрук метнул во врага гранату, и пулемет замолчал, но вскоре вновь открыл бешеный огонь. Тогда Панкратов с возгласом : </a:t>
            </a:r>
            <a:r>
              <a:rPr lang="en-US" sz="2000" b="1" dirty="0"/>
              <a:t>”</a:t>
            </a:r>
            <a:r>
              <a:rPr lang="ru-RU" sz="2000" b="1" dirty="0"/>
              <a:t>Вперед!</a:t>
            </a:r>
            <a:r>
              <a:rPr lang="en-US" sz="2000" b="1" dirty="0"/>
              <a:t>”</a:t>
            </a:r>
            <a:r>
              <a:rPr lang="ru-RU" sz="2000" b="1" dirty="0" smtClean="0"/>
              <a:t>- вторично </a:t>
            </a:r>
            <a:r>
              <a:rPr lang="ru-RU" sz="2000" b="1" dirty="0"/>
              <a:t>бросился на пулемет и </a:t>
            </a:r>
            <a:r>
              <a:rPr lang="ru-RU" sz="2400" b="1" dirty="0"/>
              <a:t>закрыл грудью амбразуру вражеского дзота</a:t>
            </a:r>
            <a:r>
              <a:rPr lang="ru-RU" sz="2000" b="1" dirty="0"/>
              <a:t>.</a:t>
            </a:r>
          </a:p>
          <a:p>
            <a:r>
              <a:rPr lang="ru-RU" sz="2000" b="1" dirty="0"/>
              <a:t>Бойцы ворвались в расположение противника и уничтожили его наблюдательный пункт.  </a:t>
            </a:r>
          </a:p>
        </p:txBody>
      </p:sp>
      <p:pic>
        <p:nvPicPr>
          <p:cNvPr id="13323" name="Picture 11" descr="wallpaper_2009_2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1285860"/>
            <a:ext cx="3346637" cy="4019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11560" y="260648"/>
            <a:ext cx="8061325" cy="1470025"/>
          </a:xfrm>
        </p:spPr>
        <p:txBody>
          <a:bodyPr/>
          <a:lstStyle/>
          <a:p>
            <a:r>
              <a:rPr lang="ru-RU" sz="3200" b="1" dirty="0"/>
              <a:t>Когда совершил свой подвиг Александр Панкратов ?</a:t>
            </a: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484784"/>
            <a:ext cx="8424862" cy="5543550"/>
          </a:xfrm>
        </p:spPr>
        <p:txBody>
          <a:bodyPr/>
          <a:lstStyle/>
          <a:p>
            <a:pPr marL="609600" indent="-609600"/>
            <a:r>
              <a:rPr lang="ru-RU" sz="2000" dirty="0"/>
              <a:t> </a:t>
            </a:r>
            <a:r>
              <a:rPr lang="ru-RU" sz="2400" dirty="0"/>
              <a:t>1. Решив задачу, вы узнаете число.</a:t>
            </a:r>
          </a:p>
          <a:p>
            <a:pPr marL="609600" indent="-609600"/>
            <a:r>
              <a:rPr lang="ru-RU" sz="2800" b="1" dirty="0"/>
              <a:t>После первой атаки вернулось 18 бойцов, что </a:t>
            </a:r>
            <a:r>
              <a:rPr lang="ru-RU" sz="2800" b="1" dirty="0" smtClean="0"/>
              <a:t>составило  0,75  взвода</a:t>
            </a:r>
            <a:r>
              <a:rPr lang="ru-RU" sz="2800" b="1" dirty="0"/>
              <a:t>. Сколько бойцов было во взводе ?</a:t>
            </a:r>
          </a:p>
          <a:p>
            <a:pPr marL="609600" indent="-609600"/>
            <a:r>
              <a:rPr lang="ru-RU" sz="2400" dirty="0"/>
              <a:t>2. Вставив недостающие цифры, вы узнаете месяц.</a:t>
            </a:r>
          </a:p>
          <a:p>
            <a:pPr marL="609600" indent="-609600"/>
            <a:r>
              <a:rPr lang="ru-RU" b="1" dirty="0"/>
              <a:t>_735 </a:t>
            </a:r>
          </a:p>
          <a:p>
            <a:pPr marL="609600" indent="-609600"/>
            <a:r>
              <a:rPr lang="ru-RU" b="1" u="sng" dirty="0"/>
              <a:t>5**</a:t>
            </a:r>
          </a:p>
          <a:p>
            <a:pPr marL="609600" indent="-609600"/>
            <a:r>
              <a:rPr lang="ru-RU" b="1" dirty="0"/>
              <a:t>227</a:t>
            </a:r>
          </a:p>
          <a:p>
            <a:pPr marL="609600" indent="-609600"/>
            <a:r>
              <a:rPr lang="ru-RU" sz="2400" dirty="0"/>
              <a:t>3.Год нетрудно догадаться</a:t>
            </a:r>
            <a:r>
              <a:rPr lang="ru-RU" sz="2400" dirty="0" smtClean="0"/>
              <a:t>.       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332802" name="Формула" r:id="rId4" imgW="91440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1666</TotalTime>
  <Words>1985</Words>
  <Application>Microsoft Office PowerPoint</Application>
  <PresentationFormat>Экран (4:3)</PresentationFormat>
  <Paragraphs>366</Paragraphs>
  <Slides>51</Slides>
  <Notes>9</Notes>
  <HiddenSlides>0</HiddenSlides>
  <MMClips>2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7" baseType="lpstr">
      <vt:lpstr>3_Трек</vt:lpstr>
      <vt:lpstr>Трек</vt:lpstr>
      <vt:lpstr>6_Трек</vt:lpstr>
      <vt:lpstr>Оформление по умолчанию</vt:lpstr>
      <vt:lpstr>1_Оформление по умолчанию</vt:lpstr>
      <vt:lpstr>Формула</vt:lpstr>
      <vt:lpstr>Слайд 1</vt:lpstr>
      <vt:lpstr>Слайд 2</vt:lpstr>
      <vt:lpstr>Слайд 3</vt:lpstr>
      <vt:lpstr>22 июня 1941 года начался самый драматичный период в истории России- Великая Отечественная война.</vt:lpstr>
      <vt:lpstr>Слайд 5</vt:lpstr>
      <vt:lpstr>Слайд 6</vt:lpstr>
      <vt:lpstr>ПЕРВЫЙ  ПО СПИСКУ ГЕРОЕВ</vt:lpstr>
      <vt:lpstr>Слайд 8</vt:lpstr>
      <vt:lpstr>Когда совершил свой подвиг Александр Панкратов ?</vt:lpstr>
      <vt:lpstr>Когда совершил свой подвиг Александр Панкратов ?</vt:lpstr>
      <vt:lpstr>Слайд 11</vt:lpstr>
      <vt:lpstr>Установив равенства между числами вы узнаете фамилию первого героя.</vt:lpstr>
      <vt:lpstr>Установив равенства между числами вы узнаете фамилию первого героя.</vt:lpstr>
      <vt:lpstr>Установив соответствие между взаимно обратными числами вы узнаете фамилию второго героя.</vt:lpstr>
      <vt:lpstr>Установив соответствие между взаимно обратными числами вы узнаете фамилию героя.</vt:lpstr>
      <vt:lpstr>       Решите задачу и вы узнаете фамилию третьего героя.</vt:lpstr>
      <vt:lpstr>       Решите задачу и вы узнаете фамилию третьего героя.</vt:lpstr>
      <vt:lpstr>НА АМБРАЗУРУ !</vt:lpstr>
      <vt:lpstr>      Шагнувшие в бессмертие.</vt:lpstr>
      <vt:lpstr>Определить дату вы сумеете, решив следующую задачу:</vt:lpstr>
      <vt:lpstr>Определить дату вы сумеете, решив следующую задачу:</vt:lpstr>
      <vt:lpstr>Слайд 22</vt:lpstr>
      <vt:lpstr>Имя этого юного бойца знает каждый новгородец. Решив задачи и вычеркнув из таблицы лишние числа, вы узнаете о ком идет речь.</vt:lpstr>
      <vt:lpstr>Имя этого юного бойца знает каждый новгородец. Решив задачи и вычеркнув из таблицы лишние числа, вы узнаете о ком идет речь.</vt:lpstr>
      <vt:lpstr>Юный партизан</vt:lpstr>
      <vt:lpstr>Слайд 26</vt:lpstr>
      <vt:lpstr>             Яков Федотович Павлов (1917 – 1981)</vt:lpstr>
      <vt:lpstr>Дом Павлова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«Их имена навечно в памяти народной»</vt:lpstr>
      <vt:lpstr>ЕСТЬ СТАРАЯ ИСТИНА: НАРОД, НЕ ПОМНЯЩИЙ СВОЕГО ПРОШЛОГО, НЕ ИМЕЕТ БУДУЩЕГО.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Александер</dc:creator>
  <cp:lastModifiedBy>re</cp:lastModifiedBy>
  <cp:revision>179</cp:revision>
  <dcterms:created xsi:type="dcterms:W3CDTF">2011-09-30T17:27:29Z</dcterms:created>
  <dcterms:modified xsi:type="dcterms:W3CDTF">2014-07-11T13:27:09Z</dcterms:modified>
</cp:coreProperties>
</file>