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56" r:id="rId4"/>
    <p:sldId id="264" r:id="rId5"/>
    <p:sldId id="263" r:id="rId6"/>
    <p:sldId id="270" r:id="rId7"/>
    <p:sldId id="269" r:id="rId8"/>
    <p:sldId id="271" r:id="rId9"/>
    <p:sldId id="267" r:id="rId10"/>
    <p:sldId id="261" r:id="rId11"/>
    <p:sldId id="273" r:id="rId12"/>
    <p:sldId id="288" r:id="rId13"/>
    <p:sldId id="272" r:id="rId14"/>
    <p:sldId id="287" r:id="rId15"/>
    <p:sldId id="290" r:id="rId16"/>
    <p:sldId id="275" r:id="rId17"/>
    <p:sldId id="260" r:id="rId18"/>
    <p:sldId id="285" r:id="rId19"/>
    <p:sldId id="274" r:id="rId20"/>
    <p:sldId id="258" r:id="rId21"/>
    <p:sldId id="277" r:id="rId22"/>
    <p:sldId id="278" r:id="rId23"/>
    <p:sldId id="280" r:id="rId24"/>
    <p:sldId id="281" r:id="rId25"/>
    <p:sldId id="286" r:id="rId26"/>
    <p:sldId id="284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7419-D1EF-41ED-9EA1-31154D3706A4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6884-579B-4338-914C-BA66A2C84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7419-D1EF-41ED-9EA1-31154D3706A4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6884-579B-4338-914C-BA66A2C84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7419-D1EF-41ED-9EA1-31154D3706A4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6884-579B-4338-914C-BA66A2C84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7419-D1EF-41ED-9EA1-31154D3706A4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6884-579B-4338-914C-BA66A2C84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7419-D1EF-41ED-9EA1-31154D3706A4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6884-579B-4338-914C-BA66A2C84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7419-D1EF-41ED-9EA1-31154D3706A4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6884-579B-4338-914C-BA66A2C84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7419-D1EF-41ED-9EA1-31154D3706A4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6884-579B-4338-914C-BA66A2C84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7419-D1EF-41ED-9EA1-31154D3706A4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6884-579B-4338-914C-BA66A2C84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7419-D1EF-41ED-9EA1-31154D3706A4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6884-579B-4338-914C-BA66A2C84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7419-D1EF-41ED-9EA1-31154D3706A4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6884-579B-4338-914C-BA66A2C84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7419-D1EF-41ED-9EA1-31154D3706A4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6884-579B-4338-914C-BA66A2C84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67419-D1EF-41ED-9EA1-31154D3706A4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86884-579B-4338-914C-BA66A2C84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Klassicheskaya-kitayskaya-muzyka.mp3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&#1056;&#1072;&#1073;&#1086;&#1090;&#1072;%20&#1056;&#1077;&#1074;&#1072;&#1079;&#1086;&#1074;&#1086;&#1081;\&#1092;&#1077;&#1089;&#1090;&#1080;&#1074;&#1072;&#1083;&#1100;\2540\647794\&#1090;&#1072;&#1081;&#1085;&#1072;%2020-&#1090;&#1080;%20&#1074;&#1077;&#1082;&#1086;&#1074;%20&#1064;&#1077;&#1074;&#1095;&#1077;&#1085;&#1082;&#1086;-&#1057;&#1080;&#1076;&#1086;&#1088;&#1095;&#1077;&#1085;&#1082;&#1086;\&#1087;&#1088;&#1080;&#1083;&#1086;&#1078;&#1077;&#1085;&#1080;&#1077;1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gif"/><Relationship Id="rId3" Type="http://schemas.openxmlformats.org/officeDocument/2006/relationships/image" Target="../media/image67.jpeg"/><Relationship Id="rId7" Type="http://schemas.openxmlformats.org/officeDocument/2006/relationships/hyperlink" Target="Klassicheskaya-kitayskaya-muzyka.mp3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jpeg"/><Relationship Id="rId4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1.png"/><Relationship Id="rId4" Type="http://schemas.openxmlformats.org/officeDocument/2006/relationships/image" Target="../media/image10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4.png"/><Relationship Id="rId4" Type="http://schemas.openxmlformats.org/officeDocument/2006/relationships/image" Target="../media/image10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jpeg"/><Relationship Id="rId11" Type="http://schemas.openxmlformats.org/officeDocument/2006/relationships/image" Target="../media/image113.jpeg"/><Relationship Id="rId5" Type="http://schemas.openxmlformats.org/officeDocument/2006/relationships/image" Target="../media/image107.jpeg"/><Relationship Id="rId10" Type="http://schemas.openxmlformats.org/officeDocument/2006/relationships/image" Target="../media/image112.jpeg"/><Relationship Id="rId4" Type="http://schemas.openxmlformats.org/officeDocument/2006/relationships/image" Target="../media/image106.jpeg"/><Relationship Id="rId9" Type="http://schemas.openxmlformats.org/officeDocument/2006/relationships/image" Target="../media/image1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asmama.lt/uploads/editor/image/2011/12/13/Wedding_dress_03_.jpg" TargetMode="External"/><Relationship Id="rId13" Type="http://schemas.openxmlformats.org/officeDocument/2006/relationships/hyperlink" Target="http://voda-veter.ru/files/tovars/229.jpg" TargetMode="External"/><Relationship Id="rId18" Type="http://schemas.openxmlformats.org/officeDocument/2006/relationships/hyperlink" Target="http://www.property-report.com/wp-content/uploads/2010/11/China-flag.png" TargetMode="External"/><Relationship Id="rId3" Type="http://schemas.openxmlformats.org/officeDocument/2006/relationships/hyperlink" Target="http://otzovik.com/review_381125.html" TargetMode="External"/><Relationship Id="rId7" Type="http://schemas.openxmlformats.org/officeDocument/2006/relationships/hyperlink" Target="http://www.superbazar.uz/wp-content/uploads/2010/12/847848.jpg" TargetMode="External"/><Relationship Id="rId12" Type="http://schemas.openxmlformats.org/officeDocument/2006/relationships/hyperlink" Target="http://cs2.livemaster.ru/foto/large/d332208512-sumki-aksessuary-sumochka-s-rozami.jpg" TargetMode="External"/><Relationship Id="rId17" Type="http://schemas.openxmlformats.org/officeDocument/2006/relationships/hyperlink" Target="http://webmandry.com/images/stories/2013/09/988/052.jpg" TargetMode="External"/><Relationship Id="rId2" Type="http://schemas.openxmlformats.org/officeDocument/2006/relationships/image" Target="../media/image14.jpeg"/><Relationship Id="rId16" Type="http://schemas.openxmlformats.org/officeDocument/2006/relationships/hyperlink" Target="http://www.unibo.ru/m329357/dekorativnaya-shtukaturka-iz-shelka-zhidkie-oboi-silk-plaster.htm" TargetMode="External"/><Relationship Id="rId20" Type="http://schemas.openxmlformats.org/officeDocument/2006/relationships/hyperlink" Target="http://files.shroomery.org/files/04-26/823437162-Morus_rubra_fruits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ozitiff.info/uploads/posts/2013-09/day_13/1379021565412900.jpeg" TargetMode="External"/><Relationship Id="rId11" Type="http://schemas.openxmlformats.org/officeDocument/2006/relationships/hyperlink" Target="http://artart.mypage.ru/vs_samoe_neobichnoe.html" TargetMode="External"/><Relationship Id="rId5" Type="http://schemas.openxmlformats.org/officeDocument/2006/relationships/hyperlink" Target="http://www.pressfoto.ru/image-1425432" TargetMode="External"/><Relationship Id="rId15" Type="http://schemas.openxmlformats.org/officeDocument/2006/relationships/hyperlink" Target="http://static.ozone.ru/multimedia/audio_cd_covers/1007079228.jpg" TargetMode="External"/><Relationship Id="rId10" Type="http://schemas.openxmlformats.org/officeDocument/2006/relationships/hyperlink" Target="http://laurenmglass.files.wordpress.com/2011/11/bombyx_mori_001.jpg" TargetMode="External"/><Relationship Id="rId19" Type="http://schemas.openxmlformats.org/officeDocument/2006/relationships/hyperlink" Target="http://www.zooclub.ru/attach/4667.jpg" TargetMode="External"/><Relationship Id="rId4" Type="http://schemas.openxmlformats.org/officeDocument/2006/relationships/hyperlink" Target="http://ru.wikipedia.org/wiki/%CA%E8%F2%E0%E9%F1%EA%E0%FF_%CD%E0%F0%EE%E4%ED%E0%FF_%D0%E5%F1%EF%F3%E1%EB%E8%EA%E0" TargetMode="External"/><Relationship Id="rId9" Type="http://schemas.openxmlformats.org/officeDocument/2006/relationships/hyperlink" Target="http://lulanova.ru/pryazha/tutovii_shelkopryad.jpg" TargetMode="External"/><Relationship Id="rId14" Type="http://schemas.openxmlformats.org/officeDocument/2006/relationships/hyperlink" Target="http://www.binbon.ru/good18420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za.ru/pics/2013/08/07/2255.jpg" TargetMode="External"/><Relationship Id="rId13" Type="http://schemas.openxmlformats.org/officeDocument/2006/relationships/hyperlink" Target="http://iichan.hk/m/arch/src/1289063007476.jpg" TargetMode="External"/><Relationship Id="rId18" Type="http://schemas.openxmlformats.org/officeDocument/2006/relationships/hyperlink" Target="http://www.3deko.info/uploads/posts/2010-09/1283967122_im-l-06.jpg" TargetMode="External"/><Relationship Id="rId3" Type="http://schemas.openxmlformats.org/officeDocument/2006/relationships/hyperlink" Target="http://i033.radikal.ru/0907/d7/f48a090bf581.jpg" TargetMode="External"/><Relationship Id="rId21" Type="http://schemas.openxmlformats.org/officeDocument/2006/relationships/hyperlink" Target="http://ru.wikipedia.org/wiki/%C2%E5%EB%E8%EA%E8%E9_%F8%B8%EB%EA%EE%E2%FB%E9_%EF%F3%F2%FC" TargetMode="External"/><Relationship Id="rId7" Type="http://schemas.openxmlformats.org/officeDocument/2006/relationships/hyperlink" Target="http://info.simf.com.ua/catalog/images/dir1/12-2012/0.57238200%201355175571_3895silk.jpg" TargetMode="External"/><Relationship Id="rId12" Type="http://schemas.openxmlformats.org/officeDocument/2006/relationships/hyperlink" Target="http://img1.liveinternet.ru/images/foto/b/3/apps/0/116/116705_568651997b0580fe46.jpg" TargetMode="External"/><Relationship Id="rId17" Type="http://schemas.openxmlformats.org/officeDocument/2006/relationships/hyperlink" Target="http://www.kornat.ru/files/st5.jpg" TargetMode="External"/><Relationship Id="rId2" Type="http://schemas.openxmlformats.org/officeDocument/2006/relationships/image" Target="../media/image14.jpeg"/><Relationship Id="rId16" Type="http://schemas.openxmlformats.org/officeDocument/2006/relationships/hyperlink" Target="http://www.cooper.uz/ru/market/?PAGEN_1=1148" TargetMode="External"/><Relationship Id="rId20" Type="http://schemas.openxmlformats.org/officeDocument/2006/relationships/hyperlink" Target="http://www.podkat.ru/uploads/posts/2010-07/1280568980_1-7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yutnymix.umi.ru/images/cms/data/3995_26_09_20092015_27_41_1_big.jpeg" TargetMode="External"/><Relationship Id="rId11" Type="http://schemas.openxmlformats.org/officeDocument/2006/relationships/hyperlink" Target="http://royalfabrics.ru/blog/wp-content/uploads/2011/11/&#1096;&#1077;&#1083;&#1082;2.jpg" TargetMode="External"/><Relationship Id="rId5" Type="http://schemas.openxmlformats.org/officeDocument/2006/relationships/hyperlink" Target="http://www.holidaym.ru/china/img/shoppind_shanghai2.jpg" TargetMode="External"/><Relationship Id="rId15" Type="http://schemas.openxmlformats.org/officeDocument/2006/relationships/hyperlink" Target="http://images.yandex.ru/yandsearch" TargetMode="External"/><Relationship Id="rId10" Type="http://schemas.openxmlformats.org/officeDocument/2006/relationships/hyperlink" Target="http://igolochka.org/uploads/posts/2012-09/1347912354_silk6.jpg" TargetMode="External"/><Relationship Id="rId19" Type="http://schemas.openxmlformats.org/officeDocument/2006/relationships/hyperlink" Target="http://www.gurmaniya.uz/userfiles/34/images/dragon_duck.jpg" TargetMode="External"/><Relationship Id="rId4" Type="http://schemas.openxmlformats.org/officeDocument/2006/relationships/hyperlink" Target="http://img.izismile.com/img/img6/20130130/1000/chinese_girl_joins_the_living_doll_craze_07.jpg" TargetMode="External"/><Relationship Id="rId9" Type="http://schemas.openxmlformats.org/officeDocument/2006/relationships/hyperlink" Target="http://st.gdefon.com/wallpapers_original/wallpapers/337520_tekstura_belyj-shelk_dymka_5910x3989_(www.GdeFon.ru).jpg" TargetMode="External"/><Relationship Id="rId14" Type="http://schemas.openxmlformats.org/officeDocument/2006/relationships/hyperlink" Target="http://900igr.net/datai/literatura/Pesy-Ostrovskogo/0001-001-Rol-muzyki-v-pesakh-A.N.Ostrovskogo.jpg-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иль девушка тень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золото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0586331">
            <a:off x="1452967" y="2596169"/>
            <a:ext cx="2357454" cy="1500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 descr="ткань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0573786">
            <a:off x="1811036" y="4793594"/>
            <a:ext cx="2214546" cy="14754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 descr="шёлк 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714612" y="3429000"/>
            <a:ext cx="2322405" cy="1548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 descr="шелк2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00034" y="3571876"/>
            <a:ext cx="2524125" cy="18678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WordArt 2" descr="Белый мрамор"/>
          <p:cNvSpPr>
            <a:spLocks noChangeArrowheads="1" noChangeShapeType="1" noTextEdit="1"/>
          </p:cNvSpPr>
          <p:nvPr/>
        </p:nvSpPr>
        <p:spPr bwMode="auto">
          <a:xfrm>
            <a:off x="500034" y="428604"/>
            <a:ext cx="4857784" cy="16478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9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Arial Black"/>
              </a:rPr>
              <a:t>ТАЙНА </a:t>
            </a:r>
          </a:p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Arial Black"/>
              </a:rPr>
              <a:t>20-ти ВЕКОВ</a:t>
            </a:r>
            <a:endParaRPr lang="ru-RU" sz="3600" kern="10" spc="0" dirty="0">
              <a:ln w="9525">
                <a:round/>
                <a:headEnd/>
                <a:tailEnd/>
              </a:ln>
              <a:solidFill>
                <a:srgbClr val="C00000"/>
              </a:solidFill>
              <a:effectLst/>
              <a:latin typeface="Arial Black"/>
            </a:endParaRPr>
          </a:p>
        </p:txBody>
      </p:sp>
      <p:sp>
        <p:nvSpPr>
          <p:cNvPr id="12" name="TextBox 11">
            <a:hlinkClick r:id="rId8" action="ppaction://hlinkfile"/>
          </p:cNvPr>
          <p:cNvSpPr txBox="1"/>
          <p:nvPr/>
        </p:nvSpPr>
        <p:spPr>
          <a:xfrm>
            <a:off x="4857752" y="5500702"/>
            <a:ext cx="4143372" cy="1200329"/>
          </a:xfrm>
          <a:prstGeom prst="rect">
            <a:avLst/>
          </a:prstGeom>
          <a:solidFill>
            <a:srgbClr val="A50021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Интегрированный урок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технологии и географии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Шевченко Г.Н.- учитель технологии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Сидорченко Е.П. – учитель географии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pic>
        <p:nvPicPr>
          <p:cNvPr id="13" name="приложение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603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9737948_psd_romantic-background-col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214346" y="0"/>
            <a:ext cx="9358346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44" y="5715016"/>
            <a:ext cx="78585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НАТУРАЛЬНЫЕ ШЁЛКОВЫЕ ВОЛОКНА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488" y="2143116"/>
            <a:ext cx="2994804" cy="1800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899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71802" y="142852"/>
            <a:ext cx="1928826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901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71538" y="500042"/>
            <a:ext cx="1914524" cy="19145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901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143636" y="3643314"/>
            <a:ext cx="1914524" cy="19145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9032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429388" y="1714488"/>
            <a:ext cx="1914524" cy="19145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8966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214942" y="285728"/>
            <a:ext cx="1985962" cy="1985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4521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0" y="2000240"/>
            <a:ext cx="1785918" cy="1857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8906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571868" y="4000504"/>
            <a:ext cx="1785950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4499.jpg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>
          <a:xfrm>
            <a:off x="857224" y="3786190"/>
            <a:ext cx="2037293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47"/>
          </a:xfrm>
          <a:prstGeom prst="rect">
            <a:avLst/>
          </a:prstGeom>
        </p:spPr>
      </p:pic>
      <p:pic>
        <p:nvPicPr>
          <p:cNvPr id="6" name="Рисунок 5" descr="ad76e93f29b4cb9942245f695aa38e455ee6226703085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142852"/>
            <a:ext cx="3123663" cy="2147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5bd21bcb345c6ddc5fe2dc5ce61d777e5ee6226703059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15074" y="3143248"/>
            <a:ext cx="2773334" cy="3552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786182" y="5429264"/>
            <a:ext cx="2571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Туфли бальные из атласа, 1836 год. Франция.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00430" y="142852"/>
            <a:ext cx="27146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Туфли из ткани с Украшениями из шифона и шёлка, 1890 год. 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Нью-Йорк.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428868"/>
            <a:ext cx="292892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Туфли из вышитого атласа, 1896 год.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Нью-Йорк.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43636" y="142852"/>
            <a:ext cx="2714644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929454" y="2714620"/>
            <a:ext cx="12500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корсет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44" y="4429132"/>
            <a:ext cx="3222544" cy="228599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4" name="Рисунок 13" descr="900025d07801ceccf39ece8fc29151715ee62267029698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286116" y="2071678"/>
            <a:ext cx="2643206" cy="3177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обои4.jpg"/>
          <p:cNvPicPr>
            <a:picLocks noChangeAspect="1"/>
          </p:cNvPicPr>
          <p:nvPr/>
        </p:nvPicPr>
        <p:blipFill>
          <a:blip r:embed="rId2" cstate="email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96" y="5214950"/>
            <a:ext cx="842965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Отступление в историю. Свадебное платье из кремового шёлкового атласа, украшенное бисером. Конец 1870-х - начало 1880-х годов.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357166"/>
            <a:ext cx="685804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ои2.jpg"/>
          <p:cNvPicPr>
            <a:picLocks noChangeAspect="1"/>
          </p:cNvPicPr>
          <p:nvPr/>
        </p:nvPicPr>
        <p:blipFill>
          <a:blip r:embed="rId2" cstate="email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071538" y="5500702"/>
            <a:ext cx="599395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ФИЗМИНУТКА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цапля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643174" y="1428736"/>
            <a:ext cx="1973945" cy="250033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Рисунок 6" descr="pohud_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286644" y="2928934"/>
            <a:ext cx="1302316" cy="228601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Рисунок 7" descr="shutterstock_29459404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28596" y="285727"/>
            <a:ext cx="1785950" cy="305773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0" name="Рисунок 9" descr="yoga31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72066" y="2285992"/>
            <a:ext cx="1763242" cy="232920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1" name="Рисунок 10" descr="кит дракон.gif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786710" y="5500702"/>
            <a:ext cx="1222982" cy="135729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71538" y="350043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57553" y="414338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5007" y="107154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15271" y="185736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7224" y="4286256"/>
            <a:ext cx="23695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«ЦАПЛЯ»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29256" y="357166"/>
            <a:ext cx="29722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«ЛЯГУШКА»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обои4.jpg"/>
          <p:cNvPicPr>
            <a:picLocks noChangeAspect="1"/>
          </p:cNvPicPr>
          <p:nvPr/>
        </p:nvPicPr>
        <p:blipFill>
          <a:blip r:embed="rId2" cstate="email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642918"/>
            <a:ext cx="450059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14546" y="642918"/>
            <a:ext cx="4518454" cy="602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00034" y="4500570"/>
            <a:ext cx="12755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браслет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49002" y="0"/>
            <a:ext cx="43933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ИЗДЕЛИЯ ИЗ ШЁЛКА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642918"/>
            <a:ext cx="1794457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7105993" y="4071942"/>
            <a:ext cx="13076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картина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6286520"/>
            <a:ext cx="8386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веер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2786058"/>
            <a:ext cx="17443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украшения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2071678"/>
            <a:ext cx="22426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сумочка-клатч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86578" y="5857892"/>
            <a:ext cx="21689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декоративная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штукатурка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29454" y="642918"/>
            <a:ext cx="2071670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00892" y="4643446"/>
            <a:ext cx="1832391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929454" y="2571744"/>
            <a:ext cx="1947767" cy="1604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5400000">
            <a:off x="818861" y="2038602"/>
            <a:ext cx="648229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42844" y="5000636"/>
            <a:ext cx="2000264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00034" y="3214686"/>
            <a:ext cx="1333486" cy="1333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обои.jpg"/>
          <p:cNvPicPr>
            <a:picLocks noChangeAspect="1"/>
          </p:cNvPicPr>
          <p:nvPr/>
        </p:nvPicPr>
        <p:blipFill>
          <a:blip r:embed="rId2" cstate="email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714356"/>
            <a:ext cx="2873018" cy="5072074"/>
          </a:xfrm>
          <a:prstGeom prst="rect">
            <a:avLst/>
          </a:prstGeom>
          <a:noFill/>
          <a:ln w="38100">
            <a:solidFill>
              <a:srgbClr val="FF9999"/>
            </a:solidFill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571480"/>
            <a:ext cx="3492445" cy="5286388"/>
          </a:xfrm>
          <a:prstGeom prst="rect">
            <a:avLst/>
          </a:prstGeom>
          <a:noFill/>
          <a:ln w="38100">
            <a:solidFill>
              <a:srgbClr val="FF9999"/>
            </a:solidFill>
            <a:miter lim="800000"/>
            <a:headEnd/>
            <a:tailEnd/>
          </a:ln>
          <a:effectLst/>
        </p:spPr>
      </p:pic>
      <p:pic>
        <p:nvPicPr>
          <p:cNvPr id="9" name="Содержимое 4" descr="70a0a00972e2afe74574e9d9b94512a4f4319d2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071934" y="1071546"/>
            <a:ext cx="4929222" cy="4929222"/>
          </a:xfrm>
          <a:prstGeom prst="rect">
            <a:avLst/>
          </a:prstGeom>
          <a:ln w="38100">
            <a:solidFill>
              <a:srgbClr val="FF9999"/>
            </a:solidFill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0632" y="214290"/>
            <a:ext cx="4239930" cy="6534851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43438" y="214290"/>
            <a:ext cx="4338361" cy="6500858"/>
          </a:xfrm>
          <a:prstGeom prst="rect">
            <a:avLst/>
          </a:prstGeom>
          <a:noFill/>
          <a:ln w="57150">
            <a:solidFill>
              <a:srgbClr val="FF999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обои5.jpg"/>
          <p:cNvPicPr>
            <a:picLocks noChangeAspect="1"/>
          </p:cNvPicPr>
          <p:nvPr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7072337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 rot="2011188">
            <a:off x="2603513" y="768555"/>
            <a:ext cx="500066" cy="106657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9688749">
            <a:off x="5709699" y="839049"/>
            <a:ext cx="500066" cy="97430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488" y="285728"/>
            <a:ext cx="3143272" cy="92869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2844" y="1714488"/>
            <a:ext cx="321471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29256" y="1714488"/>
            <a:ext cx="357190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1571612"/>
            <a:ext cx="31436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натуральный</a:t>
            </a:r>
            <a:endParaRPr lang="ru-RU" sz="40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29256" y="1571612"/>
            <a:ext cx="35286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искусственный</a:t>
            </a:r>
            <a:endParaRPr lang="ru-RU" sz="40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28992" y="285728"/>
            <a:ext cx="1961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ШЁЛК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142844" y="2357430"/>
            <a:ext cx="3357586" cy="264320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214282" y="2428868"/>
            <a:ext cx="321471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57200" marR="0" lvl="0" indent="-45720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200" b="1" i="0" u="none" strike="noStrike" normalizeH="0" baseline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пламя жёлтое, быстро бегущее </a:t>
            </a:r>
          </a:p>
          <a:p>
            <a:pPr marL="457200" marR="0" lvl="0" indent="-45720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200" b="1" i="0" u="none" strike="noStrike" normalizeH="0" baseline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после сгорания – пепел серого цвета </a:t>
            </a:r>
          </a:p>
          <a:p>
            <a:pPr marL="457200" marR="0" lvl="0" indent="-45720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200" b="1" i="0" u="none" strike="noStrike" normalizeH="0" baseline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запах  жжёной бумаги</a:t>
            </a:r>
            <a:endParaRPr kumimoji="0" lang="ru-RU" sz="2200" b="1" i="0" u="none" strike="noStrike" normalizeH="0" baseline="0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5572132" y="2357430"/>
            <a:ext cx="3357586" cy="264320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643570" y="2571744"/>
            <a:ext cx="318263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2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пламя яркое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2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после сгорания – стекловидный сгусток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2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запах пластмассы</a:t>
            </a:r>
            <a:endParaRPr lang="ru-RU" sz="22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Рисунок 27" descr="проверка шёлка.jpe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214678" y="4437419"/>
            <a:ext cx="2352363" cy="2420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helk_yapfiles.ru.jpg"/>
          <p:cNvPicPr>
            <a:picLocks noChangeAspect="1"/>
          </p:cNvPicPr>
          <p:nvPr/>
        </p:nvPicPr>
        <p:blipFill>
          <a:blip r:embed="rId2" cstate="email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158" y="1428736"/>
            <a:ext cx="435771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b="1" cap="none" spc="50" dirty="0" smtClean="0">
                <a:ln w="11430"/>
                <a:solidFill>
                  <a:srgbClr val="C00000"/>
                </a:solidFill>
              </a:rPr>
              <a:t>Не притягивает пыль</a:t>
            </a:r>
          </a:p>
          <a:p>
            <a:pPr>
              <a:buFont typeface="Arial" pitchFamily="34" charset="0"/>
              <a:buChar char="•"/>
            </a:pPr>
            <a:r>
              <a:rPr lang="ru-RU" sz="2400" b="1" cap="none" spc="50" dirty="0" smtClean="0">
                <a:ln w="11430"/>
                <a:solidFill>
                  <a:srgbClr val="C00000"/>
                </a:solidFill>
              </a:rPr>
              <a:t> Гигиеничен </a:t>
            </a:r>
          </a:p>
          <a:p>
            <a:r>
              <a:rPr lang="ru-RU" sz="2400" b="1" cap="none" spc="50" dirty="0" smtClean="0">
                <a:ln w="11430"/>
                <a:solidFill>
                  <a:srgbClr val="C00000"/>
                </a:solidFill>
              </a:rPr>
              <a:t>(в шелке не заводятся болезнетворные бактерии)</a:t>
            </a:r>
          </a:p>
          <a:p>
            <a:pPr>
              <a:buFont typeface="Arial" pitchFamily="34" charset="0"/>
              <a:buChar char="•"/>
            </a:pPr>
            <a:r>
              <a:rPr lang="ru-RU" sz="2400" b="1" cap="none" spc="50" dirty="0" smtClean="0">
                <a:ln w="11430"/>
                <a:solidFill>
                  <a:srgbClr val="C00000"/>
                </a:solidFill>
              </a:rPr>
              <a:t> </a:t>
            </a:r>
            <a:r>
              <a:rPr lang="ru-RU" sz="2400" b="1" cap="none" spc="50" dirty="0" err="1" smtClean="0">
                <a:ln w="11430"/>
                <a:solidFill>
                  <a:srgbClr val="C00000"/>
                </a:solidFill>
              </a:rPr>
              <a:t>Гипоаллергенен</a:t>
            </a:r>
            <a:r>
              <a:rPr lang="ru-RU" sz="2400" b="1" cap="none" spc="50" dirty="0" smtClean="0">
                <a:ln w="11430"/>
                <a:solidFill>
                  <a:srgbClr val="C00000"/>
                </a:solidFill>
              </a:rPr>
              <a:t> (рекомендован людям, страдающим аллергией)</a:t>
            </a:r>
          </a:p>
          <a:p>
            <a:pPr>
              <a:buFont typeface="Arial" pitchFamily="34" charset="0"/>
              <a:buChar char="•"/>
            </a:pPr>
            <a:r>
              <a:rPr lang="ru-RU" sz="2400" b="1" cap="none" spc="50" dirty="0" smtClean="0">
                <a:ln w="11430"/>
                <a:solidFill>
                  <a:srgbClr val="C00000"/>
                </a:solidFill>
              </a:rPr>
              <a:t> Не теряет блеск со временем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cap="none" spc="50" dirty="0" smtClean="0">
                <a:ln w="11430"/>
                <a:solidFill>
                  <a:srgbClr val="C00000"/>
                </a:solidFill>
              </a:rPr>
              <a:t>Прочен при растяжении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cap="none" spc="50" dirty="0" smtClean="0">
                <a:ln w="11430"/>
                <a:solidFill>
                  <a:srgbClr val="C00000"/>
                </a:solidFill>
              </a:rPr>
              <a:t>Не горит и не плавится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cap="none" spc="50" dirty="0" smtClean="0">
                <a:ln w="11430"/>
                <a:solidFill>
                  <a:srgbClr val="C00000"/>
                </a:solidFill>
              </a:rPr>
              <a:t>Превосходно драпируется</a:t>
            </a:r>
            <a:endParaRPr lang="ru-RU" sz="2400" b="1" cap="none" spc="50" dirty="0">
              <a:ln w="11430"/>
              <a:solidFill>
                <a:srgbClr val="C00000"/>
              </a:solidFill>
            </a:endParaRPr>
          </a:p>
        </p:txBody>
      </p:sp>
      <p:pic>
        <p:nvPicPr>
          <p:cNvPr id="5" name="Рисунок 4" descr="2869417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1214422"/>
            <a:ext cx="4095752" cy="51196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0034" y="285728"/>
            <a:ext cx="82146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СВОЙСТВА НАТУРАЛЬНОГО ШЁЛКА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ткань4.jpg"/>
          <p:cNvPicPr>
            <a:picLocks noChangeAspect="1"/>
          </p:cNvPicPr>
          <p:nvPr/>
        </p:nvPicPr>
        <p:blipFill>
          <a:blip r:embed="rId2" cstate="email">
            <a:lum bright="10000"/>
          </a:blip>
          <a:stretch>
            <a:fillRect/>
          </a:stretch>
        </p:blipFill>
        <p:spPr>
          <a:xfrm>
            <a:off x="-32153" y="0"/>
            <a:ext cx="9208308" cy="6858000"/>
          </a:xfrm>
          <a:prstGeom prst="rect">
            <a:avLst/>
          </a:prstGeom>
        </p:spPr>
      </p:pic>
      <p:pic>
        <p:nvPicPr>
          <p:cNvPr id="2" name="Рисунок 1" descr="9299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1500174"/>
            <a:ext cx="4385195" cy="45606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33945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ЗАДАНИЕ: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357166"/>
            <a:ext cx="542925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Подберите прилагательные для описания шёлковой ткани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4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1785918" y="1071546"/>
            <a:ext cx="5223478" cy="5212998"/>
            <a:chOff x="1785918" y="1071546"/>
            <a:chExt cx="5223478" cy="521299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785918" y="1571612"/>
              <a:ext cx="1295546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9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9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215074" y="1071546"/>
              <a:ext cx="609462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9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Bookman Old Style" pitchFamily="18" charset="0"/>
                </a:rPr>
                <a:t>,</a:t>
              </a:r>
              <a:endParaRPr lang="ru-RU" sz="9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285984" y="4714884"/>
              <a:ext cx="1295546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9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9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428992" y="4714884"/>
              <a:ext cx="3580404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9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ЁЛК  </a:t>
              </a:r>
              <a:r>
                <a:rPr lang="ru-RU" sz="9600" b="1" cap="none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96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8" name="Горизонтальный свиток 7"/>
          <p:cNvSpPr/>
          <p:nvPr/>
        </p:nvSpPr>
        <p:spPr>
          <a:xfrm>
            <a:off x="2071670" y="4572008"/>
            <a:ext cx="4929222" cy="1643074"/>
          </a:xfrm>
          <a:prstGeom prst="horizontalScroll">
            <a:avLst/>
          </a:prstGeom>
          <a:solidFill>
            <a:srgbClr val="FF9999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357166"/>
            <a:ext cx="259885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РЕБУС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о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956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42910" y="428604"/>
            <a:ext cx="3248540" cy="221457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4" name="Рисунок 3" descr="11407dreamscity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43504" y="428604"/>
            <a:ext cx="3286148" cy="228601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Рисунок 4" descr="1250183036_1242905717uv9z2ay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2910" y="3500438"/>
            <a:ext cx="3286148" cy="271464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8" name="Рисунок 7" descr="famosos-cine-52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4643438" y="3429000"/>
            <a:ext cx="2373699" cy="242889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9" name="Рисунок 8" descr="1359619705_doll_06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715140" y="3786190"/>
            <a:ext cx="2071702" cy="285096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0" name="Рисунок 9" descr="china_flag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571868" y="2428868"/>
            <a:ext cx="1905000" cy="126682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обои4.jpg"/>
          <p:cNvPicPr>
            <a:picLocks noChangeAspect="1"/>
          </p:cNvPicPr>
          <p:nvPr/>
        </p:nvPicPr>
        <p:blipFill>
          <a:blip r:embed="rId2" cstate="email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гусеница-лист-кокон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00562" y="4286256"/>
            <a:ext cx="3563495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 b="9999"/>
          <a:stretch>
            <a:fillRect/>
          </a:stretch>
        </p:blipFill>
        <p:spPr bwMode="auto">
          <a:xfrm>
            <a:off x="571472" y="357166"/>
            <a:ext cx="5286412" cy="356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57224" y="4357694"/>
            <a:ext cx="307183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определенный момент гусеницы выпускают шелковую нить, сплетая кокон.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15074" y="1357298"/>
            <a:ext cx="277606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Вот гусеницы шелкопрядов, которые питаются листьями тутовых деревьев. 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обои4.jpg"/>
          <p:cNvPicPr>
            <a:picLocks noChangeAspect="1"/>
          </p:cNvPicPr>
          <p:nvPr/>
        </p:nvPicPr>
        <p:blipFill>
          <a:blip r:embed="rId2" cstate="email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285728"/>
            <a:ext cx="8634608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Коконы собираются и сортируются работницами вручную</a:t>
            </a:r>
            <a:endParaRPr lang="ru-RU" sz="2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429000"/>
            <a:ext cx="3905257" cy="2928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Шелковая фабрика в городе Сучжоу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29124" y="3429000"/>
            <a:ext cx="4374041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786" y="857232"/>
            <a:ext cx="331523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6314" y="928670"/>
            <a:ext cx="3500462" cy="218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обои4.jpg"/>
          <p:cNvPicPr>
            <a:picLocks noChangeAspect="1"/>
          </p:cNvPicPr>
          <p:nvPr/>
        </p:nvPicPr>
        <p:blipFill>
          <a:blip r:embed="rId2" cstate="email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42976" y="214290"/>
            <a:ext cx="68123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Коконы  распариваются в воде и используются для производства наполнителей одеял и подушек или шелковой ткани.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А потом один-единственный крошечный кокон растягивают на целое одеяло! 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72198" y="1643050"/>
            <a:ext cx="2714644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Затем один кокон натягивают на полукруглый металлический ободок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28926" y="1714488"/>
            <a:ext cx="2709241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57158" y="4429132"/>
            <a:ext cx="221457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Сначала кокон шелкопряда размачивают и немного растягивают.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488" y="4500570"/>
            <a:ext cx="30003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Затем один кокон натягивают на полукруглый металлический "ободок".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15074" y="4286256"/>
            <a:ext cx="264317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потом один-единственный крошечный кокон растягивают на целое одеяло!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1714488"/>
            <a:ext cx="2071702" cy="252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обои4.jpg"/>
          <p:cNvPicPr>
            <a:picLocks noChangeAspect="1"/>
          </p:cNvPicPr>
          <p:nvPr/>
        </p:nvPicPr>
        <p:blipFill>
          <a:blip r:embed="rId2" cstate="email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88582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Процесс изготовления шелковой ткани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786454"/>
            <a:ext cx="342902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воду опускают ровно восемь коконов. 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928670"/>
            <a:ext cx="310755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Коконы собираются, распариваются в воде и используются для производства наполнителей одеял и подушек или шелковой ткани.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28662" y="4500570"/>
            <a:ext cx="1809763" cy="1357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714744" y="5143512"/>
            <a:ext cx="507003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помощью специального станка, их разматывают и получают шелковую нить (т. е. одна нить состоит из 8 волокон).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86182" y="928670"/>
            <a:ext cx="4762493" cy="414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shelk_yapfiles.ru.jpg"/>
          <p:cNvPicPr>
            <a:picLocks noChangeAspect="1"/>
          </p:cNvPicPr>
          <p:nvPr/>
        </p:nvPicPr>
        <p:blipFill>
          <a:blip r:embed="rId2" cstate="email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9999"/>
            </a:solidFill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50" y="214290"/>
            <a:ext cx="2962976" cy="1857388"/>
          </a:xfrm>
          <a:prstGeom prst="rect">
            <a:avLst/>
          </a:prstGeom>
          <a:ln w="19050">
            <a:solidFill>
              <a:srgbClr val="FF9999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1303748530h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14678" y="4643446"/>
            <a:ext cx="2714644" cy="2000264"/>
          </a:xfrm>
          <a:prstGeom prst="rect">
            <a:avLst/>
          </a:prstGeom>
          <a:ln w="19050">
            <a:solidFill>
              <a:srgbClr val="FF9999"/>
            </a:solidFill>
          </a:ln>
        </p:spPr>
      </p:pic>
      <p:pic>
        <p:nvPicPr>
          <p:cNvPr id="5" name="Рисунок 4" descr="thumbnail.jpe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43636" y="4643446"/>
            <a:ext cx="2714644" cy="2000264"/>
          </a:xfrm>
          <a:prstGeom prst="rect">
            <a:avLst/>
          </a:prstGeom>
          <a:ln w="19050">
            <a:solidFill>
              <a:srgbClr val="FF9999"/>
            </a:solidFill>
          </a:ln>
        </p:spPr>
      </p:pic>
      <p:pic>
        <p:nvPicPr>
          <p:cNvPr id="8" name="Рисунок 7" descr="shapka_shelk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14282" y="4643446"/>
            <a:ext cx="2712412" cy="2000264"/>
          </a:xfrm>
          <a:prstGeom prst="rect">
            <a:avLst/>
          </a:prstGeom>
          <a:ln w="19050">
            <a:solidFill>
              <a:srgbClr val="FF9999"/>
            </a:solidFill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72330" y="2357430"/>
            <a:ext cx="1857388" cy="2006217"/>
          </a:xfrm>
          <a:prstGeom prst="rect">
            <a:avLst/>
          </a:prstGeom>
          <a:noFill/>
          <a:ln w="19050">
            <a:solidFill>
              <a:srgbClr val="FF9999"/>
            </a:solidFill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4282" y="2571744"/>
            <a:ext cx="2143140" cy="1643074"/>
          </a:xfrm>
          <a:prstGeom prst="rect">
            <a:avLst/>
          </a:prstGeom>
          <a:noFill/>
          <a:ln w="19050">
            <a:solidFill>
              <a:srgbClr val="FF9999"/>
            </a:solidFill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643174" y="2357430"/>
            <a:ext cx="2224585" cy="2033576"/>
          </a:xfrm>
          <a:prstGeom prst="rect">
            <a:avLst/>
          </a:prstGeom>
          <a:noFill/>
          <a:ln w="19050">
            <a:solidFill>
              <a:srgbClr val="FF9999"/>
            </a:solidFill>
            <a:miter lim="800000"/>
            <a:headEnd/>
            <a:tailEnd/>
          </a:ln>
          <a:effectLst/>
        </p:spPr>
      </p:pic>
      <p:pic>
        <p:nvPicPr>
          <p:cNvPr id="9" name="Рисунок 8" descr="100% шёлк (не синтетика),метраж около 300 метров..jpe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rot="5400000">
            <a:off x="4963411" y="2537523"/>
            <a:ext cx="2000264" cy="1640078"/>
          </a:xfrm>
          <a:prstGeom prst="rect">
            <a:avLst/>
          </a:prstGeom>
          <a:ln w="19050">
            <a:solidFill>
              <a:srgbClr val="FF9999"/>
            </a:solidFill>
          </a:ln>
        </p:spPr>
      </p:pic>
      <p:pic>
        <p:nvPicPr>
          <p:cNvPr id="2050" name="Picture 2" descr="3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000760" y="214290"/>
            <a:ext cx="2928958" cy="1857388"/>
          </a:xfrm>
          <a:prstGeom prst="rect">
            <a:avLst/>
          </a:prstGeom>
          <a:ln w="19050">
            <a:solidFill>
              <a:srgbClr val="FF9999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42844" y="500042"/>
            <a:ext cx="2400298" cy="1428760"/>
          </a:xfrm>
          <a:prstGeom prst="rect">
            <a:avLst/>
          </a:prstGeom>
          <a:noFill/>
          <a:ln w="38100">
            <a:solidFill>
              <a:srgbClr val="FF999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QNY156o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87465" y="428604"/>
            <a:ext cx="3959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РЕФЛЕКСИЯ: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56" y="1500174"/>
            <a:ext cx="55721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b="1" dirty="0" smtClean="0"/>
              <a:t>  Сегодня на уроке я узнал(а)…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/>
              <a:t>  Мне было интересно, неинтересно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/>
              <a:t>  Мне захотелось …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/>
              <a:t>  Сегодня я смог(</a:t>
            </a:r>
            <a:r>
              <a:rPr lang="ru-RU" sz="2400" b="1" dirty="0" err="1" smtClean="0"/>
              <a:t>ла</a:t>
            </a:r>
            <a:r>
              <a:rPr lang="ru-RU" sz="2400" b="1" dirty="0" smtClean="0"/>
              <a:t>)…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/>
              <a:t>  Урок дал мне для жизни…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3857628"/>
            <a:ext cx="6405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Домашнее задание: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5000636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/>
              <a:t>Подобрать образцы  шёлковых  тканей.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бои4.jpg"/>
          <p:cNvPicPr>
            <a:picLocks noChangeAspect="1"/>
          </p:cNvPicPr>
          <p:nvPr/>
        </p:nvPicPr>
        <p:blipFill>
          <a:blip r:embed="rId2" cstate="email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00166" y="0"/>
            <a:ext cx="6326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Интернет - ресурсы: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857232"/>
            <a:ext cx="90011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3"/>
              </a:rPr>
              <a:t>http://otzovik.com/review_381125.html</a:t>
            </a:r>
            <a:r>
              <a:rPr lang="ru-RU" dirty="0" smtClean="0"/>
              <a:t> - производство шёлка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4"/>
              </a:rPr>
              <a:t>http://ru.wikipedia.org/wiki/%CA%E8%F2%E0%E9%F1%EA%E0%FF_%CD%E0%F0%EE%E4%ED%E0%FF_%D0%E5%F1%EF%F3%E1%EB%E8%EA%E0</a:t>
            </a:r>
            <a:r>
              <a:rPr lang="ru-RU" dirty="0" smtClean="0"/>
              <a:t>  - флаг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5"/>
              </a:rPr>
              <a:t>http://www.pressfoto.ru/image-1425432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6"/>
              </a:rPr>
              <a:t>http://www.pozitiff.info/uploads/posts/2013-09/day_13/1379021565412900.jpeg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7"/>
              </a:rPr>
              <a:t>http://www.superbazar.uz/wp-content/uploads/2010/12/847848.jpg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8"/>
              </a:rPr>
              <a:t>http://www.pasmama.lt/uploads/editor/image/2011/12/13/Wedding_dress_03_.jpg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9"/>
              </a:rPr>
              <a:t>http://lulanova.ru/pryazha/tutovii_shelkopryad.jpg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10"/>
              </a:rPr>
              <a:t>http://laurenmglass.files.wordpress.com/2011/11/bombyx_mori_001.jpg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11"/>
              </a:rPr>
              <a:t>http://artart.mypage.ru/vs_samoe_neobichnoe.html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12"/>
              </a:rPr>
              <a:t>http://cs2.livemaster.ru/foto/large/d332208512-sumki-aksessuary-sumochka-s-rozami.jpg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13"/>
              </a:rPr>
              <a:t>http://voda-veter.ru/files/tovars/229.jpg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14"/>
              </a:rPr>
              <a:t>http://www.binbon.ru/good18420/</a:t>
            </a:r>
            <a:r>
              <a:rPr lang="ru-RU" dirty="0" smtClean="0"/>
              <a:t> - Шелковая картина "Жёлтая </a:t>
            </a:r>
            <a:r>
              <a:rPr lang="ru-RU" dirty="0" err="1" smtClean="0"/>
              <a:t>гусмания</a:t>
            </a:r>
            <a:r>
              <a:rPr lang="ru-RU" dirty="0" smtClean="0"/>
              <a:t>»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15"/>
              </a:rPr>
              <a:t>http://static.ozone.ru/multimedia/audio_cd_covers/1007079228.jpg</a:t>
            </a:r>
            <a:r>
              <a:rPr lang="ru-RU" dirty="0" smtClean="0"/>
              <a:t> - браслет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16"/>
              </a:rPr>
              <a:t>http://www.unibo.ru/m329357/dekorativnaya-shtukaturka-iz-shelka-zhidkie-oboi-silk-plaster.htm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17"/>
              </a:rPr>
              <a:t>http://webmandry.com/images/stories/2013/09/988/052.jpg</a:t>
            </a:r>
            <a:r>
              <a:rPr lang="ru-RU" dirty="0" smtClean="0"/>
              <a:t> - карта шёлкового пути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18"/>
              </a:rPr>
              <a:t>http://www.property-report.com/wp-content/uploads/2010/11/China-flag.png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19"/>
              </a:rPr>
              <a:t>http://www.zooclub.ru/attach/4667.jpg</a:t>
            </a:r>
            <a:r>
              <a:rPr lang="ru-RU" dirty="0" smtClean="0"/>
              <a:t> - панда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20"/>
              </a:rPr>
              <a:t>http://files.shroomery.org/files/04-26/823437162-Morus_rubra_fruits.jpg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бои4.jpg"/>
          <p:cNvPicPr>
            <a:picLocks noChangeAspect="1"/>
          </p:cNvPicPr>
          <p:nvPr/>
        </p:nvPicPr>
        <p:blipFill>
          <a:blip r:embed="rId2" cstate="email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19. </a:t>
            </a:r>
            <a:r>
              <a:rPr lang="en-US" dirty="0" smtClean="0">
                <a:hlinkClick r:id="rId3"/>
              </a:rPr>
              <a:t>http://i033.radikal.ru/0907/d7/f48a090bf581.jpg</a:t>
            </a:r>
            <a:endParaRPr lang="ru-RU" dirty="0" smtClean="0"/>
          </a:p>
          <a:p>
            <a:pPr marL="342900" indent="-342900"/>
            <a:r>
              <a:rPr lang="en-US" dirty="0" smtClean="0">
                <a:hlinkClick r:id="rId4"/>
              </a:rPr>
              <a:t>http://img.izismile.com/img/img6/20130130/1000/chinese_girl_joins_the_living_doll_craze_07.jpg</a:t>
            </a:r>
            <a:endParaRPr lang="ru-RU" dirty="0" smtClean="0"/>
          </a:p>
          <a:p>
            <a:pPr marL="342900" indent="-342900"/>
            <a:r>
              <a:rPr lang="ru-RU" dirty="0" smtClean="0"/>
              <a:t>20. </a:t>
            </a:r>
            <a:r>
              <a:rPr lang="en-US" dirty="0" smtClean="0">
                <a:hlinkClick r:id="rId5"/>
              </a:rPr>
              <a:t>http://www.holidaym.ru/china/img/shoppind_shanghai2.jpg</a:t>
            </a:r>
            <a:endParaRPr lang="ru-RU" dirty="0" smtClean="0"/>
          </a:p>
          <a:p>
            <a:pPr marL="342900" indent="-342900"/>
            <a:r>
              <a:rPr lang="ru-RU" dirty="0" smtClean="0"/>
              <a:t>21. </a:t>
            </a:r>
            <a:r>
              <a:rPr lang="en-US" dirty="0" smtClean="0">
                <a:hlinkClick r:id="rId6"/>
              </a:rPr>
              <a:t>http://uyutnymix.umi.ru/images/cms/data/3995_26_09_20092015_27_41_1_big.jpeg</a:t>
            </a:r>
            <a:endParaRPr lang="ru-RU" dirty="0" smtClean="0"/>
          </a:p>
          <a:p>
            <a:pPr marL="342900" indent="-342900"/>
            <a:r>
              <a:rPr lang="ru-RU" dirty="0" smtClean="0"/>
              <a:t>22. </a:t>
            </a:r>
            <a:r>
              <a:rPr lang="en-US" dirty="0" smtClean="0">
                <a:hlinkClick r:id="rId7"/>
              </a:rPr>
              <a:t>http://info.simf.com.ua/catalog/images/dir1/12-2012/0.57238200%201355175571_3895silk.jpg</a:t>
            </a:r>
            <a:endParaRPr lang="ru-RU" dirty="0" smtClean="0"/>
          </a:p>
          <a:p>
            <a:pPr marL="342900" indent="-342900"/>
            <a:r>
              <a:rPr lang="ru-RU" dirty="0" smtClean="0"/>
              <a:t>23. </a:t>
            </a:r>
            <a:r>
              <a:rPr lang="en-US" dirty="0" smtClean="0">
                <a:hlinkClick r:id="rId8"/>
              </a:rPr>
              <a:t>http://www.proza.ru/pics/2013/08/07/2255.jpg</a:t>
            </a:r>
            <a:r>
              <a:rPr lang="ru-RU" dirty="0" smtClean="0"/>
              <a:t> - фон</a:t>
            </a:r>
          </a:p>
          <a:p>
            <a:pPr marL="342900" indent="-342900"/>
            <a:r>
              <a:rPr lang="ru-RU" dirty="0" smtClean="0"/>
              <a:t>24. </a:t>
            </a:r>
            <a:r>
              <a:rPr lang="en-US" dirty="0" smtClean="0">
                <a:hlinkClick r:id="rId9"/>
              </a:rPr>
              <a:t>http://st.gdefon.com/wallpapers_original/wallpapers/337520_tekstura_belyj-shelk_dymka_5910x3989_(www.GdeFon.ru).jpg</a:t>
            </a:r>
            <a:r>
              <a:rPr lang="ru-RU" dirty="0" smtClean="0"/>
              <a:t> – фон</a:t>
            </a:r>
          </a:p>
          <a:p>
            <a:pPr marL="342900" indent="-342900"/>
            <a:r>
              <a:rPr lang="ru-RU" dirty="0" smtClean="0"/>
              <a:t>25. </a:t>
            </a:r>
            <a:r>
              <a:rPr lang="en-US" dirty="0" smtClean="0">
                <a:hlinkClick r:id="rId10"/>
              </a:rPr>
              <a:t>http://igolochka.org/uploads/posts/2012-09/1347912354_silk6.jpg</a:t>
            </a:r>
            <a:r>
              <a:rPr lang="ru-RU" dirty="0" smtClean="0"/>
              <a:t> – фон</a:t>
            </a:r>
          </a:p>
          <a:p>
            <a:pPr marL="342900" indent="-342900"/>
            <a:r>
              <a:rPr lang="ru-RU" dirty="0" smtClean="0"/>
              <a:t>26. </a:t>
            </a:r>
            <a:r>
              <a:rPr lang="en-US" dirty="0" smtClean="0">
                <a:hlinkClick r:id="rId11"/>
              </a:rPr>
              <a:t>http://royalfabrics.ru/blog/wp-content/uploads/2011/11/</a:t>
            </a:r>
            <a:r>
              <a:rPr lang="ru-RU" dirty="0" smtClean="0">
                <a:hlinkClick r:id="rId11"/>
              </a:rPr>
              <a:t>шелк2.</a:t>
            </a:r>
            <a:r>
              <a:rPr lang="en-US" dirty="0" smtClean="0">
                <a:hlinkClick r:id="rId11"/>
              </a:rPr>
              <a:t>jpg</a:t>
            </a:r>
            <a:endParaRPr lang="ru-RU" dirty="0" smtClean="0"/>
          </a:p>
          <a:p>
            <a:pPr marL="342900" indent="-342900"/>
            <a:r>
              <a:rPr lang="ru-RU" dirty="0" smtClean="0"/>
              <a:t>27. </a:t>
            </a:r>
            <a:r>
              <a:rPr lang="en-US" dirty="0" smtClean="0">
                <a:hlinkClick r:id="rId12"/>
              </a:rPr>
              <a:t>http://img1.liveinternet.ru/images/foto/b/3/apps/0/116/116705_568651997b0580fe46.jpg</a:t>
            </a:r>
            <a:endParaRPr lang="ru-RU" dirty="0" smtClean="0"/>
          </a:p>
          <a:p>
            <a:pPr marL="342900" indent="-342900"/>
            <a:r>
              <a:rPr lang="ru-RU" dirty="0" smtClean="0"/>
              <a:t>28. </a:t>
            </a:r>
            <a:r>
              <a:rPr lang="en-US" dirty="0" smtClean="0">
                <a:hlinkClick r:id="rId13"/>
              </a:rPr>
              <a:t>http://iichan.hk/m/arch/src/1289063007476.jpg</a:t>
            </a:r>
            <a:endParaRPr lang="ru-RU" dirty="0" smtClean="0"/>
          </a:p>
          <a:p>
            <a:pPr marL="342900" indent="-342900"/>
            <a:r>
              <a:rPr lang="ru-RU" dirty="0" smtClean="0"/>
              <a:t>29. </a:t>
            </a:r>
            <a:r>
              <a:rPr lang="en-US" dirty="0" smtClean="0">
                <a:hlinkClick r:id="rId14"/>
              </a:rPr>
              <a:t>http://900igr.net/datai/literatura/Pesy-Ostrovskogo/0001-001-Rol-muzyki-v-pesakh-A.N.Ostrovskogo.jpg</a:t>
            </a:r>
            <a:r>
              <a:rPr lang="ru-RU" dirty="0" smtClean="0">
                <a:hlinkClick r:id="rId14"/>
              </a:rPr>
              <a:t>-</a:t>
            </a:r>
            <a:r>
              <a:rPr lang="ru-RU" dirty="0" smtClean="0"/>
              <a:t> фон</a:t>
            </a:r>
          </a:p>
          <a:p>
            <a:pPr marL="342900" indent="-342900"/>
            <a:r>
              <a:rPr lang="ru-RU" dirty="0" smtClean="0"/>
              <a:t>30. </a:t>
            </a:r>
            <a:r>
              <a:rPr lang="en-US" dirty="0" smtClean="0">
                <a:hlinkClick r:id="rId15"/>
              </a:rPr>
              <a:t>http://images.yandex.ru/yandsearch</a:t>
            </a:r>
            <a:endParaRPr lang="ru-RU" dirty="0" smtClean="0"/>
          </a:p>
          <a:p>
            <a:pPr marL="342900" indent="-342900"/>
            <a:r>
              <a:rPr lang="ru-RU" dirty="0" smtClean="0"/>
              <a:t>31. </a:t>
            </a:r>
            <a:r>
              <a:rPr lang="en-US" dirty="0" smtClean="0">
                <a:hlinkClick r:id="rId16"/>
              </a:rPr>
              <a:t>http://www.cooper.uz/ru/market/?PAGEN_1=1148</a:t>
            </a:r>
            <a:endParaRPr lang="ru-RU" dirty="0" smtClean="0"/>
          </a:p>
          <a:p>
            <a:pPr marL="342900" indent="-342900"/>
            <a:r>
              <a:rPr lang="ru-RU" dirty="0" smtClean="0"/>
              <a:t>32. </a:t>
            </a:r>
            <a:r>
              <a:rPr lang="en-US" dirty="0" smtClean="0">
                <a:hlinkClick r:id="rId17"/>
              </a:rPr>
              <a:t>http://www.kornat.ru/files/st5.jpg</a:t>
            </a:r>
            <a:endParaRPr lang="ru-RU" dirty="0" smtClean="0"/>
          </a:p>
          <a:p>
            <a:pPr marL="342900" indent="-342900"/>
            <a:r>
              <a:rPr lang="ru-RU" dirty="0" smtClean="0"/>
              <a:t>33. </a:t>
            </a:r>
            <a:r>
              <a:rPr lang="en-US" dirty="0" smtClean="0">
                <a:hlinkClick r:id="rId18"/>
              </a:rPr>
              <a:t>http://www.3deko.info/uploads/posts/2010-09/1283967122_im-l-06.jpg</a:t>
            </a:r>
            <a:endParaRPr lang="ru-RU" dirty="0" smtClean="0"/>
          </a:p>
          <a:p>
            <a:pPr marL="342900" indent="-342900"/>
            <a:r>
              <a:rPr lang="ru-RU" dirty="0" smtClean="0"/>
              <a:t>34. </a:t>
            </a:r>
            <a:r>
              <a:rPr lang="en-US" dirty="0" smtClean="0">
                <a:hlinkClick r:id="rId19"/>
              </a:rPr>
              <a:t>http://www.gurmaniya.uz/userfiles/34/images/dragon_duck.jpg</a:t>
            </a:r>
            <a:endParaRPr lang="ru-RU" dirty="0" smtClean="0"/>
          </a:p>
          <a:p>
            <a:pPr marL="342900" indent="-342900"/>
            <a:r>
              <a:rPr lang="ru-RU" dirty="0" smtClean="0"/>
              <a:t>35. </a:t>
            </a:r>
            <a:r>
              <a:rPr lang="en-US" dirty="0" smtClean="0">
                <a:hlinkClick r:id="rId20"/>
              </a:rPr>
              <a:t>http://www.podkat.ru/uploads/posts/2010-07/1280568980_1-7.jpg</a:t>
            </a:r>
            <a:endParaRPr lang="ru-RU" dirty="0" smtClean="0"/>
          </a:p>
          <a:p>
            <a:pPr marL="342900" indent="-342900"/>
            <a:r>
              <a:rPr lang="en-US" dirty="0" smtClean="0">
                <a:hlinkClick r:id="rId21"/>
              </a:rPr>
              <a:t>http://ru.wikipedia.org/wiki/%C2%E5%EB%E8%EA%E8%E9_%F8%B8%EB%EA%EE%E2%FB%E9_%EF%F3%F2%FC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ои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ragon_duck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28596" y="500042"/>
            <a:ext cx="2983729" cy="2214578"/>
          </a:xfrm>
          <a:prstGeom prst="rect">
            <a:avLst/>
          </a:prstGeom>
          <a:ln w="38100">
            <a:solidFill>
              <a:srgbClr val="FF9999"/>
            </a:solidFill>
          </a:ln>
        </p:spPr>
      </p:pic>
      <p:pic>
        <p:nvPicPr>
          <p:cNvPr id="4" name="Рисунок 3" descr="палки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71472" y="3643314"/>
            <a:ext cx="2928958" cy="2214578"/>
          </a:xfrm>
          <a:prstGeom prst="rect">
            <a:avLst/>
          </a:prstGeom>
          <a:ln w="38100">
            <a:solidFill>
              <a:srgbClr val="FF9999"/>
            </a:solidFill>
          </a:ln>
        </p:spPr>
      </p:pic>
      <p:pic>
        <p:nvPicPr>
          <p:cNvPr id="5" name="Рисунок 4" descr="0796214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857884" y="357166"/>
            <a:ext cx="2786082" cy="2357454"/>
          </a:xfrm>
          <a:prstGeom prst="rect">
            <a:avLst/>
          </a:prstGeom>
          <a:ln w="38100">
            <a:solidFill>
              <a:srgbClr val="FF9999"/>
            </a:solidFill>
          </a:ln>
        </p:spPr>
      </p:pic>
      <p:pic>
        <p:nvPicPr>
          <p:cNvPr id="6" name="Рисунок 5" descr="зелёный чай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857884" y="3500438"/>
            <a:ext cx="2768223" cy="2357454"/>
          </a:xfrm>
          <a:prstGeom prst="rect">
            <a:avLst/>
          </a:prstGeom>
          <a:ln w="38100">
            <a:solidFill>
              <a:srgbClr val="FF9999"/>
            </a:solidFill>
          </a:ln>
        </p:spPr>
      </p:pic>
      <p:pic>
        <p:nvPicPr>
          <p:cNvPr id="7" name="Рисунок 6" descr="деньги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786182" y="5143512"/>
            <a:ext cx="1809743" cy="1357307"/>
          </a:xfrm>
          <a:prstGeom prst="rect">
            <a:avLst/>
          </a:prstGeom>
          <a:ln w="38100">
            <a:solidFill>
              <a:srgbClr val="FF9999"/>
            </a:solidFill>
          </a:ln>
        </p:spPr>
      </p:pic>
      <p:pic>
        <p:nvPicPr>
          <p:cNvPr id="8" name="Рисунок 7" descr="Email-AttachmentПавильон-Панды-Макао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3714744" y="214290"/>
            <a:ext cx="1754982" cy="1571620"/>
          </a:xfrm>
          <a:prstGeom prst="rect">
            <a:avLst/>
          </a:prstGeom>
          <a:ln w="38100">
            <a:solidFill>
              <a:srgbClr val="FF9999"/>
            </a:solidFill>
          </a:ln>
        </p:spPr>
      </p:pic>
      <p:pic>
        <p:nvPicPr>
          <p:cNvPr id="9" name="Рисунок 8" descr="карта китая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286116" y="2285992"/>
            <a:ext cx="2857520" cy="2165325"/>
          </a:xfrm>
          <a:prstGeom prst="rect">
            <a:avLst/>
          </a:prstGeom>
          <a:ln w="38100">
            <a:solidFill>
              <a:srgbClr val="FF9999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214282" y="2714620"/>
            <a:ext cx="30232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утка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по-пекински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1934" y="1714488"/>
            <a:ext cx="11689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панда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00892" y="2786058"/>
            <a:ext cx="7473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рис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6000768"/>
            <a:ext cx="29992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палочки для еды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43372" y="4572008"/>
            <a:ext cx="10326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юань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43636" y="5929330"/>
            <a:ext cx="22595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зелёный чай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кань3.jpg"/>
          <p:cNvPicPr>
            <a:picLocks noChangeAspect="1"/>
          </p:cNvPicPr>
          <p:nvPr/>
        </p:nvPicPr>
        <p:blipFill>
          <a:blip r:embed="rId2" cstate="email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feuerwerk-(8)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57158" y="428604"/>
            <a:ext cx="3071802" cy="2481500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Рисунок 4" descr="Antic_chinese_Compass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15008" y="428604"/>
            <a:ext cx="3143272" cy="2428892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Рисунок 5" descr="змей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643570" y="3500438"/>
            <a:ext cx="2952744" cy="2857520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7" name="Рисунок 6" descr="s652qBSVRP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85720" y="3500438"/>
            <a:ext cx="3071834" cy="2786082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8" name="Рисунок 7" descr="бумага.jpe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714744" y="3500438"/>
            <a:ext cx="1666875" cy="2424112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9" name="Рисунок 8" descr="фарфор1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3714744" y="428604"/>
            <a:ext cx="1686729" cy="2428852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6357950" y="2928934"/>
            <a:ext cx="1792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КОМПАС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14744" y="6143644"/>
            <a:ext cx="16724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БУМАГА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43306" y="2928934"/>
            <a:ext cx="17600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ФАРФОР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28662" y="2928934"/>
            <a:ext cx="14634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ПОРОХ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14414" y="6273225"/>
            <a:ext cx="11480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ЗОНТ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43702" y="6273225"/>
            <a:ext cx="12346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ЗМЕЙ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ои2.jpg"/>
          <p:cNvPicPr>
            <a:picLocks noChangeAspect="1"/>
          </p:cNvPicPr>
          <p:nvPr/>
        </p:nvPicPr>
        <p:blipFill>
          <a:blip r:embed="rId2" cstate="email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238913663_1238843578_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715140" y="3429000"/>
            <a:ext cx="1955612" cy="2951846"/>
          </a:xfrm>
          <a:prstGeom prst="rect">
            <a:avLst/>
          </a:prstGeom>
          <a:ln w="38100">
            <a:solidFill>
              <a:srgbClr val="FF9999"/>
            </a:solidFill>
          </a:ln>
        </p:spPr>
      </p:pic>
      <p:pic>
        <p:nvPicPr>
          <p:cNvPr id="6" name="Рисунок 5" descr="filmz.ru_f_1071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14810" y="214290"/>
            <a:ext cx="4572000" cy="304952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3" name="Рисунок 12" descr="f48a090bf58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8596" y="214290"/>
            <a:ext cx="3242612" cy="271464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8143900" y="6000768"/>
            <a:ext cx="500066" cy="35719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3571876"/>
            <a:ext cx="2500330" cy="308929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28926" y="3429000"/>
            <a:ext cx="3581335" cy="3247077"/>
          </a:xfrm>
          <a:prstGeom prst="rect">
            <a:avLst/>
          </a:prstGeom>
          <a:noFill/>
          <a:ln w="38100">
            <a:solidFill>
              <a:srgbClr val="FF9999"/>
            </a:solidFill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285720" y="2928934"/>
            <a:ext cx="37281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девушки в КИМОНО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о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Ханьские купцы продавали китайские шелка на Запад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29322" y="285728"/>
            <a:ext cx="2894010" cy="2543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0" y="214290"/>
            <a:ext cx="616331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Великий китайский </a:t>
            </a:r>
          </a:p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Шёлковый Путь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14818" y="4000504"/>
            <a:ext cx="226857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художник</a:t>
            </a:r>
          </a:p>
          <a:p>
            <a:pPr algn="ctr"/>
            <a:r>
              <a:rPr lang="en-US" sz="1600" b="1" dirty="0" err="1" smtClean="0">
                <a:solidFill>
                  <a:srgbClr val="C00000"/>
                </a:solidFill>
              </a:rPr>
              <a:t>HongNian</a:t>
            </a:r>
            <a:r>
              <a:rPr lang="en-US" sz="1600" b="1" dirty="0" smtClean="0">
                <a:solidFill>
                  <a:srgbClr val="C00000"/>
                </a:solidFill>
              </a:rPr>
              <a:t> Zhang</a:t>
            </a:r>
            <a:r>
              <a:rPr lang="ru-RU" sz="1600" b="1" dirty="0" smtClean="0">
                <a:solidFill>
                  <a:srgbClr val="C00000"/>
                </a:solidFill>
              </a:rPr>
              <a:t> (ЖЭНГ)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картина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15008" y="4714884"/>
            <a:ext cx="3064176" cy="2028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1250081607_the-patrons-detail_f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0034" y="4714884"/>
            <a:ext cx="2037596" cy="200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0a044bcb4857e4f4fa3b117bfb4817eb.jpe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286644" y="2928934"/>
            <a:ext cx="1207008" cy="1188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571736" y="5214950"/>
            <a:ext cx="311424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Картина 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«Шёлковый путь»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2910" y="1714488"/>
            <a:ext cx="4643470" cy="293787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3" name="Рисунок 12" descr="карта1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85720" y="1714488"/>
            <a:ext cx="6429420" cy="293096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о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214422"/>
            <a:ext cx="3071834" cy="5429288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214282" y="142852"/>
            <a:ext cx="3143272" cy="78581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Си   Линь </a:t>
            </a:r>
            <a:r>
              <a:rPr lang="ru-RU" sz="3600" kern="10" spc="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Чи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496" y="1214422"/>
            <a:ext cx="2294421" cy="1500198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00496" y="3000372"/>
            <a:ext cx="2286016" cy="1703521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00496" y="4929198"/>
            <a:ext cx="2286016" cy="167055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29388" y="1285860"/>
            <a:ext cx="2228174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Шелковица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(тутовое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дерево)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1299" y="3429000"/>
            <a:ext cx="239007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«Шёлковые»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черви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72264" y="5357826"/>
            <a:ext cx="206146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Шёлковый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кокон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ои2.jpg"/>
          <p:cNvPicPr>
            <a:picLocks noChangeAspect="1"/>
          </p:cNvPicPr>
          <p:nvPr/>
        </p:nvPicPr>
        <p:blipFill>
          <a:blip r:embed="rId2" cstate="email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1" descr="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785794"/>
            <a:ext cx="3571900" cy="4429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2" descr="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48" y="1857364"/>
            <a:ext cx="4543911" cy="4500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5357826"/>
            <a:ext cx="41342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Мадам Помпадур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утреннем платье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72132" y="357166"/>
            <a:ext cx="213603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Светские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девушки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ои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214554"/>
            <a:ext cx="2357454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8" y="2143116"/>
            <a:ext cx="2357454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857224" y="214290"/>
            <a:ext cx="7572428" cy="9429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свадебное японское кимоно</a:t>
            </a:r>
            <a:endParaRPr lang="ru-RU" sz="36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28992" y="2182081"/>
            <a:ext cx="2286016" cy="3532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557</Words>
  <Application>Microsoft Office PowerPoint</Application>
  <PresentationFormat>Экран (4:3)</PresentationFormat>
  <Paragraphs>143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</cp:lastModifiedBy>
  <cp:revision>171</cp:revision>
  <dcterms:created xsi:type="dcterms:W3CDTF">2014-01-19T12:29:12Z</dcterms:created>
  <dcterms:modified xsi:type="dcterms:W3CDTF">2014-07-09T22:15:20Z</dcterms:modified>
</cp:coreProperties>
</file>